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0" r:id="rId7"/>
    <p:sldId id="266" r:id="rId8"/>
    <p:sldId id="270" r:id="rId9"/>
    <p:sldId id="267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81368-C12F-4A03-B166-A2610152DE60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8B0B1-B952-4194-8ABC-146A9C23F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8B0B1-B952-4194-8ABC-146A9C23F2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6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Actinos</a:t>
            </a:r>
            <a:r>
              <a:rPr lang="en-US" dirty="0" smtClean="0"/>
              <a:t> are a sequence of points over time</a:t>
            </a:r>
          </a:p>
          <a:p>
            <a:r>
              <a:rPr lang="en-US" dirty="0" smtClean="0"/>
              <a:t>Window</a:t>
            </a:r>
            <a:r>
              <a:rPr lang="en-US" baseline="0" dirty="0" smtClean="0"/>
              <a:t> data to learn what a gesture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Users wear an accelerometer on their dominant wrist</a:t>
            </a:r>
          </a:p>
          <a:p>
            <a:r>
              <a:rPr lang="en-US" baseline="0" dirty="0" smtClean="0"/>
              <a:t>Users perform a sequence of gestures</a:t>
            </a:r>
          </a:p>
          <a:p>
            <a:r>
              <a:rPr lang="en-US" baseline="0" dirty="0" smtClean="0"/>
              <a:t>We record video to help us label gestures for ML classification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8B0B1-B952-4194-8ABC-146A9C23F2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8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5544-D031-4C74-8777-2B6B277FF811}" type="datetime1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C781-9F01-4775-83F6-A3AB979B21C5}" type="datetime1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9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42CE-8EE6-439D-AC91-7833A6BC800E}" type="datetime1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F156-7FE6-4CCF-983A-193029EF6C5C}" type="datetime1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2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3C27-AA5E-49AF-9A19-ACE5FC4943F4}" type="datetime1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4D63-73C8-4AE9-A97C-5C23C495B8A4}" type="datetime1">
              <a:rPr lang="en-US" smtClean="0"/>
              <a:t>7/31/2014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4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ADE9-B8B2-4C79-8FF6-04126D94C67A}" type="datetime1">
              <a:rPr lang="en-US" smtClean="0"/>
              <a:t>7/31/2014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D107-9DC1-486B-98AB-8377D4D5FC31}" type="datetime1">
              <a:rPr lang="en-US" smtClean="0"/>
              <a:t>7/31/2014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3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0BEF-DA6D-41BC-9516-2B1FAA8B056E}" type="datetime1">
              <a:rPr lang="en-US" smtClean="0"/>
              <a:t>7/31/2014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4CB-C78B-4A29-962C-940925E3858A}" type="datetime1">
              <a:rPr lang="en-US" smtClean="0"/>
              <a:t>7/31/2014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4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9ABA-107F-4807-83FD-220C1FE4CD28}" type="datetime1">
              <a:rPr lang="en-US" smtClean="0"/>
              <a:t>7/31/2014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  <a14:imgEffect>
                      <a14:brightnessContrast bright="-56000" contrast="46000"/>
                    </a14:imgEffect>
                  </a14:imgLayer>
                </a14:imgProps>
              </a:ext>
            </a:extLst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0446E-7B84-4862-ADC4-1887EF0474A2}" type="datetime1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360C-AB0C-4A4E-9736-EE4842934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2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4439" y="116632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Social Activity Recognition Using a Wrist-Worn Accelerometer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6256" y="5301208"/>
            <a:ext cx="3056384" cy="13039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Ashton Maltie</a:t>
            </a:r>
          </a:p>
          <a:p>
            <a:r>
              <a:rPr lang="en-US" dirty="0" smtClean="0"/>
              <a:t>UNCC </a:t>
            </a:r>
            <a:r>
              <a:rPr lang="en-US" dirty="0" err="1" smtClean="0"/>
              <a:t>WiNS</a:t>
            </a:r>
            <a:r>
              <a:rPr lang="en-US" dirty="0" smtClean="0"/>
              <a:t> Lab</a:t>
            </a:r>
            <a:endParaRPr lang="en-US" dirty="0"/>
          </a:p>
        </p:txBody>
      </p:sp>
      <p:pic>
        <p:nvPicPr>
          <p:cNvPr id="4098" name="Picture 2" descr="C:\Users\Parenthetical\Pictures\10002972_606424029428122_40749789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52936"/>
            <a:ext cx="1669073" cy="202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4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4464496" cy="5760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3074" name="Picture 2" descr="C:\Users\Parenthetical\Pictures\Image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5302"/>
            <a:ext cx="3744416" cy="45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3928" y="4179411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Thank you!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renthetical\Pictures\Drawings\Digital Work\REU 4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8203"/>
            <a:ext cx="7335521" cy="51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597" y="0"/>
            <a:ext cx="4607597" cy="6926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/>
              <a:t>Creating a novel social application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" y="4256221"/>
            <a:ext cx="3635896" cy="208823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ctivity recognition </a:t>
            </a:r>
            <a:endParaRPr lang="en-US" sz="2000" dirty="0"/>
          </a:p>
          <a:p>
            <a:r>
              <a:rPr lang="en-US" sz="2000" dirty="0" smtClean="0"/>
              <a:t>Application </a:t>
            </a:r>
            <a:r>
              <a:rPr lang="en-US" sz="2000" dirty="0" smtClean="0"/>
              <a:t>will:</a:t>
            </a:r>
          </a:p>
          <a:p>
            <a:pPr lvl="1"/>
            <a:r>
              <a:rPr lang="en-US" sz="1800" dirty="0" smtClean="0"/>
              <a:t>Detect gestures performed via accelerometer</a:t>
            </a:r>
          </a:p>
          <a:p>
            <a:pPr lvl="1"/>
            <a:r>
              <a:rPr lang="en-US" sz="1800" dirty="0" smtClean="0"/>
              <a:t>Deliver feedback to user in terms of social interaction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6021288"/>
            <a:ext cx="4912313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will the application recognize the gestures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5612806"/>
            <a:ext cx="2133600" cy="365125"/>
          </a:xfrm>
        </p:spPr>
        <p:txBody>
          <a:bodyPr/>
          <a:lstStyle/>
          <a:p>
            <a:fld id="{93F0360C-AB0C-4A4E-9736-EE4842934A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renthetical\Pictures\Picture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4007"/>
            <a:ext cx="899023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0"/>
            <a:ext cx="6155812" cy="72494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Machine Learning (ML) and Classification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 descr="C:\Users\Parenthetical\Pictures\Compu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2496001" cy="15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1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renthetical\Pictures\Mazilu et 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0"/>
          <a:stretch/>
        </p:blipFill>
        <p:spPr bwMode="auto">
          <a:xfrm>
            <a:off x="4793691" y="3428999"/>
            <a:ext cx="4391715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renthetical\Pictures\Bao Intil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92" y="404664"/>
            <a:ext cx="4357121" cy="288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55343" y="3058824"/>
            <a:ext cx="930063" cy="2462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 err="1" smtClean="0"/>
              <a:t>Bao</a:t>
            </a:r>
            <a:r>
              <a:rPr lang="en-US" sz="1000" dirty="0" smtClean="0"/>
              <a:t> and </a:t>
            </a:r>
            <a:r>
              <a:rPr lang="en-US" sz="1000" dirty="0" err="1" smtClean="0"/>
              <a:t>Intille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8255343" y="5991091"/>
            <a:ext cx="936104" cy="2462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 err="1" smtClean="0"/>
              <a:t>Mazilu</a:t>
            </a:r>
            <a:r>
              <a:rPr lang="en-US" sz="1000" dirty="0" smtClean="0"/>
              <a:t> et. al.</a:t>
            </a:r>
            <a:endParaRPr lang="en-US" sz="1000" dirty="0"/>
          </a:p>
        </p:txBody>
      </p:sp>
      <p:pic>
        <p:nvPicPr>
          <p:cNvPr id="6" name="Picture 2" descr="C:\Users\Parenthetical\Pictures\Image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" y="404664"/>
            <a:ext cx="456365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27784" cy="4766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smtClean="0"/>
              <a:t>Previous Work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63989" y="5390926"/>
            <a:ext cx="4252372" cy="1200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we propose: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One wrist-worn accelerometer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focus on social activity rather than physical </a:t>
            </a:r>
            <a:r>
              <a:rPr lang="en-US" dirty="0" smtClean="0"/>
              <a:t>diagnostics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9" y="836712"/>
            <a:ext cx="8795119" cy="49685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475656" cy="5486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200" dirty="0" smtClean="0"/>
              <a:t>Process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89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arenthetical\Pictures\sv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1"/>
            <a:ext cx="4197500" cy="3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15816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ML algorithms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9"/>
            <a:ext cx="3223901" cy="79208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00" dirty="0" smtClean="0"/>
              <a:t>RandomForest</a:t>
            </a:r>
          </a:p>
          <a:p>
            <a:r>
              <a:rPr lang="en-US" sz="2000" dirty="0" smtClean="0"/>
              <a:t>Support </a:t>
            </a:r>
            <a:r>
              <a:rPr lang="en-US" sz="2000" dirty="0"/>
              <a:t>Vector </a:t>
            </a:r>
            <a:r>
              <a:rPr lang="en-US" sz="2000" dirty="0" smtClean="0"/>
              <a:t>Machines</a:t>
            </a:r>
            <a:endParaRPr lang="en-US" sz="2000" dirty="0"/>
          </a:p>
        </p:txBody>
      </p:sp>
      <p:pic>
        <p:nvPicPr>
          <p:cNvPr id="1026" name="Picture 2" descr="C:\Users\Parenthetical\Pictures\Gesture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60" y="3768205"/>
            <a:ext cx="3861393" cy="31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renthetical\Pictures\Gestu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5471" y="476672"/>
            <a:ext cx="3707904" cy="311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40552" y="4034358"/>
            <a:ext cx="1296144" cy="25853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Wingdings" panose="05000000000000000000" pitchFamily="2" charset="2"/>
              </a:rPr>
              <a:t> </a:t>
            </a: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Shaking Hands?</a:t>
            </a:r>
          </a:p>
          <a:p>
            <a:pPr algn="ctr"/>
            <a:endParaRPr lang="en-US" dirty="0">
              <a:sym typeface="Wingdings" panose="05000000000000000000" pitchFamily="2" charset="2"/>
            </a:endParaRP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Or</a:t>
            </a:r>
          </a:p>
          <a:p>
            <a:pPr algn="ctr"/>
            <a:endParaRPr lang="en-US" dirty="0">
              <a:sym typeface="Wingdings" panose="05000000000000000000" pitchFamily="2" charset="2"/>
            </a:endParaRP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Fist-Pumping? 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51" y="6250349"/>
            <a:ext cx="91440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well do these algorithms handle the activity recognition data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5885224"/>
            <a:ext cx="2133600" cy="365125"/>
          </a:xfrm>
        </p:spPr>
        <p:txBody>
          <a:bodyPr/>
          <a:lstStyle/>
          <a:p>
            <a:fld id="{93F0360C-AB0C-4A4E-9736-EE4842934AA9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37424" y="5178774"/>
            <a:ext cx="876092" cy="2462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Baban</a:t>
            </a:r>
            <a:r>
              <a:rPr lang="en-US" sz="1000" dirty="0" smtClean="0"/>
              <a:t>, 2013</a:t>
            </a:r>
            <a:endParaRPr lang="en-US" sz="1000" dirty="0"/>
          </a:p>
        </p:txBody>
      </p:sp>
      <p:pic>
        <p:nvPicPr>
          <p:cNvPr id="9" name="Picture 3" descr="C:\Users\Parenthetical\Pictures\WEKA 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 r="27082"/>
          <a:stretch/>
        </p:blipFill>
        <p:spPr bwMode="auto">
          <a:xfrm>
            <a:off x="26662" y="2276871"/>
            <a:ext cx="4508103" cy="3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renthetical\Documents\UNC REU Documents\Images of WEKA Results\LibSVM_ACC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16474"/>
            <a:ext cx="7999375" cy="26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arenthetical\Documents\UNC REU Documents\Images of WEKA Results\WEKALibSVMOzaBagAdwin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6120680" cy="252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888432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smtClean="0"/>
              <a:t>Preliminary Results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764704"/>
            <a:ext cx="273630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sym typeface="Wingdings" panose="05000000000000000000" pitchFamily="2" charset="2"/>
              </a:rPr>
              <a:t>LibSVM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with windows=200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888432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smtClean="0"/>
              <a:t>Preliminary Results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764704"/>
            <a:ext cx="345638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RandomForest with </a:t>
            </a:r>
            <a:r>
              <a:rPr lang="en-US" dirty="0" smtClean="0">
                <a:sym typeface="Wingdings" panose="05000000000000000000" pitchFamily="2" charset="2"/>
              </a:rPr>
              <a:t>windows=200</a:t>
            </a:r>
            <a:endParaRPr lang="en-US" dirty="0"/>
          </a:p>
        </p:txBody>
      </p:sp>
      <p:pic>
        <p:nvPicPr>
          <p:cNvPr id="2050" name="Picture 2" descr="C:\Users\Parenthetical\Documents\UNC REU Documents\Images of WEKA Results\RandomForestWindowedOzaBadAdWinACC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861048"/>
            <a:ext cx="812338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arenthetical\Documents\UNC REU Documents\Images of WEKA Results\RandomForestWindowedOzaBadAdWin - Copy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612580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3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7220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4" y="836712"/>
            <a:ext cx="8229600" cy="158417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r>
              <a:rPr lang="en-US" sz="8000" dirty="0" smtClean="0"/>
              <a:t>RandomForest and Support Vector Machines provide high accuracy from one </a:t>
            </a:r>
            <a:r>
              <a:rPr lang="en-US" sz="8000" dirty="0" smtClean="0"/>
              <a:t>accelerometer</a:t>
            </a:r>
            <a:endParaRPr lang="en-US" sz="8000" dirty="0" smtClean="0"/>
          </a:p>
          <a:p>
            <a:pPr marL="285750"/>
            <a:r>
              <a:rPr lang="en-US" sz="8000" dirty="0" smtClean="0"/>
              <a:t>Hidden </a:t>
            </a:r>
            <a:r>
              <a:rPr lang="en-US" sz="8000" dirty="0"/>
              <a:t>Markov Models</a:t>
            </a:r>
          </a:p>
          <a:p>
            <a:pPr marL="285750"/>
            <a:r>
              <a:rPr lang="en-US" sz="8000" dirty="0"/>
              <a:t>Conditional Random </a:t>
            </a:r>
            <a:r>
              <a:rPr lang="en-US" sz="8000" dirty="0" smtClean="0"/>
              <a:t>Fields</a:t>
            </a:r>
          </a:p>
          <a:p>
            <a:pPr marL="285750"/>
            <a:r>
              <a:rPr lang="en-US" sz="8000" dirty="0"/>
              <a:t>A need for a robust and diverse dataset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60C-AB0C-4A4E-9736-EE4842934AA9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078" y="6421978"/>
            <a:ext cx="91440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we achieve the same amount of high accuracy with more actions and more recorded data?</a:t>
            </a:r>
            <a:endParaRPr lang="en-US" dirty="0"/>
          </a:p>
        </p:txBody>
      </p:sp>
      <p:pic>
        <p:nvPicPr>
          <p:cNvPr id="9" name="Picture 2" descr="C:\Users\Parenthetical\Videos\Annika-Wa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58" y="2501086"/>
            <a:ext cx="3352800" cy="380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arenthetical\Videos\Bridgette-Wav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19" y="2492896"/>
            <a:ext cx="3295650" cy="38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Parenthetical\Videos\Vivienne-Wav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" y="2492896"/>
            <a:ext cx="3105150" cy="38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217</Words>
  <Application>Microsoft Office PowerPoint</Application>
  <PresentationFormat>On-screen Show (4:3)</PresentationFormat>
  <Paragraphs>57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Social Activity Recognition Using a Wrist-Worn Accelerometer</vt:lpstr>
      <vt:lpstr>Creating a novel social application</vt:lpstr>
      <vt:lpstr>Machine Learning (ML) and Classification</vt:lpstr>
      <vt:lpstr>Previous Work</vt:lpstr>
      <vt:lpstr>Process</vt:lpstr>
      <vt:lpstr>ML algorithms</vt:lpstr>
      <vt:lpstr>Preliminary Results</vt:lpstr>
      <vt:lpstr>Preliminary Results</vt:lpstr>
      <vt:lpstr>Conclusions and Future Work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Activity Recognition Using a Wrist-Worn Accelerometer</dc:title>
  <dc:creator>Parenthetica</dc:creator>
  <cp:lastModifiedBy>Parenthetica</cp:lastModifiedBy>
  <cp:revision>55</cp:revision>
  <dcterms:created xsi:type="dcterms:W3CDTF">2014-07-23T19:48:51Z</dcterms:created>
  <dcterms:modified xsi:type="dcterms:W3CDTF">2014-07-31T17:49:51Z</dcterms:modified>
</cp:coreProperties>
</file>