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77" r:id="rId10"/>
    <p:sldId id="278" r:id="rId11"/>
    <p:sldId id="279" r:id="rId12"/>
    <p:sldId id="280" r:id="rId13"/>
    <p:sldId id="281" r:id="rId14"/>
    <p:sldId id="266" r:id="rId15"/>
    <p:sldId id="267" r:id="rId16"/>
    <p:sldId id="282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Chart%20in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Chart%20in%20Microsoft%20Office%20PowerPoint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G:\REU%20Highlights%20120611\CISE%20REU%20common%20app%20master%20sheet%2002041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1%20for%20Results%5b3%5d.zip\SurveySummary_0213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2%20for%20Results%5b3%5d.zip\SurveySummary_02132012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3%20for%20Results%5b2%5d.zip\SurveySummary_02132012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1%20for%20Results%5b1%5d.zip\SurveySummary_02132012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1%20for%20Results%5b2%5d.zip\SurveySummary_02132012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orrer\Local%20Settings\Temp\Temporary%20Directory%202%20for%20Results%5b1%5d.zip\SurveySummary_0213201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2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Chart%20in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Chart%20in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68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224719101123601E-2"/>
          <c:y val="2.8938906752411581E-2"/>
          <c:w val="0.95730337078651651"/>
          <c:h val="0.8649517684887468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63AAFE"/>
            </a:solidFill>
            <a:ln w="20337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5.2888333307312102E-2"/>
                  <c:y val="-6.0428745707650777E-2"/>
                </c:manualLayout>
              </c:layout>
              <c:showVal val="1"/>
            </c:dLbl>
            <c:dLbl>
              <c:idx val="1"/>
              <c:layout>
                <c:manualLayout>
                  <c:x val="2.126879797659139E-2"/>
                  <c:y val="-6.2402010067630131E-2"/>
                </c:manualLayout>
              </c:layout>
              <c:showVal val="1"/>
            </c:dLbl>
            <c:spPr>
              <a:noFill/>
              <a:ln w="20337">
                <a:noFill/>
              </a:ln>
            </c:spPr>
            <c:txPr>
              <a:bodyPr/>
              <a:lstStyle/>
              <a:p>
                <a:pPr>
                  <a:defRPr sz="701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showVal val="1"/>
          </c:dLbls>
          <c:cat>
            <c:strRef>
              <c:f>Sheet1!$A$1:$A$2</c:f>
              <c:strCache>
                <c:ptCount val="2"/>
                <c:pt idx="0">
                  <c:v>Unique Applicants</c:v>
                </c:pt>
                <c:pt idx="1">
                  <c:v>Applied to 1+Sites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697</c:v>
                </c:pt>
                <c:pt idx="1">
                  <c:v>309</c:v>
                </c:pt>
              </c:numCache>
            </c:numRef>
          </c:val>
        </c:ser>
        <c:dLbls>
          <c:showVal val="1"/>
        </c:dLbls>
        <c:shape val="box"/>
        <c:axId val="150245376"/>
        <c:axId val="150246912"/>
        <c:axId val="0"/>
      </c:bar3DChart>
      <c:catAx>
        <c:axId val="150245376"/>
        <c:scaling>
          <c:orientation val="minMax"/>
        </c:scaling>
        <c:axPos val="b"/>
        <c:numFmt formatCode="General" sourceLinked="1"/>
        <c:tickLblPos val="low"/>
        <c:spPr>
          <a:ln w="254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1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150246912"/>
        <c:crosses val="autoZero"/>
        <c:auto val="1"/>
        <c:lblAlgn val="ctr"/>
        <c:lblOffset val="100"/>
        <c:tickLblSkip val="1"/>
        <c:tickMarkSkip val="1"/>
      </c:catAx>
      <c:valAx>
        <c:axId val="150246912"/>
        <c:scaling>
          <c:orientation val="minMax"/>
        </c:scaling>
        <c:delete val="1"/>
        <c:axPos val="l"/>
        <c:numFmt formatCode="General" sourceLinked="1"/>
        <c:tickLblPos val="none"/>
        <c:crossAx val="150245376"/>
        <c:crosses val="autoZero"/>
        <c:crossBetween val="between"/>
      </c:valAx>
      <c:spPr>
        <a:noFill/>
        <a:ln w="20337">
          <a:noFill/>
        </a:ln>
      </c:spPr>
    </c:plotArea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701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6676818699549346E-2"/>
          <c:y val="2.7805118110236247E-2"/>
          <c:w val="0.68852250779973256"/>
          <c:h val="0.5451855497229503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0"/>
          </c:dPt>
          <c:dLbls>
            <c:dLbl>
              <c:idx val="0"/>
              <c:layout>
                <c:manualLayout>
                  <c:x val="-1.1627952755905521E-2"/>
                  <c:y val="2.0959813356663783E-2"/>
                </c:manualLayout>
              </c:layout>
              <c:showPercent val="1"/>
            </c:dLbl>
            <c:dLbl>
              <c:idx val="1"/>
              <c:layout>
                <c:manualLayout>
                  <c:x val="-7.2134733158355337E-3"/>
                  <c:y val="-2.2756488772236803E-3"/>
                </c:manualLayout>
              </c:layout>
              <c:showPercent val="1"/>
            </c:dLbl>
            <c:dLbl>
              <c:idx val="3"/>
              <c:layout>
                <c:manualLayout>
                  <c:x val="1.8407261592300963E-2"/>
                  <c:y val="6.0558763487897384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'[Chart in Microsoft Office PowerPoint]Sheet4'!$A$16:$A$19</c:f>
              <c:strCache>
                <c:ptCount val="4"/>
                <c:pt idx="0">
                  <c:v>Master's Programs  552</c:v>
                </c:pt>
                <c:pt idx="1">
                  <c:v>PhD Programs  235</c:v>
                </c:pt>
                <c:pt idx="2">
                  <c:v>Undecided  9</c:v>
                </c:pt>
                <c:pt idx="3">
                  <c:v>Not Considering Grad Program  45</c:v>
                </c:pt>
              </c:strCache>
            </c:strRef>
          </c:cat>
          <c:val>
            <c:numRef>
              <c:f>'[Chart in Microsoft Office PowerPoint]Sheet4'!$B$16:$B$19</c:f>
              <c:numCache>
                <c:formatCode>General</c:formatCode>
                <c:ptCount val="4"/>
                <c:pt idx="0">
                  <c:v>552</c:v>
                </c:pt>
                <c:pt idx="1">
                  <c:v>235</c:v>
                </c:pt>
                <c:pt idx="2">
                  <c:v>9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'[Chart in Microsoft Office PowerPoint]Sheet4'!$A$16:$A$19</c:f>
              <c:strCache>
                <c:ptCount val="4"/>
                <c:pt idx="0">
                  <c:v>Master's Programs  552</c:v>
                </c:pt>
                <c:pt idx="1">
                  <c:v>PhD Programs  235</c:v>
                </c:pt>
                <c:pt idx="2">
                  <c:v>Undecided  9</c:v>
                </c:pt>
                <c:pt idx="3">
                  <c:v>Not Considering Grad Program  45</c:v>
                </c:pt>
              </c:strCache>
            </c:strRef>
          </c:cat>
          <c:val>
            <c:numRef>
              <c:f>'[Chart in Microsoft Office PowerPoint]Sheet4'!$C$16:$C$19</c:f>
              <c:numCache>
                <c:formatCode>0%</c:formatCode>
                <c:ptCount val="4"/>
                <c:pt idx="0">
                  <c:v>0.65636147443519732</c:v>
                </c:pt>
                <c:pt idx="1">
                  <c:v>0.27942925089179549</c:v>
                </c:pt>
                <c:pt idx="2">
                  <c:v>1.070154577883472E-2</c:v>
                </c:pt>
                <c:pt idx="3">
                  <c:v>5.3507728894173642E-2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8.2570866141732494E-2"/>
          <c:y val="0.61080489938757743"/>
          <c:w val="0.53795052741048921"/>
          <c:h val="0.37141732283464618"/>
        </c:manualLayout>
      </c:layout>
      <c:txPr>
        <a:bodyPr/>
        <a:lstStyle/>
        <a:p>
          <a:pPr>
            <a:defRPr sz="13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2.1635379343733541E-2"/>
          <c:y val="1.6717061041625948E-3"/>
          <c:w val="0.63924401537750286"/>
          <c:h val="0.48418935133108382"/>
        </c:manualLayout>
      </c:layout>
      <c:pieChart>
        <c:varyColors val="1"/>
        <c:ser>
          <c:idx val="0"/>
          <c:order val="0"/>
          <c:tx>
            <c:strRef>
              <c:f>Sheet3!$B$20</c:f>
              <c:strCache>
                <c:ptCount val="1"/>
                <c:pt idx="0">
                  <c:v>Industry</c:v>
                </c:pt>
              </c:strCache>
            </c:strRef>
          </c:tx>
          <c:dLbls>
            <c:dLbl>
              <c:idx val="0"/>
              <c:layout>
                <c:manualLayout>
                  <c:x val="-7.0122479448976191E-2"/>
                  <c:y val="-1.875103112110986E-2"/>
                </c:manualLayout>
              </c:layout>
              <c:showPercent val="1"/>
            </c:dLbl>
            <c:dLbl>
              <c:idx val="1"/>
              <c:layout>
                <c:manualLayout>
                  <c:x val="-4.2739595286159948E-2"/>
                  <c:y val="-2.0996437945256838E-2"/>
                </c:manualLayout>
              </c:layout>
              <c:showPercent val="1"/>
            </c:dLbl>
            <c:dLbl>
              <c:idx val="2"/>
              <c:layout>
                <c:manualLayout>
                  <c:x val="3.4323402772346238E-2"/>
                  <c:y val="-1.9799212598425198E-2"/>
                </c:manualLayout>
              </c:layout>
              <c:showPercent val="1"/>
            </c:dLbl>
            <c:dLbl>
              <c:idx val="3"/>
              <c:layout>
                <c:manualLayout>
                  <c:x val="8.1718969513300006E-3"/>
                  <c:y val="-1.7814773153355831E-2"/>
                </c:manualLayout>
              </c:layout>
              <c:showPercent val="1"/>
            </c:dLbl>
            <c:dLbl>
              <c:idx val="4"/>
              <c:layout>
                <c:manualLayout>
                  <c:x val="1.9963922470934523E-2"/>
                  <c:y val="-0.10710442444694421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</c:dLbls>
          <c:cat>
            <c:strRef>
              <c:f>Sheet3!$A$21:$A$25</c:f>
              <c:strCache>
                <c:ptCount val="5"/>
                <c:pt idx="0">
                  <c:v>Agree  157</c:v>
                </c:pt>
                <c:pt idx="1">
                  <c:v>Strongly Agree  104</c:v>
                </c:pt>
                <c:pt idx="2">
                  <c:v>Disagree   25</c:v>
                </c:pt>
                <c:pt idx="3">
                  <c:v>Strongly Disagree  9</c:v>
                </c:pt>
                <c:pt idx="4">
                  <c:v>Uncertain  146</c:v>
                </c:pt>
              </c:strCache>
            </c:strRef>
          </c:cat>
          <c:val>
            <c:numRef>
              <c:f>Sheet3!$B$21:$B$25</c:f>
              <c:numCache>
                <c:formatCode>General</c:formatCode>
                <c:ptCount val="5"/>
                <c:pt idx="0">
                  <c:v>157</c:v>
                </c:pt>
                <c:pt idx="1">
                  <c:v>104</c:v>
                </c:pt>
                <c:pt idx="2">
                  <c:v>25</c:v>
                </c:pt>
                <c:pt idx="3">
                  <c:v>9</c:v>
                </c:pt>
                <c:pt idx="4">
                  <c:v>146</c:v>
                </c:pt>
              </c:numCache>
            </c:numRef>
          </c:val>
        </c:ser>
        <c:ser>
          <c:idx val="1"/>
          <c:order val="1"/>
          <c:tx>
            <c:strRef>
              <c:f>Sheet3!$C$20</c:f>
              <c:strCache>
                <c:ptCount val="1"/>
              </c:strCache>
            </c:strRef>
          </c:tx>
          <c:cat>
            <c:strRef>
              <c:f>Sheet3!$A$21:$A$25</c:f>
              <c:strCache>
                <c:ptCount val="5"/>
                <c:pt idx="0">
                  <c:v>Agree  157</c:v>
                </c:pt>
                <c:pt idx="1">
                  <c:v>Strongly Agree  104</c:v>
                </c:pt>
                <c:pt idx="2">
                  <c:v>Disagree   25</c:v>
                </c:pt>
                <c:pt idx="3">
                  <c:v>Strongly Disagree  9</c:v>
                </c:pt>
                <c:pt idx="4">
                  <c:v>Uncertain  146</c:v>
                </c:pt>
              </c:strCache>
            </c:strRef>
          </c:cat>
          <c:val>
            <c:numRef>
              <c:f>Sheet3!$C$21:$C$25</c:f>
              <c:numCache>
                <c:formatCode>0%</c:formatCode>
                <c:ptCount val="5"/>
                <c:pt idx="0">
                  <c:v>0.3552036199095025</c:v>
                </c:pt>
                <c:pt idx="1">
                  <c:v>0.2352941176470589</c:v>
                </c:pt>
                <c:pt idx="2">
                  <c:v>5.6561085972850679E-2</c:v>
                </c:pt>
                <c:pt idx="3">
                  <c:v>2.0361990950226245E-2</c:v>
                </c:pt>
                <c:pt idx="4">
                  <c:v>0.50226244343891358</c:v>
                </c:pt>
              </c:numCache>
            </c:numRef>
          </c:val>
        </c:ser>
        <c:ser>
          <c:idx val="2"/>
          <c:order val="2"/>
          <c:tx>
            <c:strRef>
              <c:f>Sheet3!$D$20</c:f>
              <c:strCache>
                <c:ptCount val="1"/>
                <c:pt idx="0">
                  <c:v>Academia</c:v>
                </c:pt>
              </c:strCache>
            </c:strRef>
          </c:tx>
          <c:cat>
            <c:strRef>
              <c:f>Sheet3!$A$21:$A$25</c:f>
              <c:strCache>
                <c:ptCount val="5"/>
                <c:pt idx="0">
                  <c:v>Agree  157</c:v>
                </c:pt>
                <c:pt idx="1">
                  <c:v>Strongly Agree  104</c:v>
                </c:pt>
                <c:pt idx="2">
                  <c:v>Disagree   25</c:v>
                </c:pt>
                <c:pt idx="3">
                  <c:v>Strongly Disagree  9</c:v>
                </c:pt>
                <c:pt idx="4">
                  <c:v>Uncertain  146</c:v>
                </c:pt>
              </c:strCache>
            </c:strRef>
          </c:cat>
          <c:val>
            <c:numRef>
              <c:f>Sheet3!$D$21:$D$25</c:f>
              <c:numCache>
                <c:formatCode>General</c:formatCode>
                <c:ptCount val="5"/>
                <c:pt idx="0">
                  <c:v>104</c:v>
                </c:pt>
                <c:pt idx="1">
                  <c:v>57</c:v>
                </c:pt>
                <c:pt idx="2">
                  <c:v>49</c:v>
                </c:pt>
                <c:pt idx="3">
                  <c:v>9</c:v>
                </c:pt>
                <c:pt idx="4">
                  <c:v>222</c:v>
                </c:pt>
              </c:numCache>
            </c:numRef>
          </c:val>
        </c:ser>
        <c:ser>
          <c:idx val="3"/>
          <c:order val="3"/>
          <c:tx>
            <c:strRef>
              <c:f>Sheet3!$E$20</c:f>
              <c:strCache>
                <c:ptCount val="1"/>
              </c:strCache>
            </c:strRef>
          </c:tx>
          <c:cat>
            <c:strRef>
              <c:f>Sheet3!$A$21:$A$25</c:f>
              <c:strCache>
                <c:ptCount val="5"/>
                <c:pt idx="0">
                  <c:v>Agree  157</c:v>
                </c:pt>
                <c:pt idx="1">
                  <c:v>Strongly Agree  104</c:v>
                </c:pt>
                <c:pt idx="2">
                  <c:v>Disagree   25</c:v>
                </c:pt>
                <c:pt idx="3">
                  <c:v>Strongly Disagree  9</c:v>
                </c:pt>
                <c:pt idx="4">
                  <c:v>Uncertain  146</c:v>
                </c:pt>
              </c:strCache>
            </c:strRef>
          </c:cat>
          <c:val>
            <c:numRef>
              <c:f>Sheet3!$E$21:$E$25</c:f>
              <c:numCache>
                <c:formatCode>0%</c:formatCode>
                <c:ptCount val="5"/>
                <c:pt idx="0">
                  <c:v>0.2352941176470589</c:v>
                </c:pt>
                <c:pt idx="1">
                  <c:v>0.12895927601809956</c:v>
                </c:pt>
                <c:pt idx="2">
                  <c:v>0.11085972850678733</c:v>
                </c:pt>
                <c:pt idx="3">
                  <c:v>2.0361990950226245E-2</c:v>
                </c:pt>
                <c:pt idx="4">
                  <c:v>0.50226244343891358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7.1216487945610543E-2"/>
          <c:y val="0.5843745781777272"/>
          <c:w val="0.68467878227448886"/>
          <c:h val="0.4120011248593925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7982755101409662E-3"/>
          <c:y val="1.7797150356205476E-3"/>
          <c:w val="0.62048357466707094"/>
          <c:h val="0.51860536182977124"/>
        </c:manualLayout>
      </c:layout>
      <c:pie3DChart>
        <c:varyColors val="1"/>
        <c:ser>
          <c:idx val="0"/>
          <c:order val="0"/>
          <c:tx>
            <c:strRef>
              <c:f>Sheet3!$B$34</c:f>
              <c:strCache>
                <c:ptCount val="1"/>
                <c:pt idx="0">
                  <c:v>Industry</c:v>
                </c:pt>
              </c:strCache>
            </c:strRef>
          </c:tx>
          <c:dLbls>
            <c:dLbl>
              <c:idx val="0"/>
              <c:layout>
                <c:manualLayout>
                  <c:x val="-9.2528433945756952E-3"/>
                  <c:y val="-9.299722951297754E-3"/>
                </c:manualLayout>
              </c:layout>
              <c:showPercent val="1"/>
            </c:dLbl>
            <c:dLbl>
              <c:idx val="1"/>
              <c:layout>
                <c:manualLayout>
                  <c:x val="7.8281200710084098E-2"/>
                  <c:y val="-3.2130296212973412E-2"/>
                </c:manualLayout>
              </c:layout>
              <c:tx>
                <c:rich>
                  <a:bodyPr/>
                  <a:lstStyle/>
                  <a:p>
                    <a:r>
                      <a:rPr lang="en-US" sz="1650" dirty="0" smtClean="0"/>
                      <a:t>27</a:t>
                    </a:r>
                    <a:r>
                      <a:rPr lang="en-US" sz="1650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6.0658355205599297E-3"/>
                  <c:y val="-4.412911927675700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Sheet3!$A$35:$A$39</c:f>
              <c:strCache>
                <c:ptCount val="5"/>
                <c:pt idx="0">
                  <c:v>Agree  281</c:v>
                </c:pt>
                <c:pt idx="1">
                  <c:v>Strongly Agree  228</c:v>
                </c:pt>
                <c:pt idx="2">
                  <c:v>Disagree  45</c:v>
                </c:pt>
                <c:pt idx="3">
                  <c:v>Strongly Disagree   6</c:v>
                </c:pt>
                <c:pt idx="4">
                  <c:v>Uncertain   287</c:v>
                </c:pt>
              </c:strCache>
            </c:strRef>
          </c:cat>
          <c:val>
            <c:numRef>
              <c:f>Sheet3!$B$35:$B$39</c:f>
              <c:numCache>
                <c:formatCode>General</c:formatCode>
                <c:ptCount val="5"/>
                <c:pt idx="0">
                  <c:v>281</c:v>
                </c:pt>
                <c:pt idx="1">
                  <c:v>228</c:v>
                </c:pt>
                <c:pt idx="2">
                  <c:v>45</c:v>
                </c:pt>
                <c:pt idx="3">
                  <c:v>6</c:v>
                </c:pt>
                <c:pt idx="4">
                  <c:v>287</c:v>
                </c:pt>
              </c:numCache>
            </c:numRef>
          </c:val>
        </c:ser>
        <c:ser>
          <c:idx val="1"/>
          <c:order val="1"/>
          <c:tx>
            <c:strRef>
              <c:f>Sheet3!$C$34</c:f>
              <c:strCache>
                <c:ptCount val="1"/>
              </c:strCache>
            </c:strRef>
          </c:tx>
          <c:cat>
            <c:strRef>
              <c:f>Sheet3!$A$35:$A$39</c:f>
              <c:strCache>
                <c:ptCount val="5"/>
                <c:pt idx="0">
                  <c:v>Agree  281</c:v>
                </c:pt>
                <c:pt idx="1">
                  <c:v>Strongly Agree  228</c:v>
                </c:pt>
                <c:pt idx="2">
                  <c:v>Disagree  45</c:v>
                </c:pt>
                <c:pt idx="3">
                  <c:v>Strongly Disagree   6</c:v>
                </c:pt>
                <c:pt idx="4">
                  <c:v>Uncertain   287</c:v>
                </c:pt>
              </c:strCache>
            </c:strRef>
          </c:cat>
          <c:val>
            <c:numRef>
              <c:f>Sheet3!$C$35:$C$39</c:f>
              <c:numCache>
                <c:formatCode>0%</c:formatCode>
                <c:ptCount val="5"/>
                <c:pt idx="0">
                  <c:v>0.33175914994096833</c:v>
                </c:pt>
                <c:pt idx="1">
                  <c:v>0.26918536009445138</c:v>
                </c:pt>
                <c:pt idx="2">
                  <c:v>5.3128689492325853E-2</c:v>
                </c:pt>
                <c:pt idx="3">
                  <c:v>7.0838252656434519E-3</c:v>
                </c:pt>
                <c:pt idx="4">
                  <c:v>0.33884297520661216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7590786226348632E-2"/>
          <c:y val="0.62936707911511069"/>
          <c:w val="0.6208749868560226"/>
          <c:h val="0.3563472065991751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6954874377141E-2"/>
          <c:y val="1.2579677540307859E-4"/>
          <c:w val="0.69511022754386675"/>
          <c:h val="0.47003519652076403"/>
        </c:manualLayout>
      </c:layout>
      <c:pie3DChart>
        <c:varyColors val="1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Academia</c:v>
                </c:pt>
              </c:strCache>
            </c:strRef>
          </c:tx>
          <c:dLbls>
            <c:dLbl>
              <c:idx val="0"/>
              <c:layout>
                <c:manualLayout>
                  <c:x val="-6.3521325459317587E-2"/>
                  <c:y val="-4.5809638378536077E-2"/>
                </c:manualLayout>
              </c:layout>
              <c:showPercent val="1"/>
            </c:dLbl>
            <c:dLbl>
              <c:idx val="1"/>
              <c:layout>
                <c:manualLayout>
                  <c:x val="9.9978127734033379E-4"/>
                  <c:y val="-7.6115121026538432E-2"/>
                </c:manualLayout>
              </c:layout>
              <c:showPercent val="1"/>
            </c:dLbl>
            <c:dLbl>
              <c:idx val="2"/>
              <c:layout>
                <c:manualLayout>
                  <c:x val="3.8921697287839048E-3"/>
                  <c:y val="-6.6907261592300963E-3"/>
                </c:manualLayout>
              </c:layout>
              <c:showPercent val="1"/>
            </c:dLbl>
            <c:dLbl>
              <c:idx val="4"/>
              <c:layout>
                <c:manualLayout>
                  <c:x val="-6.4479440069991319E-3"/>
                  <c:y val="-0.12104877515310594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'[Chart in Microsoft Office PowerPoint]Sheet1'!$A$2:$A$6</c:f>
              <c:strCache>
                <c:ptCount val="5"/>
                <c:pt idx="0">
                  <c:v>Agree  104</c:v>
                </c:pt>
                <c:pt idx="1">
                  <c:v>Strongly Agree  57</c:v>
                </c:pt>
                <c:pt idx="2">
                  <c:v>Disagree   49</c:v>
                </c:pt>
                <c:pt idx="3">
                  <c:v>Strongly Disagree  9</c:v>
                </c:pt>
                <c:pt idx="4">
                  <c:v>Uncertain  222</c:v>
                </c:pt>
              </c:strCache>
            </c:strRef>
          </c:cat>
          <c:val>
            <c:numRef>
              <c:f>'[Chart in Microsoft Office PowerPoint]Sheet1'!$B$2:$B$6</c:f>
              <c:numCache>
                <c:formatCode>General</c:formatCode>
                <c:ptCount val="5"/>
                <c:pt idx="0">
                  <c:v>104</c:v>
                </c:pt>
                <c:pt idx="1">
                  <c:v>57</c:v>
                </c:pt>
                <c:pt idx="2">
                  <c:v>49</c:v>
                </c:pt>
                <c:pt idx="3">
                  <c:v>9</c:v>
                </c:pt>
                <c:pt idx="4">
                  <c:v>222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'[Chart in Microsoft Office PowerPoint]Sheet1'!$A$2:$A$6</c:f>
              <c:strCache>
                <c:ptCount val="5"/>
                <c:pt idx="0">
                  <c:v>Agree  104</c:v>
                </c:pt>
                <c:pt idx="1">
                  <c:v>Strongly Agree  57</c:v>
                </c:pt>
                <c:pt idx="2">
                  <c:v>Disagree   49</c:v>
                </c:pt>
                <c:pt idx="3">
                  <c:v>Strongly Disagree  9</c:v>
                </c:pt>
                <c:pt idx="4">
                  <c:v>Uncertain  222</c:v>
                </c:pt>
              </c:strCache>
            </c:strRef>
          </c:cat>
          <c:val>
            <c:numRef>
              <c:f>'[Chart in Microsoft Office PowerPoint]Sheet1'!$C$2:$C$6</c:f>
              <c:numCache>
                <c:formatCode>0%</c:formatCode>
                <c:ptCount val="5"/>
                <c:pt idx="0">
                  <c:v>0.2352941176470589</c:v>
                </c:pt>
                <c:pt idx="1">
                  <c:v>0.12895927601809956</c:v>
                </c:pt>
                <c:pt idx="2">
                  <c:v>0.11085972850678733</c:v>
                </c:pt>
                <c:pt idx="3">
                  <c:v>2.0361990950226245E-2</c:v>
                </c:pt>
                <c:pt idx="4">
                  <c:v>0.50226244343891358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7.4814092809542598E-2"/>
          <c:y val="0.51305474315710531"/>
          <c:w val="0.5433586258857257"/>
          <c:h val="0.46872980073098158"/>
        </c:manualLayout>
      </c:layout>
      <c:txPr>
        <a:bodyPr/>
        <a:lstStyle/>
        <a:p>
          <a:pPr>
            <a:defRPr sz="16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7982755101409662E-3"/>
          <c:y val="1.3351088466882842E-3"/>
          <c:w val="0.71474908919967173"/>
          <c:h val="0.60271171066852036"/>
        </c:manualLayout>
      </c:layout>
      <c:pie3DChart>
        <c:varyColors val="1"/>
        <c:ser>
          <c:idx val="0"/>
          <c:order val="0"/>
          <c:tx>
            <c:strRef>
              <c:f>Sheet3!$B$48</c:f>
              <c:strCache>
                <c:ptCount val="1"/>
                <c:pt idx="0">
                  <c:v>Academia</c:v>
                </c:pt>
              </c:strCache>
            </c:strRef>
          </c:tx>
          <c:dLbls>
            <c:dLbl>
              <c:idx val="0"/>
              <c:layout>
                <c:manualLayout>
                  <c:x val="-4.8590769903762029E-2"/>
                  <c:y val="-4.5809638378536077E-2"/>
                </c:manualLayout>
              </c:layout>
              <c:showPercent val="1"/>
            </c:dLbl>
            <c:dLbl>
              <c:idx val="1"/>
              <c:layout>
                <c:manualLayout>
                  <c:x val="-1.8063429571303587E-2"/>
                  <c:y val="4.1899606299212598E-2"/>
                </c:manualLayout>
              </c:layout>
              <c:showPercent val="1"/>
            </c:dLbl>
            <c:dLbl>
              <c:idx val="2"/>
              <c:layout>
                <c:manualLayout>
                  <c:x val="-1.6939632545931761E-2"/>
                  <c:y val="7.1843102945465184E-3"/>
                </c:manualLayout>
              </c:layout>
              <c:showPercent val="1"/>
            </c:dLbl>
            <c:dLbl>
              <c:idx val="4"/>
              <c:layout>
                <c:manualLayout>
                  <c:x val="6.3904636920384963E-2"/>
                  <c:y val="-0.11754447360746564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Sheet3!$A$49:$A$53</c:f>
              <c:strCache>
                <c:ptCount val="5"/>
                <c:pt idx="0">
                  <c:v>Agree  201</c:v>
                </c:pt>
                <c:pt idx="1">
                  <c:v>Strongly Agree  128</c:v>
                </c:pt>
                <c:pt idx="2">
                  <c:v>Disagree  100</c:v>
                </c:pt>
                <c:pt idx="3">
                  <c:v>Strongly Disagree   11</c:v>
                </c:pt>
                <c:pt idx="4">
                  <c:v>Uncertain   407</c:v>
                </c:pt>
              </c:strCache>
            </c:strRef>
          </c:cat>
          <c:val>
            <c:numRef>
              <c:f>Sheet3!$B$49:$B$53</c:f>
              <c:numCache>
                <c:formatCode>General</c:formatCode>
                <c:ptCount val="5"/>
                <c:pt idx="0">
                  <c:v>201</c:v>
                </c:pt>
                <c:pt idx="1">
                  <c:v>128</c:v>
                </c:pt>
                <c:pt idx="2">
                  <c:v>100</c:v>
                </c:pt>
                <c:pt idx="3">
                  <c:v>11</c:v>
                </c:pt>
                <c:pt idx="4">
                  <c:v>407</c:v>
                </c:pt>
              </c:numCache>
            </c:numRef>
          </c:val>
        </c:ser>
        <c:ser>
          <c:idx val="1"/>
          <c:order val="1"/>
          <c:tx>
            <c:strRef>
              <c:f>Sheet3!$C$48</c:f>
              <c:strCache>
                <c:ptCount val="1"/>
              </c:strCache>
            </c:strRef>
          </c:tx>
          <c:cat>
            <c:strRef>
              <c:f>Sheet3!$A$49:$A$53</c:f>
              <c:strCache>
                <c:ptCount val="5"/>
                <c:pt idx="0">
                  <c:v>Agree  201</c:v>
                </c:pt>
                <c:pt idx="1">
                  <c:v>Strongly Agree  128</c:v>
                </c:pt>
                <c:pt idx="2">
                  <c:v>Disagree  100</c:v>
                </c:pt>
                <c:pt idx="3">
                  <c:v>Strongly Disagree   11</c:v>
                </c:pt>
                <c:pt idx="4">
                  <c:v>Uncertain   407</c:v>
                </c:pt>
              </c:strCache>
            </c:strRef>
          </c:cat>
          <c:val>
            <c:numRef>
              <c:f>Sheet3!$C$49:$C$53</c:f>
              <c:numCache>
                <c:formatCode>0%</c:formatCode>
                <c:ptCount val="5"/>
                <c:pt idx="0">
                  <c:v>0.23730814639905548</c:v>
                </c:pt>
                <c:pt idx="1">
                  <c:v>0.1511216056670602</c:v>
                </c:pt>
                <c:pt idx="2">
                  <c:v>0.11806375442739089</c:v>
                </c:pt>
                <c:pt idx="3">
                  <c:v>1.2987012987012988E-2</c:v>
                </c:pt>
                <c:pt idx="4">
                  <c:v>0.48051948051948074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7157808141225092E-2"/>
          <c:y val="0.5480070977043362"/>
          <c:w val="0.62174069561022116"/>
          <c:h val="0.44889575414898225"/>
        </c:manualLayout>
      </c:layout>
      <c:txPr>
        <a:bodyPr/>
        <a:lstStyle/>
        <a:p>
          <a:pPr>
            <a:defRPr sz="16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25696012271832E-2"/>
          <c:y val="3.3582897103266902E-2"/>
          <c:w val="0.57770237086428611"/>
          <c:h val="0.5158997101832254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3463910761154889E-2"/>
                  <c:y val="-3.4474747260366076E-2"/>
                </c:manualLayout>
              </c:layout>
              <c:showPercent val="1"/>
            </c:dLbl>
            <c:dLbl>
              <c:idx val="1"/>
              <c:layout>
                <c:manualLayout>
                  <c:x val="-9.6754155730533857E-3"/>
                  <c:y val="1.161505755176830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3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Sheet4!$A$24:$A$26</c:f>
              <c:strCache>
                <c:ptCount val="3"/>
                <c:pt idx="0">
                  <c:v>No  679</c:v>
                </c:pt>
                <c:pt idx="1">
                  <c:v>Yes   165</c:v>
                </c:pt>
                <c:pt idx="2">
                  <c:v>No selection   5</c:v>
                </c:pt>
              </c:strCache>
            </c:strRef>
          </c:cat>
          <c:val>
            <c:numRef>
              <c:f>Sheet4!$B$24:$B$26</c:f>
              <c:numCache>
                <c:formatCode>General</c:formatCode>
                <c:ptCount val="3"/>
                <c:pt idx="0">
                  <c:v>679</c:v>
                </c:pt>
                <c:pt idx="1">
                  <c:v>165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cat>
            <c:strRef>
              <c:f>Sheet4!$A$24:$A$26</c:f>
              <c:strCache>
                <c:ptCount val="3"/>
                <c:pt idx="0">
                  <c:v>No  679</c:v>
                </c:pt>
                <c:pt idx="1">
                  <c:v>Yes   165</c:v>
                </c:pt>
                <c:pt idx="2">
                  <c:v>No selection   5</c:v>
                </c:pt>
              </c:strCache>
            </c:strRef>
          </c:cat>
          <c:val>
            <c:numRef>
              <c:f>Sheet4!$C$24:$C$26</c:f>
              <c:numCache>
                <c:formatCode>0%</c:formatCode>
                <c:ptCount val="3"/>
                <c:pt idx="0">
                  <c:v>0.79976442873969378</c:v>
                </c:pt>
                <c:pt idx="1">
                  <c:v>0.19434628975265028</c:v>
                </c:pt>
                <c:pt idx="2">
                  <c:v>5.8892815076560688E-3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397887139107612"/>
          <c:y val="0.64523663794934372"/>
          <c:w val="0.36906087053336734"/>
          <c:h val="0.32128922798091647"/>
        </c:manualLayout>
      </c:layout>
      <c:txPr>
        <a:bodyPr/>
        <a:lstStyle/>
        <a:p>
          <a:pPr>
            <a:defRPr sz="13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733710411495684E-2"/>
          <c:y val="6.58792406368367E-2"/>
          <c:w val="0.57990048977918862"/>
          <c:h val="0.4927702083240880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106003937007875E-2"/>
                  <c:y val="-6.1807378244386119E-2"/>
                </c:manualLayout>
              </c:layout>
              <c:showPercent val="1"/>
            </c:dLbl>
            <c:dLbl>
              <c:idx val="1"/>
              <c:layout>
                <c:manualLayout>
                  <c:x val="-6.1048775153105883E-3"/>
                  <c:y val="2.466389617964421E-2"/>
                </c:manualLayout>
              </c:layout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50">
                        <a:latin typeface="Constantia" pitchFamily="18" charset="0"/>
                      </a:rPr>
                      <a:t>&lt;</a:t>
                    </a:r>
                    <a:r>
                      <a:rPr lang="en-US"/>
                      <a:t>1%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3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Sheet4!$A$36:$A$38</c:f>
              <c:strCache>
                <c:ptCount val="3"/>
                <c:pt idx="0">
                  <c:v>No  356</c:v>
                </c:pt>
                <c:pt idx="1">
                  <c:v>Yes    85</c:v>
                </c:pt>
                <c:pt idx="2">
                  <c:v>No selection     1</c:v>
                </c:pt>
              </c:strCache>
            </c:strRef>
          </c:cat>
          <c:val>
            <c:numRef>
              <c:f>Sheet4!$B$36:$B$38</c:f>
              <c:numCache>
                <c:formatCode>General</c:formatCode>
                <c:ptCount val="3"/>
                <c:pt idx="0">
                  <c:v>356</c:v>
                </c:pt>
                <c:pt idx="1">
                  <c:v>85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cat>
            <c:strRef>
              <c:f>Sheet4!$A$36:$A$38</c:f>
              <c:strCache>
                <c:ptCount val="3"/>
                <c:pt idx="0">
                  <c:v>No  356</c:v>
                </c:pt>
                <c:pt idx="1">
                  <c:v>Yes    85</c:v>
                </c:pt>
                <c:pt idx="2">
                  <c:v>No selection     1</c:v>
                </c:pt>
              </c:strCache>
            </c:strRef>
          </c:cat>
          <c:val>
            <c:numRef>
              <c:f>Sheet4!$C$36:$C$38</c:f>
              <c:numCache>
                <c:formatCode>0%</c:formatCode>
                <c:ptCount val="3"/>
                <c:pt idx="0">
                  <c:v>0.80542986425339402</c:v>
                </c:pt>
                <c:pt idx="1">
                  <c:v>0.1923076923076924</c:v>
                </c:pt>
                <c:pt idx="2">
                  <c:v>2.2624434389140274E-3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3618700787401575"/>
          <c:y val="0.7190580412226365"/>
          <c:w val="0.36651487314085829"/>
          <c:h val="0.24461056480286036"/>
        </c:manualLayout>
      </c:layout>
      <c:txPr>
        <a:bodyPr/>
        <a:lstStyle/>
        <a:p>
          <a:pPr>
            <a:defRPr sz="13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5442835828431688E-2"/>
          <c:y val="6.4273473147300531E-2"/>
          <c:w val="0.48937004911652632"/>
          <c:h val="0.42961255392301417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4.4607720909886364E-2"/>
                  <c:y val="-5.5478273549139714E-2"/>
                </c:manualLayout>
              </c:layout>
              <c:showPercent val="1"/>
            </c:dLbl>
            <c:dLbl>
              <c:idx val="1"/>
              <c:layout>
                <c:manualLayout>
                  <c:x val="-8.7933070866141709E-3"/>
                  <c:y val="2.4434601924759412E-2"/>
                </c:manualLayout>
              </c:layout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50" smtClean="0"/>
                      <a:t>&lt;</a:t>
                    </a:r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Sheet5!$A$14:$A$16</c:f>
              <c:strCache>
                <c:ptCount val="3"/>
                <c:pt idx="0">
                  <c:v>No  380</c:v>
                </c:pt>
                <c:pt idx="1">
                  <c:v>Yes   61</c:v>
                </c:pt>
                <c:pt idx="2">
                  <c:v>No selection  1</c:v>
                </c:pt>
              </c:strCache>
            </c:strRef>
          </c:cat>
          <c:val>
            <c:numRef>
              <c:f>Sheet5!$B$14:$B$16</c:f>
              <c:numCache>
                <c:formatCode>General</c:formatCode>
                <c:ptCount val="3"/>
                <c:pt idx="0">
                  <c:v>380</c:v>
                </c:pt>
                <c:pt idx="1">
                  <c:v>61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cat>
            <c:strRef>
              <c:f>Sheet5!$A$14:$A$16</c:f>
              <c:strCache>
                <c:ptCount val="3"/>
                <c:pt idx="0">
                  <c:v>No  380</c:v>
                </c:pt>
                <c:pt idx="1">
                  <c:v>Yes   61</c:v>
                </c:pt>
                <c:pt idx="2">
                  <c:v>No selection  1</c:v>
                </c:pt>
              </c:strCache>
            </c:strRef>
          </c:cat>
          <c:val>
            <c:numRef>
              <c:f>Sheet5!$C$14:$C$16</c:f>
              <c:numCache>
                <c:formatCode>0%</c:formatCode>
                <c:ptCount val="3"/>
                <c:pt idx="0">
                  <c:v>0.8597285067873307</c:v>
                </c:pt>
                <c:pt idx="1">
                  <c:v>0.13800904977375569</c:v>
                </c:pt>
                <c:pt idx="2">
                  <c:v>2.2624434389140274E-3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865557741372432"/>
          <c:y val="0.64644342236465802"/>
          <c:w val="0.4112828412935241"/>
          <c:h val="0.25373753280839839"/>
        </c:manualLayout>
      </c:layout>
      <c:txPr>
        <a:bodyPr/>
        <a:lstStyle/>
        <a:p>
          <a:pPr>
            <a:defRPr sz="16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9761614637133524E-2"/>
          <c:y val="8.337579525105919E-2"/>
          <c:w val="0.48799228061928251"/>
          <c:h val="0.4285713044062107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7.0956201173989153E-2"/>
                  <c:y val="-8.5265776114405348E-2"/>
                </c:manualLayout>
              </c:layout>
              <c:showPercent val="1"/>
            </c:dLbl>
            <c:dLbl>
              <c:idx val="1"/>
              <c:layout>
                <c:manualLayout>
                  <c:x val="-1.6536745406824146E-2"/>
                  <c:y val="2.500911344415283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Sheet5!$A$25:$A$27</c:f>
              <c:strCache>
                <c:ptCount val="3"/>
                <c:pt idx="0">
                  <c:v>No  725</c:v>
                </c:pt>
                <c:pt idx="1">
                  <c:v>Yes   117</c:v>
                </c:pt>
                <c:pt idx="2">
                  <c:v>No selection  7</c:v>
                </c:pt>
              </c:strCache>
            </c:strRef>
          </c:cat>
          <c:val>
            <c:numRef>
              <c:f>Sheet5!$B$25:$B$27</c:f>
              <c:numCache>
                <c:formatCode>General</c:formatCode>
                <c:ptCount val="3"/>
                <c:pt idx="0">
                  <c:v>725</c:v>
                </c:pt>
                <c:pt idx="1">
                  <c:v>117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cat>
            <c:strRef>
              <c:f>Sheet5!$A$25:$A$27</c:f>
              <c:strCache>
                <c:ptCount val="3"/>
                <c:pt idx="0">
                  <c:v>No  725</c:v>
                </c:pt>
                <c:pt idx="1">
                  <c:v>Yes   117</c:v>
                </c:pt>
                <c:pt idx="2">
                  <c:v>No selection  7</c:v>
                </c:pt>
              </c:strCache>
            </c:strRef>
          </c:cat>
          <c:val>
            <c:numRef>
              <c:f>Sheet5!$C$25:$C$27</c:f>
              <c:numCache>
                <c:formatCode>0%</c:formatCode>
                <c:ptCount val="3"/>
                <c:pt idx="0">
                  <c:v>0.85394581861013052</c:v>
                </c:pt>
                <c:pt idx="1">
                  <c:v>0.13780918727915195</c:v>
                </c:pt>
                <c:pt idx="2">
                  <c:v>8.2449941107184937E-3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5.9419947506561731E-2"/>
          <c:y val="0.64164113950508284"/>
          <c:w val="0.44728343363992307"/>
          <c:h val="0.33747113203538881"/>
        </c:manualLayout>
      </c:layout>
      <c:txPr>
        <a:bodyPr/>
        <a:lstStyle/>
        <a:p>
          <a:pPr>
            <a:defRPr sz="16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'Question 1'!$B$11:$B$13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Prefer not to specify</c:v>
                </c:pt>
              </c:strCache>
            </c:strRef>
          </c:cat>
          <c:val>
            <c:numRef>
              <c:f>'Question 1'!$C$11:$C$13</c:f>
              <c:numCache>
                <c:formatCode>General</c:formatCode>
                <c:ptCount val="3"/>
                <c:pt idx="0">
                  <c:v>136</c:v>
                </c:pt>
                <c:pt idx="1">
                  <c:v>63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1635379343733573E-2"/>
          <c:y val="1.4015291252102941E-3"/>
          <c:w val="0.80584517354143026"/>
          <c:h val="0.73278785227035603"/>
        </c:manualLayout>
      </c:layout>
      <c:pie3DChart>
        <c:varyColors val="1"/>
      </c:pie3D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Ethnicity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'Question 1'!$B$16:$B$23</c:f>
              <c:strCache>
                <c:ptCount val="8"/>
                <c:pt idx="0">
                  <c:v>Asian</c:v>
                </c:pt>
                <c:pt idx="1">
                  <c:v>African American</c:v>
                </c:pt>
                <c:pt idx="2">
                  <c:v>Hispanic/Latino</c:v>
                </c:pt>
                <c:pt idx="3">
                  <c:v>Native Hawaiian/Pacific Islander</c:v>
                </c:pt>
                <c:pt idx="4">
                  <c:v>Caucasian</c:v>
                </c:pt>
                <c:pt idx="5">
                  <c:v>Native American</c:v>
                </c:pt>
                <c:pt idx="6">
                  <c:v>Prefer not to specify</c:v>
                </c:pt>
                <c:pt idx="7">
                  <c:v>Multi-ethnic</c:v>
                </c:pt>
              </c:strCache>
            </c:strRef>
          </c:cat>
          <c:val>
            <c:numRef>
              <c:f>'Question 1'!$C$16:$C$23</c:f>
              <c:numCache>
                <c:formatCode>General</c:formatCode>
                <c:ptCount val="8"/>
                <c:pt idx="0">
                  <c:v>20</c:v>
                </c:pt>
                <c:pt idx="1">
                  <c:v>21</c:v>
                </c:pt>
                <c:pt idx="2">
                  <c:v>31</c:v>
                </c:pt>
                <c:pt idx="3">
                  <c:v>2</c:v>
                </c:pt>
                <c:pt idx="4">
                  <c:v>127</c:v>
                </c:pt>
                <c:pt idx="5">
                  <c:v>4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Level in school Level in school in Fall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'Question 1'!$A$5:$B$5</c:f>
              <c:strCache>
                <c:ptCount val="1"/>
                <c:pt idx="0">
                  <c:v>Level in school Level in school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'Question 1'!$C$4:$F$4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'Question 1'!$C$5:$F$5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65</c:v>
                </c:pt>
                <c:pt idx="3">
                  <c:v>120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20779855643044631"/>
          <c:y val="1.388888888888890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'Question 1'!$C$5</c:f>
              <c:strCache>
                <c:ptCount val="1"/>
                <c:pt idx="0">
                  <c:v>Level in School in Fall 2011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'Question 1'!$D$4:$F$4</c:f>
              <c:strCache>
                <c:ptCount val="3"/>
                <c:pt idx="0">
                  <c:v>sophomore</c:v>
                </c:pt>
                <c:pt idx="1">
                  <c:v>junior</c:v>
                </c:pt>
                <c:pt idx="2">
                  <c:v>senior</c:v>
                </c:pt>
              </c:strCache>
            </c:strRef>
          </c:cat>
          <c:val>
            <c:numRef>
              <c:f>'Question 1'!$D$5:$F$5</c:f>
              <c:numCache>
                <c:formatCode>General</c:formatCode>
                <c:ptCount val="3"/>
                <c:pt idx="0">
                  <c:v>7</c:v>
                </c:pt>
                <c:pt idx="1">
                  <c:v>52</c:v>
                </c:pt>
                <c:pt idx="2">
                  <c:v>76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Ethnicity</a:t>
            </a:r>
            <a:r>
              <a:rPr lang="en-US" baseline="0"/>
              <a:t> at Post Survey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'Question 1'!$G$4:$G$11</c:f>
              <c:strCache>
                <c:ptCount val="8"/>
                <c:pt idx="0">
                  <c:v>Asian</c:v>
                </c:pt>
                <c:pt idx="1">
                  <c:v>African American</c:v>
                </c:pt>
                <c:pt idx="2">
                  <c:v>Hispanic/Latino</c:v>
                </c:pt>
                <c:pt idx="3">
                  <c:v>Native Hawaiian/Pacific Islander</c:v>
                </c:pt>
                <c:pt idx="4">
                  <c:v>Caucasian</c:v>
                </c:pt>
                <c:pt idx="5">
                  <c:v>Native American</c:v>
                </c:pt>
                <c:pt idx="6">
                  <c:v>Prefer not to specify</c:v>
                </c:pt>
                <c:pt idx="7">
                  <c:v>Multi-ethnic</c:v>
                </c:pt>
              </c:strCache>
            </c:strRef>
          </c:cat>
          <c:val>
            <c:numRef>
              <c:f>'Question 1'!$H$4:$H$11</c:f>
              <c:numCache>
                <c:formatCode>General</c:formatCode>
                <c:ptCount val="8"/>
                <c:pt idx="0">
                  <c:v>11</c:v>
                </c:pt>
                <c:pt idx="1">
                  <c:v>16</c:v>
                </c:pt>
                <c:pt idx="2">
                  <c:v>18</c:v>
                </c:pt>
                <c:pt idx="3">
                  <c:v>3</c:v>
                </c:pt>
                <c:pt idx="4">
                  <c:v>89</c:v>
                </c:pt>
                <c:pt idx="5">
                  <c:v>7</c:v>
                </c:pt>
                <c:pt idx="6">
                  <c:v>12</c:v>
                </c:pt>
                <c:pt idx="7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  <a:r>
              <a:rPr lang="en-US" baseline="0"/>
              <a:t> 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'Question 1'!$B$11:$B$13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Prefer not to specify</c:v>
                </c:pt>
              </c:strCache>
            </c:strRef>
          </c:cat>
          <c:val>
            <c:numRef>
              <c:f>'Question 1'!$C$11:$C$13</c:f>
              <c:numCache>
                <c:formatCode>General</c:formatCode>
                <c:ptCount val="3"/>
                <c:pt idx="0">
                  <c:v>82</c:v>
                </c:pt>
                <c:pt idx="1">
                  <c:v>52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8815674356495136E-2"/>
          <c:y val="1.8260013237675558E-2"/>
          <c:w val="0.62353824193028518"/>
          <c:h val="0.560414899320060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1402818068794014E-2"/>
                  <c:y val="5.1236850105138503E-2"/>
                </c:manualLayout>
              </c:layout>
              <c:tx>
                <c:rich>
                  <a:bodyPr/>
                  <a:lstStyle/>
                  <a:p>
                    <a:r>
                      <a:rPr lang="en-US" sz="1620"/>
                      <a:t>7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3.2556867891513637E-2"/>
                  <c:y val="-6.544473607465733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20"/>
                </a:pPr>
                <a:endParaRPr lang="en-US"/>
              </a:p>
            </c:txPr>
            <c:showPercent val="1"/>
          </c:dLbls>
          <c:cat>
            <c:strRef>
              <c:f>Sheet1!$C$29:$C$31</c:f>
              <c:strCache>
                <c:ptCount val="3"/>
                <c:pt idx="0">
                  <c:v>Males  500</c:v>
                </c:pt>
                <c:pt idx="1">
                  <c:v>Females  187</c:v>
                </c:pt>
                <c:pt idx="2">
                  <c:v>Didn't Specify  10</c:v>
                </c:pt>
              </c:strCache>
            </c:strRef>
          </c:cat>
          <c:val>
            <c:numRef>
              <c:f>Sheet1!$D$29:$D$31</c:f>
              <c:numCache>
                <c:formatCode>General</c:formatCode>
                <c:ptCount val="3"/>
                <c:pt idx="0">
                  <c:v>500</c:v>
                </c:pt>
                <c:pt idx="1">
                  <c:v>187</c:v>
                </c:pt>
                <c:pt idx="2">
                  <c:v>10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22321839080459827"/>
          <c:y val="0.62070618070629957"/>
          <c:w val="0.46016093383063988"/>
          <c:h val="0.37583958879969898"/>
        </c:manualLayout>
      </c:layout>
      <c:txPr>
        <a:bodyPr/>
        <a:lstStyle/>
        <a:p>
          <a:pPr>
            <a:defRPr sz="135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821068713622123E-2"/>
          <c:y val="3.586535175306739E-2"/>
          <c:w val="0.62048357466707083"/>
          <c:h val="0.5777743064082300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6492382678402429E-2"/>
                  <c:y val="4.1550307756767865E-2"/>
                </c:manualLayout>
              </c:layout>
              <c:tx>
                <c:rich>
                  <a:bodyPr/>
                  <a:lstStyle/>
                  <a:p>
                    <a:r>
                      <a:rPr lang="en-US" sz="1350"/>
                      <a:t> </a:t>
                    </a:r>
                    <a:r>
                      <a:rPr lang="en-US"/>
                      <a:t>72%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2.1997594050743658E-2"/>
                  <c:y val="-6.3655220180810726E-2"/>
                </c:manualLayout>
              </c:layout>
              <c:tx>
                <c:rich>
                  <a:bodyPr/>
                  <a:lstStyle/>
                  <a:p>
                    <a:r>
                      <a:rPr lang="en-US" sz="1350"/>
                      <a:t> </a:t>
                    </a:r>
                    <a:r>
                      <a:rPr lang="en-US"/>
                      <a:t>26%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5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350"/>
                </a:pPr>
                <a:endParaRPr lang="en-US"/>
              </a:p>
            </c:txPr>
            <c:showVal val="1"/>
            <c:showPercent val="1"/>
          </c:dLbls>
          <c:cat>
            <c:strRef>
              <c:f>Sheet1!$C$43:$C$45</c:f>
              <c:strCache>
                <c:ptCount val="3"/>
                <c:pt idx="0">
                  <c:v>Males  615</c:v>
                </c:pt>
                <c:pt idx="1">
                  <c:v>Females  220</c:v>
                </c:pt>
                <c:pt idx="2">
                  <c:v>Didn't Specify  16</c:v>
                </c:pt>
              </c:strCache>
            </c:strRef>
          </c:cat>
          <c:val>
            <c:numRef>
              <c:f>Sheet1!$D$43:$D$45</c:f>
              <c:numCache>
                <c:formatCode>General</c:formatCode>
                <c:ptCount val="3"/>
                <c:pt idx="0">
                  <c:v>615</c:v>
                </c:pt>
                <c:pt idx="1">
                  <c:v>220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Sheet1!$C$43:$C$45</c:f>
              <c:strCache>
                <c:ptCount val="3"/>
                <c:pt idx="0">
                  <c:v>Males  615</c:v>
                </c:pt>
                <c:pt idx="1">
                  <c:v>Females  220</c:v>
                </c:pt>
                <c:pt idx="2">
                  <c:v>Didn't Specify  16</c:v>
                </c:pt>
              </c:strCache>
            </c:strRef>
          </c:cat>
          <c:val>
            <c:numRef>
              <c:f>Sheet1!$E$43:$E$45</c:f>
              <c:numCache>
                <c:formatCode>0%</c:formatCode>
                <c:ptCount val="3"/>
                <c:pt idx="0">
                  <c:v>0.72267920094007165</c:v>
                </c:pt>
                <c:pt idx="1">
                  <c:v>0.25851938895417181</c:v>
                </c:pt>
                <c:pt idx="2">
                  <c:v>1.8801410105757949E-2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5135429359625587E-2"/>
          <c:y val="0.57384827570381935"/>
          <c:w val="0.51122143117813434"/>
          <c:h val="0.36170339515386563"/>
        </c:manualLayout>
      </c:layout>
      <c:txPr>
        <a:bodyPr/>
        <a:lstStyle/>
        <a:p>
          <a:pPr>
            <a:defRPr sz="1350"/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710039235797941"/>
          <c:y val="3.7276879085031085E-2"/>
          <c:w val="0.36097206367624568"/>
          <c:h val="0.497202011276187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Asian     68</c:v>
                </c:pt>
                <c:pt idx="1">
                  <c:v>African American     124</c:v>
                </c:pt>
                <c:pt idx="2">
                  <c:v>Hispanic/Latino   52</c:v>
                </c:pt>
                <c:pt idx="3">
                  <c:v>Pacific Islander   4</c:v>
                </c:pt>
                <c:pt idx="4">
                  <c:v>Caucasian   426</c:v>
                </c:pt>
                <c:pt idx="5">
                  <c:v>Native American   14</c:v>
                </c:pt>
                <c:pt idx="6">
                  <c:v>Multi-ethnic/Other   9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68</c:v>
                </c:pt>
                <c:pt idx="1">
                  <c:v>124</c:v>
                </c:pt>
                <c:pt idx="2">
                  <c:v>52</c:v>
                </c:pt>
                <c:pt idx="3">
                  <c:v>4</c:v>
                </c:pt>
                <c:pt idx="4">
                  <c:v>426</c:v>
                </c:pt>
                <c:pt idx="5">
                  <c:v>14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explosion val="25"/>
          <c:cat>
            <c:strRef>
              <c:f>Sheet1!$A$2:$A$8</c:f>
              <c:strCache>
                <c:ptCount val="7"/>
                <c:pt idx="0">
                  <c:v>Asian     68</c:v>
                </c:pt>
                <c:pt idx="1">
                  <c:v>African American     124</c:v>
                </c:pt>
                <c:pt idx="2">
                  <c:v>Hispanic/Latino   52</c:v>
                </c:pt>
                <c:pt idx="3">
                  <c:v>Pacific Islander   4</c:v>
                </c:pt>
                <c:pt idx="4">
                  <c:v>Caucasian   426</c:v>
                </c:pt>
                <c:pt idx="5">
                  <c:v>Native American   14</c:v>
                </c:pt>
                <c:pt idx="6">
                  <c:v>Multi-ethnic/Other   9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9.7560975609756226E-2</c:v>
                </c:pt>
                <c:pt idx="1">
                  <c:v>0.17790530846484973</c:v>
                </c:pt>
                <c:pt idx="2">
                  <c:v>7.4605451936872333E-2</c:v>
                </c:pt>
                <c:pt idx="3">
                  <c:v>5.7388809182209472E-3</c:v>
                </c:pt>
                <c:pt idx="4">
                  <c:v>0.61119081779053286</c:v>
                </c:pt>
                <c:pt idx="5">
                  <c:v>2.0086083213773375E-2</c:v>
                </c:pt>
                <c:pt idx="6">
                  <c:v>1.2912482065997141E-2</c:v>
                </c:pt>
              </c:numCache>
            </c:numRef>
          </c:val>
        </c:ser>
      </c:pie3DChart>
      <c:spPr>
        <a:noFill/>
        <a:ln w="22858">
          <a:noFill/>
        </a:ln>
      </c:spPr>
    </c:plotArea>
    <c:legend>
      <c:legendPos val="r"/>
      <c:layout>
        <c:manualLayout>
          <c:xMode val="edge"/>
          <c:yMode val="edge"/>
          <c:x val="1.8347413536201777E-2"/>
          <c:y val="0.53403511180125895"/>
          <c:w val="0.73124592221946205"/>
          <c:h val="0.42217939987231384"/>
        </c:manualLayout>
      </c:layout>
      <c:txPr>
        <a:bodyPr/>
        <a:lstStyle/>
        <a:p>
          <a:pPr>
            <a:defRPr sz="1350" baseline="0"/>
          </a:pPr>
          <a:endParaRPr lang="en-US"/>
        </a:p>
      </c:txPr>
    </c:legend>
    <c:plotVisOnly val="1"/>
    <c:dispBlanksAs val="zero"/>
  </c:chart>
  <c:txPr>
    <a:bodyPr/>
    <a:lstStyle/>
    <a:p>
      <a:pPr>
        <a:defRPr sz="162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9606237358586424E-2"/>
          <c:y val="4.2411365246010932E-4"/>
          <c:w val="0.35373493081628743"/>
          <c:h val="0.56915823022122269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2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1.9473622356514161E-2"/>
                  <c:y val="1.92143702455794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2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Sheet1!$D$3:$J$3</c:f>
              <c:strCache>
                <c:ptCount val="7"/>
                <c:pt idx="0">
                  <c:v>Asian   117</c:v>
                </c:pt>
                <c:pt idx="1">
                  <c:v>African American   133</c:v>
                </c:pt>
                <c:pt idx="2">
                  <c:v>Hispanic/Latino   81</c:v>
                </c:pt>
                <c:pt idx="3">
                  <c:v>Pacific Islander   4</c:v>
                </c:pt>
                <c:pt idx="4">
                  <c:v>Caucasian   440</c:v>
                </c:pt>
                <c:pt idx="5">
                  <c:v>Native American    7</c:v>
                </c:pt>
                <c:pt idx="6">
                  <c:v>Multi-Ethnic/Other   63</c:v>
                </c:pt>
              </c:strCache>
            </c:strRef>
          </c:cat>
          <c:val>
            <c:numRef>
              <c:f>Sheet1!$D$4:$J$4</c:f>
              <c:numCache>
                <c:formatCode>General</c:formatCode>
                <c:ptCount val="7"/>
                <c:pt idx="0">
                  <c:v>117</c:v>
                </c:pt>
                <c:pt idx="1">
                  <c:v>133</c:v>
                </c:pt>
                <c:pt idx="2">
                  <c:v>81</c:v>
                </c:pt>
                <c:pt idx="3">
                  <c:v>4</c:v>
                </c:pt>
                <c:pt idx="4">
                  <c:v>440</c:v>
                </c:pt>
                <c:pt idx="5">
                  <c:v>7</c:v>
                </c:pt>
                <c:pt idx="6">
                  <c:v>63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Sheet1!$D$3:$J$3</c:f>
              <c:strCache>
                <c:ptCount val="7"/>
                <c:pt idx="0">
                  <c:v>Asian   117</c:v>
                </c:pt>
                <c:pt idx="1">
                  <c:v>African American   133</c:v>
                </c:pt>
                <c:pt idx="2">
                  <c:v>Hispanic/Latino   81</c:v>
                </c:pt>
                <c:pt idx="3">
                  <c:v>Pacific Islander   4</c:v>
                </c:pt>
                <c:pt idx="4">
                  <c:v>Caucasian   440</c:v>
                </c:pt>
                <c:pt idx="5">
                  <c:v>Native American    7</c:v>
                </c:pt>
                <c:pt idx="6">
                  <c:v>Multi-Ethnic/Other   63</c:v>
                </c:pt>
              </c:strCache>
            </c:strRef>
          </c:cat>
          <c:val>
            <c:numRef>
              <c:f>Sheet1!$D$5:$J$5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0.16</c:v>
                </c:pt>
                <c:pt idx="2">
                  <c:v>0.1</c:v>
                </c:pt>
                <c:pt idx="3">
                  <c:v>1.0000000000000005E-2</c:v>
                </c:pt>
                <c:pt idx="4">
                  <c:v>0.52</c:v>
                </c:pt>
                <c:pt idx="5">
                  <c:v>1.0000000000000005E-2</c:v>
                </c:pt>
                <c:pt idx="6">
                  <c:v>8.0000000000000043E-2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7.4486828188110421E-2"/>
          <c:y val="0.50746969128858965"/>
          <c:w val="0.61222012605847809"/>
          <c:h val="0.38455838853476715"/>
        </c:manualLayout>
      </c:layout>
      <c:txPr>
        <a:bodyPr/>
        <a:lstStyle/>
        <a:p>
          <a:pPr algn="ctr" rtl="0">
            <a:defRPr sz="1350"/>
          </a:pPr>
          <a:endParaRPr lang="en-US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3.9706568110196849E-2"/>
          <c:y val="3.2366390583651414E-2"/>
          <c:w val="0.61779476598613725"/>
          <c:h val="0.5008880905561387"/>
        </c:manualLayout>
      </c:layout>
      <c:doughnutChart>
        <c:varyColors val="1"/>
        <c:ser>
          <c:idx val="0"/>
          <c:order val="0"/>
          <c:spPr>
            <a:solidFill>
              <a:srgbClr val="63AAFE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1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spPr>
              <a:solidFill>
                <a:srgbClr val="FFF58C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spPr>
              <a:solidFill>
                <a:srgbClr val="4EE257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620" b="0" i="0" u="none" strike="noStrike" baseline="0">
                    <a:solidFill>
                      <a:srgbClr val="000000"/>
                    </a:solidFill>
                    <a:latin typeface="Constantia" pitchFamily="18" charset="0"/>
                    <a:ea typeface="Verdana"/>
                    <a:cs typeface="Verdana"/>
                  </a:defRPr>
                </a:pPr>
                <a:endParaRPr lang="en-US"/>
              </a:p>
            </c:txPr>
            <c:showPercent val="1"/>
          </c:dLbls>
          <c:cat>
            <c:strRef>
              <c:f>'[Chart in Microsoft Office PowerPoint]Sheet3'!$A$1:$A$4</c:f>
              <c:strCache>
                <c:ptCount val="4"/>
                <c:pt idx="0">
                  <c:v>Freshman   86</c:v>
                </c:pt>
                <c:pt idx="1">
                  <c:v>Sophomore   191</c:v>
                </c:pt>
                <c:pt idx="2">
                  <c:v>Junior  294</c:v>
                </c:pt>
                <c:pt idx="3">
                  <c:v>Senior  123</c:v>
                </c:pt>
              </c:strCache>
            </c:strRef>
          </c:cat>
          <c:val>
            <c:numRef>
              <c:f>'[Chart in Microsoft Office PowerPoint]Sheet3'!$B$1:$B$4</c:f>
              <c:numCache>
                <c:formatCode>General</c:formatCode>
                <c:ptCount val="4"/>
                <c:pt idx="0">
                  <c:v>86</c:v>
                </c:pt>
                <c:pt idx="1">
                  <c:v>191</c:v>
                </c:pt>
                <c:pt idx="2">
                  <c:v>294</c:v>
                </c:pt>
                <c:pt idx="3">
                  <c:v>123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1067034504334949"/>
          <c:y val="0.65741096568585067"/>
          <c:w val="0.56685926496489814"/>
          <c:h val="0.2992631386932354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350" b="0" i="0" u="none" strike="noStrike" baseline="0">
              <a:solidFill>
                <a:srgbClr val="000000"/>
              </a:solidFill>
              <a:latin typeface="Constantia" pitchFamily="18" charset="0"/>
              <a:ea typeface="Verdana"/>
              <a:cs typeface="Verdana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9042994723852781E-2"/>
          <c:y val="8.9655753105677652E-2"/>
          <c:w val="0.60429192619579331"/>
          <c:h val="0.48275089176246144"/>
        </c:manualLayout>
      </c:layout>
      <c:doughnutChart>
        <c:varyColors val="1"/>
        <c:ser>
          <c:idx val="0"/>
          <c:order val="0"/>
          <c:tx>
            <c:strRef>
              <c:f>'[Chart in Microsoft Office PowerPoint]Sheet3'!$A$64:$C$64</c:f>
              <c:strCache>
                <c:ptCount val="1"/>
                <c:pt idx="0">
                  <c:v>REUYrApplied 2011 Count</c:v>
                </c:pt>
              </c:strCache>
            </c:strRef>
          </c:tx>
          <c:dLbls>
            <c:txPr>
              <a:bodyPr/>
              <a:lstStyle/>
              <a:p>
                <a:pPr>
                  <a:defRPr sz="162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'[Chart in Microsoft Office PowerPoint]Sheet3'!$D$61:$H$63</c:f>
              <c:strCache>
                <c:ptCount val="5"/>
                <c:pt idx="0">
                  <c:v>Freshman  64</c:v>
                </c:pt>
                <c:pt idx="1">
                  <c:v>Sophomore  264</c:v>
                </c:pt>
                <c:pt idx="2">
                  <c:v>Junior  273</c:v>
                </c:pt>
                <c:pt idx="3">
                  <c:v>Senior  142</c:v>
                </c:pt>
                <c:pt idx="4">
                  <c:v>Total</c:v>
                </c:pt>
              </c:strCache>
            </c:strRef>
          </c:cat>
          <c:val>
            <c:numRef>
              <c:f>'[Chart in Microsoft Office PowerPoint]Sheet3'!$D$64:$H$64</c:f>
              <c:numCache>
                <c:formatCode>General</c:formatCode>
                <c:ptCount val="5"/>
                <c:pt idx="0">
                  <c:v>64</c:v>
                </c:pt>
                <c:pt idx="1">
                  <c:v>264</c:v>
                </c:pt>
                <c:pt idx="2">
                  <c:v>373</c:v>
                </c:pt>
                <c:pt idx="3">
                  <c:v>142</c:v>
                </c:pt>
                <c:pt idx="4">
                  <c:v>843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4370406824146997"/>
          <c:y val="0.61758169951434594"/>
          <c:w val="0.4396474321306853"/>
          <c:h val="0.36532425129408636"/>
        </c:manualLayout>
      </c:layout>
      <c:txPr>
        <a:bodyPr/>
        <a:lstStyle/>
        <a:p>
          <a:pPr>
            <a:defRPr sz="13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1.3888888888888918E-3"/>
          <c:y val="1.1207349081364826E-2"/>
          <c:w val="0.68055555555555569"/>
          <c:h val="0.57274758971960149"/>
        </c:manualLayout>
      </c:layout>
      <c:pie3D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4.7342519685039414E-4"/>
                  <c:y val="1.5489209682123081E-3"/>
                </c:manualLayout>
              </c:layout>
              <c:tx>
                <c:rich>
                  <a:bodyPr/>
                  <a:lstStyle/>
                  <a:p>
                    <a:r>
                      <a:rPr lang="en-US" sz="1650">
                        <a:latin typeface="Constantia" pitchFamily="18" charset="0"/>
                      </a:rPr>
                      <a:t> </a:t>
                    </a:r>
                    <a:r>
                      <a:rPr lang="en-US"/>
                      <a:t>69%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1.7015091863517063E-2"/>
                  <c:y val="-1.4911781860600761E-2"/>
                </c:manualLayout>
              </c:layout>
              <c:showPercent val="1"/>
            </c:dLbl>
            <c:dLbl>
              <c:idx val="3"/>
              <c:layout>
                <c:manualLayout>
                  <c:x val="6.4280949256342992E-2"/>
                  <c:y val="-2.4362058909303003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650">
                    <a:latin typeface="Constantia" pitchFamily="18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'[Chart in Microsoft Office PowerPoint]Sheet4'!$A$2:$A$5</c:f>
              <c:strCache>
                <c:ptCount val="4"/>
                <c:pt idx="0">
                  <c:v>Master's Programs    479</c:v>
                </c:pt>
                <c:pt idx="1">
                  <c:v>PhD Programs  180</c:v>
                </c:pt>
                <c:pt idx="2">
                  <c:v>Undecided  3</c:v>
                </c:pt>
                <c:pt idx="3">
                  <c:v>Not Considering Grad Program  5</c:v>
                </c:pt>
              </c:strCache>
            </c:strRef>
          </c:cat>
          <c:val>
            <c:numRef>
              <c:f>'[Chart in Microsoft Office PowerPoint]Sheet4'!$B$2:$B$5</c:f>
              <c:numCache>
                <c:formatCode>General</c:formatCode>
                <c:ptCount val="4"/>
                <c:pt idx="0">
                  <c:v>479</c:v>
                </c:pt>
                <c:pt idx="1">
                  <c:v>180</c:v>
                </c:pt>
                <c:pt idx="2">
                  <c:v>3</c:v>
                </c:pt>
                <c:pt idx="3">
                  <c:v>31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'[Chart in Microsoft Office PowerPoint]Sheet4'!$A$2:$A$5</c:f>
              <c:strCache>
                <c:ptCount val="4"/>
                <c:pt idx="0">
                  <c:v>Master's Programs    479</c:v>
                </c:pt>
                <c:pt idx="1">
                  <c:v>PhD Programs  180</c:v>
                </c:pt>
                <c:pt idx="2">
                  <c:v>Undecided  3</c:v>
                </c:pt>
                <c:pt idx="3">
                  <c:v>Not Considering Grad Program  5</c:v>
                </c:pt>
              </c:strCache>
            </c:strRef>
          </c:cat>
          <c:val>
            <c:numRef>
              <c:f>'[Chart in Microsoft Office PowerPoint]Sheet4'!$C$2:$C$5</c:f>
              <c:numCache>
                <c:formatCode>0%</c:formatCode>
                <c:ptCount val="4"/>
                <c:pt idx="0">
                  <c:v>0.69119769119769114</c:v>
                </c:pt>
                <c:pt idx="1">
                  <c:v>0.25974025974025972</c:v>
                </c:pt>
                <c:pt idx="2">
                  <c:v>4.3290043290043333E-3</c:v>
                </c:pt>
                <c:pt idx="3">
                  <c:v>4.5733044733044743E-2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6654199475065788E-2"/>
          <c:y val="0.60506327798134141"/>
          <c:w val="0.51502493438320263"/>
          <c:h val="0.37513474182063888"/>
        </c:manualLayout>
      </c:layout>
      <c:txPr>
        <a:bodyPr/>
        <a:lstStyle/>
        <a:p>
          <a:pPr>
            <a:defRPr sz="1350">
              <a:latin typeface="Constantia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0.2807</cdr:x>
      <cdr:y>0.51556</cdr:y>
    </cdr:from>
    <cdr:to>
      <cdr:x>0.5614</cdr:x>
      <cdr:y>0.62222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2209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2010</a:t>
          </a:r>
          <a:endParaRPr lang="en-US" sz="2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0.18853</cdr:x>
      <cdr:y>0.52857</cdr:y>
    </cdr:from>
    <cdr:to>
      <cdr:x>0.52789</cdr:x>
      <cdr:y>0.61429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819400"/>
          <a:ext cx="1371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2011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0.11316</cdr:x>
      <cdr:y>0.41429</cdr:y>
    </cdr:from>
    <cdr:to>
      <cdr:x>0.41493</cdr:x>
      <cdr:y>0.51429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2209800"/>
          <a:ext cx="1219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2010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0.13197</cdr:x>
      <cdr:y>0.47887</cdr:y>
    </cdr:from>
    <cdr:to>
      <cdr:x>0.50903</cdr:x>
      <cdr:y>0.5493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2590800"/>
          <a:ext cx="1524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2011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0.17046</cdr:x>
      <cdr:y>0.52888</cdr:y>
    </cdr:from>
    <cdr:to>
      <cdr:x>0.40171</cdr:x>
      <cdr:y>0.66904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8975" y="2514600"/>
          <a:ext cx="934661" cy="666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onstantia" pitchFamily="18" charset="0"/>
            </a:rPr>
            <a:t>2011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0.24519</cdr:x>
      <cdr:y>0.57696</cdr:y>
    </cdr:from>
    <cdr:to>
      <cdr:x>0.52436</cdr:x>
      <cdr:y>0.69954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2743200"/>
          <a:ext cx="1127899" cy="582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onstantia" pitchFamily="18" charset="0"/>
            </a:rPr>
            <a:t>2010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0.29792</cdr:x>
      <cdr:y>0.60427</cdr:y>
    </cdr:from>
    <cdr:to>
      <cdr:x>0.54167</cdr:x>
      <cdr:y>0.69905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2075" y="2428875"/>
          <a:ext cx="1114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0.22633</cdr:x>
      <cdr:y>0.52984</cdr:y>
    </cdr:from>
    <cdr:to>
      <cdr:x>0.45549</cdr:x>
      <cdr:y>0.62699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14400" y="2438400"/>
          <a:ext cx="925849" cy="447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onstantia" pitchFamily="18" charset="0"/>
            </a:rPr>
            <a:t>2010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0.15161</cdr:x>
      <cdr:y>0.52984</cdr:y>
    </cdr:from>
    <cdr:to>
      <cdr:x>0.40161</cdr:x>
      <cdr:y>0.64821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775" y="2438400"/>
          <a:ext cx="1010443" cy="544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onstantia" pitchFamily="18" charset="0"/>
            </a:rPr>
            <a:t>2011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0.22702</cdr:x>
      <cdr:y>0.48757</cdr:y>
    </cdr:from>
    <cdr:to>
      <cdr:x>0.52867</cdr:x>
      <cdr:y>0.62207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7575" y="2209800"/>
          <a:ext cx="1219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2011</a:t>
          </a:r>
          <a:endParaRPr lang="en-US" sz="2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0.13889</cdr:x>
      <cdr:y>0.41429</cdr:y>
    </cdr:from>
    <cdr:to>
      <cdr:x>0.33333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2209800"/>
          <a:ext cx="1600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0.15741</cdr:x>
      <cdr:y>0.4</cdr:y>
    </cdr:from>
    <cdr:to>
      <cdr:x>0.58468</cdr:x>
      <cdr:y>0.51506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966" y="1538605"/>
          <a:ext cx="1726234" cy="442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2010</a:t>
          </a:r>
          <a:endParaRPr lang="en-US" sz="2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0.73527</cdr:x>
      <cdr:y>0.50794</cdr:y>
    </cdr:from>
    <cdr:to>
      <cdr:x>0.96151</cdr:x>
      <cdr:y>0.69841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2438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0.20747</cdr:x>
      <cdr:y>0.55049</cdr:y>
    </cdr:from>
    <cdr:to>
      <cdr:x>0.50297</cdr:x>
      <cdr:y>0.6281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743200"/>
          <a:ext cx="1193875" cy="38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onstantia" pitchFamily="18" charset="0"/>
            </a:rPr>
            <a:t>2010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0.20817</cdr:x>
      <cdr:y>0.55556</cdr:y>
    </cdr:from>
    <cdr:to>
      <cdr:x>0.56638</cdr:x>
      <cdr:y>0.63889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1375" y="3048000"/>
          <a:ext cx="1447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2011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0.15094</cdr:x>
      <cdr:y>0.52941</cdr:y>
    </cdr:from>
    <cdr:to>
      <cdr:x>0.49057</cdr:x>
      <cdr:y>0.61765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2743200"/>
          <a:ext cx="1371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2010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0.20755</cdr:x>
      <cdr:y>0.51389</cdr:y>
    </cdr:from>
    <cdr:to>
      <cdr:x>0.60377</cdr:x>
      <cdr:y>0.58333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819400"/>
          <a:ext cx="1600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2011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0.11316</cdr:x>
      <cdr:y>0.51429</cdr:y>
    </cdr:from>
    <cdr:to>
      <cdr:x>0.45265</cdr:x>
      <cdr:y>0.6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2743200"/>
          <a:ext cx="1371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latin typeface="Constantia" pitchFamily="18" charset="0"/>
            </a:rPr>
            <a:t>2010</a:t>
          </a:r>
          <a:endParaRPr lang="en-US" sz="2800" dirty="0">
            <a:latin typeface="Constant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02FEF-12AD-42DA-B01A-795F8F5F5AA8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18B8-445E-4064-95FC-0189B70E1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DF13F-C62B-4977-858B-8B7C23268C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Verdana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For example- do minority applicants receive more offers than other applicants</a:t>
            </a:r>
          </a:p>
          <a:p>
            <a:r>
              <a:rPr lang="en-US" smtClean="0"/>
              <a:t>Do those who accept have a better graduate school completion rate</a:t>
            </a:r>
          </a:p>
          <a:p>
            <a:r>
              <a:rPr lang="en-US" smtClean="0"/>
              <a:t>For example- aggregate by level in school, by discipline to see if technical majors predict better outcomes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D7820-9752-4C73-AC98-C17B1680B7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Verdana" pitchFamily="16" charset="0"/>
              </a:rPr>
              <a:t>I</a:t>
            </a:r>
            <a:r>
              <a:rPr lang="en-US" smtClean="0"/>
              <a:t>’</a:t>
            </a:r>
            <a:r>
              <a:rPr lang="en-US" smtClean="0">
                <a:latin typeface="Verdana" pitchFamily="16" charset="0"/>
              </a:rPr>
              <a:t>d like to especially thank the Working Group members who contributed to this project. The group began several years ago and was led by </a:t>
            </a:r>
          </a:p>
          <a:p>
            <a:pPr eaLnBrk="1" hangingPunct="1"/>
            <a:r>
              <a:rPr lang="en-US" u="sng" smtClean="0"/>
              <a:t>Recognize the WG members from 2009:</a:t>
            </a:r>
          </a:p>
          <a:p>
            <a:pPr eaLnBrk="1" hangingPunct="1"/>
            <a:r>
              <a:rPr lang="en-US" smtClean="0"/>
              <a:t>Teresa Dahlberg, Guy Alain Amousou, Chris Aberson, Andy Fagg, Wendy Cooper, Eric Wong, Kevin Zeng, Stephen Gilbert, Manfred Huber, Sanjay Madrias, Yu-Dong Yao, Niels Lobo, Joan Peckham</a:t>
            </a:r>
            <a:r>
              <a:rPr lang="en-US" smtClean="0">
                <a:latin typeface="Verdana" pitchFamily="16" charset="0"/>
              </a:rPr>
              <a:t> and those PIs who agreed to use our tools.</a:t>
            </a:r>
          </a:p>
          <a:p>
            <a:pPr>
              <a:lnSpc>
                <a:spcPct val="80000"/>
              </a:lnSpc>
            </a:pPr>
            <a:r>
              <a:rPr lang="en-US" sz="800" smtClean="0">
                <a:latin typeface="Times New Roman" pitchFamily="16" charset="0"/>
                <a:cs typeface="Times New Roman" pitchFamily="16" charset="0"/>
              </a:rPr>
              <a:t>Iowa State University, Dakota State University, Montclair State University, Texas Tech, Marshall, UNC Charlotte, University of Central Florida, University of Houston, University of Massachusetts Amherst, University of Missouri - Columbia, University  of South Carolina, UIUC Passionate on Parallel, Louisiana State University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4DDF8-DD93-4F73-8AB9-8C1143C08F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Verdana" pitchFamily="16" charset="0"/>
              </a:rPr>
              <a:t>I</a:t>
            </a:r>
            <a:r>
              <a:rPr lang="en-US" smtClean="0"/>
              <a:t>’</a:t>
            </a:r>
            <a:r>
              <a:rPr lang="en-US" smtClean="0">
                <a:latin typeface="Verdana" pitchFamily="16" charset="0"/>
              </a:rPr>
              <a:t>d like to especially thank the Working Group members who contributed to this project. The group began several years ago and was led by </a:t>
            </a:r>
          </a:p>
          <a:p>
            <a:pPr eaLnBrk="1" hangingPunct="1"/>
            <a:r>
              <a:rPr lang="en-US" u="sng" smtClean="0"/>
              <a:t>Recognize the WG members from 2009:</a:t>
            </a:r>
          </a:p>
          <a:p>
            <a:pPr eaLnBrk="1" hangingPunct="1"/>
            <a:r>
              <a:rPr lang="en-US" smtClean="0"/>
              <a:t>Teresa Dahlberg, Guy Alain Amousou, Chris Aberson, Andy Fagg, Wendy Cooper, Eric Wong, Kevin Zeng, Stephen Gilbert, Manfred Huber, Sanjay Madrias, Yu-Dong Yao, Niels Lobo, Joan Peckham</a:t>
            </a:r>
            <a:r>
              <a:rPr lang="en-US" smtClean="0">
                <a:latin typeface="Verdana" pitchFamily="16" charset="0"/>
              </a:rPr>
              <a:t> and those PIs who agreed to use our tools.</a:t>
            </a:r>
          </a:p>
          <a:p>
            <a:pPr>
              <a:lnSpc>
                <a:spcPct val="80000"/>
              </a:lnSpc>
            </a:pPr>
            <a:r>
              <a:rPr lang="en-US" sz="800" smtClean="0">
                <a:latin typeface="Times New Roman" pitchFamily="16" charset="0"/>
                <a:cs typeface="Times New Roman" pitchFamily="16" charset="0"/>
              </a:rPr>
              <a:t>Iowa State University, Dakota State University, Montclair State University, Texas Tech, Marshall, UNC Charlotte, University of Central Florida, University of Houston, University of Massachusetts Amherst, University of Missouri - Columbia, University  of South Carolina, UIUC Passionate on Parallel, Louisiana State University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60817-405E-4DEF-B969-2350FD7760D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to refresh everyone’s memory, the project included building a …..</a:t>
            </a:r>
          </a:p>
          <a:p>
            <a:pPr eaLnBrk="1" hangingPunct="1"/>
            <a:r>
              <a:rPr lang="en-US" smtClean="0"/>
              <a:t>What we’ll discuss today are the findings from the first use of these tools, and talk about our next steps/future directions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Audrey describes what the common application is, why PIs should use it, and how to use it</a:t>
            </a:r>
          </a:p>
          <a:p>
            <a:r>
              <a:rPr lang="en-US" smtClean="0"/>
              <a:t>Show the student view and the PI view</a:t>
            </a:r>
          </a:p>
          <a:p>
            <a:r>
              <a:rPr lang="en-US" smtClean="0"/>
              <a:t>Link embedded in title; also as screen shots just in case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98BD-E8F9-4556-9459-581090EDA647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6E9D5-5524-4F00-94E0-085358AA9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cc.edu/reu/toolkit/lasurvey.html?submenuheader=1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cc.edu/reu/toolkit/lasurvey.html?submenuheader=1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cc.edu/reu/toolkit/lasurvey.html?submenuheader=1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8915400" cy="13906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Assessment &amp; Evaluation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914400"/>
          </a:xfrm>
        </p:spPr>
        <p:txBody>
          <a:bodyPr/>
          <a:lstStyle/>
          <a:p>
            <a:pPr marR="0" algn="ctr" eaLnBrk="1" hangingPunct="1"/>
            <a:r>
              <a:rPr lang="en-US" sz="2000" smtClean="0"/>
              <a:t>NSF CISE REU Site PI Meeting</a:t>
            </a:r>
          </a:p>
          <a:p>
            <a:pPr marR="0" algn="ctr" eaLnBrk="1" hangingPunct="1"/>
            <a:r>
              <a:rPr lang="en-US" sz="2000" smtClean="0"/>
              <a:t>February, 2012</a:t>
            </a:r>
            <a:endParaRPr lang="en-US" smtClean="0"/>
          </a:p>
        </p:txBody>
      </p:sp>
      <p:pic>
        <p:nvPicPr>
          <p:cNvPr id="13316" name="Picture 5" descr="ns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22574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562600"/>
            <a:ext cx="23622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990600"/>
            <a:ext cx="174625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Post-Graduation Plans - Industry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838200" y="1143000"/>
          <a:ext cx="4040188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876800" y="1219200"/>
          <a:ext cx="4041775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Post-Graduation Plans - Academia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1143000"/>
          <a:ext cx="4040188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800600" y="1066800"/>
          <a:ext cx="40417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Person in Family to Attend College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1371600"/>
          <a:ext cx="4041775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1371600"/>
          <a:ext cx="4040188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Immediate Family Involved in Research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1524000"/>
          <a:ext cx="4040188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1524000"/>
          <a:ext cx="4041775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CISE REU Pre-Post Survey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Pre survey: May-June and Post survey: July-August</a:t>
            </a:r>
          </a:p>
          <a:p>
            <a:pPr eaLnBrk="1" hangingPunct="1"/>
            <a:r>
              <a:rPr lang="en-US" sz="2000" dirty="0" smtClean="0"/>
              <a:t>Total N: 339 REU Students; </a:t>
            </a:r>
            <a:r>
              <a:rPr lang="en-US" sz="2000" dirty="0" smtClean="0">
                <a:solidFill>
                  <a:srgbClr val="FF0000"/>
                </a:solidFill>
              </a:rPr>
              <a:t>20 Sites in 2010 + 18 in 2011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027238"/>
            <a:ext cx="82296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What is measured: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Self Efficacy</a:t>
            </a: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</a:rPr>
              <a:t>I can formulate a research problem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Intent to attend graduate school </a:t>
            </a:r>
            <a:endParaRPr lang="en-US" sz="2000" kern="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</a:rPr>
              <a:t>I plan to apply to graduate school in a computing discipline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Attitudes towards computing</a:t>
            </a: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</a:rPr>
              <a:t>I like to use computer science to solve problems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accent2"/>
                </a:solidFill>
                <a:latin typeface="+mn-lt"/>
              </a:rPr>
              <a:t>Help seeking/coping skills</a:t>
            </a: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</a:rPr>
              <a:t>When I do poorly on an exam, typically I….skip class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+mn-lt"/>
              </a:rPr>
              <a:t>Positive Impact has been demonstrated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Items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4 point </a:t>
            </a:r>
            <a:r>
              <a:rPr lang="en-US" sz="2000" dirty="0" err="1" smtClean="0"/>
              <a:t>Likert</a:t>
            </a:r>
            <a:r>
              <a:rPr lang="en-US" sz="2000" dirty="0" smtClean="0"/>
              <a:t> type scale, 4 being positive</a:t>
            </a:r>
          </a:p>
          <a:p>
            <a:pPr lvl="1" eaLnBrk="1" hangingPunct="1"/>
            <a:r>
              <a:rPr lang="en-US" sz="2000" dirty="0" smtClean="0"/>
              <a:t>Some items were reverse scored</a:t>
            </a:r>
          </a:p>
          <a:p>
            <a:pPr lvl="1" eaLnBrk="1" hangingPunct="1"/>
            <a:r>
              <a:rPr lang="en-US" sz="2000" dirty="0" smtClean="0"/>
              <a:t>Collapsed into construct means representing 4 variables</a:t>
            </a:r>
          </a:p>
          <a:p>
            <a:pPr lvl="1" eaLnBrk="1" hangingPunct="1"/>
            <a:r>
              <a:rPr lang="en-US" sz="2000" dirty="0" smtClean="0"/>
              <a:t>Ethnicity collapsed into URM status</a:t>
            </a:r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Reliability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Coefficient alphas above .547</a:t>
            </a:r>
            <a:r>
              <a:rPr lang="en-US" dirty="0" smtClean="0"/>
              <a:t> </a:t>
            </a:r>
            <a:endParaRPr lang="en-US" sz="2000" dirty="0" smtClean="0"/>
          </a:p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MANOVA 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To test hypothesis that there would be differences between means based on time, gender, URM status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Survey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 Participant Profiles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Pre </a:t>
            </a:r>
            <a:r>
              <a:rPr lang="en-US" dirty="0"/>
              <a:t>Demographics (</a:t>
            </a:r>
            <a:r>
              <a:rPr lang="en-US" dirty="0" smtClean="0"/>
              <a:t>N=219)</a:t>
            </a:r>
            <a:endParaRPr lang="en-US" dirty="0"/>
          </a:p>
        </p:txBody>
      </p:sp>
      <p:sp>
        <p:nvSpPr>
          <p:cNvPr id="2458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4953000" y="1676400"/>
          <a:ext cx="3429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228600" y="1905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0" y="5105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14% (28) reported having had 1 prior REU</a:t>
            </a:r>
            <a:endParaRPr lang="en-US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4648200" y="373380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Survey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 Participant Profiles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Post Demographics (</a:t>
            </a:r>
            <a:r>
              <a:rPr lang="en-US" dirty="0" smtClean="0"/>
              <a:t>N=160)</a:t>
            </a:r>
            <a:endParaRPr lang="en-US" dirty="0"/>
          </a:p>
        </p:txBody>
      </p:sp>
      <p:sp>
        <p:nvSpPr>
          <p:cNvPr id="2458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5105400" y="3657600"/>
          <a:ext cx="381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800600" y="1143000"/>
          <a:ext cx="350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Combined Outcomes 2010+2011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906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2010</a:t>
            </a:r>
          </a:p>
          <a:p>
            <a:pPr lvl="1"/>
            <a:r>
              <a:rPr lang="en-US" sz="2000" dirty="0" smtClean="0"/>
              <a:t>Increases at Post Assessment were </a:t>
            </a:r>
            <a:r>
              <a:rPr lang="en-US" sz="2000" i="1" u="sng" dirty="0" smtClean="0"/>
              <a:t>not</a:t>
            </a:r>
            <a:r>
              <a:rPr lang="en-US" sz="2000" dirty="0" smtClean="0"/>
              <a:t> significant</a:t>
            </a:r>
          </a:p>
          <a:p>
            <a:pPr lvl="1"/>
            <a:r>
              <a:rPr lang="en-US" sz="2000" dirty="0" smtClean="0"/>
              <a:t>No main effects, no interactions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2011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Significant increase at Post for </a:t>
            </a:r>
            <a:r>
              <a:rPr lang="en-US" sz="2000" dirty="0" smtClean="0">
                <a:solidFill>
                  <a:srgbClr val="FF0000"/>
                </a:solidFill>
              </a:rPr>
              <a:t>Self-Efficacy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420938" y="3535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Outcomes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2010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/>
              <a:t>No significant increases</a:t>
            </a:r>
          </a:p>
        </p:txBody>
      </p:sp>
      <p:sp>
        <p:nvSpPr>
          <p:cNvPr id="26628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2011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/>
              <a:t>*Significant increase (p=.00)</a:t>
            </a:r>
          </a:p>
        </p:txBody>
      </p:sp>
      <p:graphicFrame>
        <p:nvGraphicFramePr>
          <p:cNvPr id="9" name="Group 67"/>
          <p:cNvGraphicFramePr>
            <a:graphicFrameLocks noGrp="1"/>
          </p:cNvGraphicFramePr>
          <p:nvPr/>
        </p:nvGraphicFramePr>
        <p:xfrm>
          <a:off x="304800" y="2286000"/>
          <a:ext cx="3657600" cy="3749676"/>
        </p:xfrm>
        <a:graphic>
          <a:graphicData uri="http://schemas.openxmlformats.org/drawingml/2006/table">
            <a:tbl>
              <a:tblPr/>
              <a:tblGrid>
                <a:gridCol w="1295400"/>
                <a:gridCol w="685800"/>
                <a:gridCol w="838200"/>
                <a:gridCol w="838200"/>
              </a:tblGrid>
              <a:tr h="335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Construct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Self- Efficacy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3.43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Attitude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Help Seeking- Coping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2.98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67"/>
          <p:cNvGraphicFramePr>
            <a:graphicFrameLocks noGrp="1"/>
          </p:cNvGraphicFramePr>
          <p:nvPr/>
        </p:nvGraphicFramePr>
        <p:xfrm>
          <a:off x="4648200" y="2286000"/>
          <a:ext cx="3657600" cy="3749676"/>
        </p:xfrm>
        <a:graphic>
          <a:graphicData uri="http://schemas.openxmlformats.org/drawingml/2006/table">
            <a:tbl>
              <a:tblPr/>
              <a:tblGrid>
                <a:gridCol w="1295400"/>
                <a:gridCol w="685800"/>
                <a:gridCol w="838200"/>
                <a:gridCol w="838200"/>
              </a:tblGrid>
              <a:tr h="335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Construct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9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Self- Efficacy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3.48*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0.66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Attitude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Help Seeking- Coping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2.98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3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pPr eaLnBrk="1" hangingPunct="1"/>
            <a:r>
              <a:rPr lang="en-US" smtClean="0"/>
              <a:t>Project Supporters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/>
              <a:t>2009 Working Group Members</a:t>
            </a:r>
            <a:endParaRPr lang="en-US" smtClean="0">
              <a:latin typeface="Verdana" pitchFamily="16" charset="0"/>
            </a:endParaRPr>
          </a:p>
          <a:p>
            <a:pPr eaLnBrk="1" hangingPunct="1">
              <a:buFontTx/>
              <a:buNone/>
            </a:pPr>
            <a:r>
              <a:rPr lang="en-US" sz="1400" smtClean="0">
                <a:latin typeface="Verdana" pitchFamily="16" charset="0"/>
              </a:rPr>
              <a:t>	</a:t>
            </a:r>
            <a:r>
              <a:rPr lang="en-US" sz="1800" smtClean="0"/>
              <a:t>Guy Alain Amousou	Chris Aberson	Wendy Cooper	Teresa Dahlberg Andy Fagg 		Stephen Gilbert	Manfred Huber 	Niels Lobo </a:t>
            </a:r>
          </a:p>
          <a:p>
            <a:pPr eaLnBrk="1" hangingPunct="1">
              <a:buFontTx/>
              <a:buNone/>
            </a:pPr>
            <a:r>
              <a:rPr lang="en-US" sz="1800" smtClean="0"/>
              <a:t>     Sanjay Madrias	                Joan Peckham 	Eric Wong 	Yu-Dong Yoa</a:t>
            </a:r>
          </a:p>
          <a:p>
            <a:pPr eaLnBrk="1" hangingPunct="1">
              <a:buFontTx/>
              <a:buNone/>
            </a:pPr>
            <a:r>
              <a:rPr lang="en-US" sz="1800" smtClean="0"/>
              <a:t>	Kevin Zeng</a:t>
            </a:r>
            <a:endParaRPr lang="en-US" smtClean="0">
              <a:latin typeface="Verdana" pitchFamily="16" charset="0"/>
            </a:endParaRPr>
          </a:p>
          <a:p>
            <a:pPr eaLnBrk="1" hangingPunct="1">
              <a:buFontTx/>
              <a:buNone/>
            </a:pPr>
            <a:r>
              <a:rPr lang="en-US" smtClean="0"/>
              <a:t>2010 Implementation Members</a:t>
            </a:r>
            <a:endParaRPr lang="en-US" smtClean="0">
              <a:latin typeface="Verdana" pitchFamily="1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smtClean="0"/>
              <a:t>Brooklyn College, CUNY	Iowa State University	 University of Alabama 	         University of Massachusetts Amherst</a:t>
            </a:r>
          </a:p>
          <a:p>
            <a:pPr eaLnBrk="1" hangingPunct="1">
              <a:buFontTx/>
              <a:buNone/>
            </a:pPr>
            <a:r>
              <a:rPr lang="en-US" sz="1200" smtClean="0"/>
              <a:t>Colorado Springs	Jackson State University	 University of Central Florida      UNC Charlotte</a:t>
            </a:r>
          </a:p>
          <a:p>
            <a:pPr eaLnBrk="1" hangingPunct="1">
              <a:buFontTx/>
              <a:buNone/>
            </a:pPr>
            <a:r>
              <a:rPr lang="en-US" sz="1200" smtClean="0"/>
              <a:t>Dakota State University	Louisiana State University	 University of Texas Austin           University of South Carolina </a:t>
            </a:r>
          </a:p>
          <a:p>
            <a:pPr eaLnBrk="1" hangingPunct="1">
              <a:buFontTx/>
              <a:buNone/>
            </a:pPr>
            <a:r>
              <a:rPr lang="en-US" sz="1200" smtClean="0"/>
              <a:t>Depaul University	Montclaire State University	 University of Houston	         University of Wisconsin Oshkosh </a:t>
            </a:r>
          </a:p>
          <a:p>
            <a:pPr eaLnBrk="1" hangingPunct="1">
              <a:buFontTx/>
              <a:buNone/>
            </a:pPr>
            <a:r>
              <a:rPr lang="en-US" sz="1200" smtClean="0"/>
              <a:t>Depauw University	Marshall University	 University of Illinois Urbana-Champaign</a:t>
            </a:r>
          </a:p>
          <a:p>
            <a:pPr eaLnBrk="1" hangingPunct="1">
              <a:buFontTx/>
              <a:buNone/>
            </a:pPr>
            <a:r>
              <a:rPr lang="en-US" sz="1200" smtClean="0"/>
              <a:t>Hope College	Oklahoma University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2010 Participants:	13 Common Application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20 CISE REU Pre-Post Survey</a:t>
            </a:r>
            <a:endParaRPr lang="en-US" sz="2800" smtClean="0">
              <a:latin typeface="Times New Roman" pitchFamily="16" charset="0"/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438400" y="6324600"/>
            <a:ext cx="4267200" cy="3492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467600" cy="116205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/>
              <a:t>Post Program Evaluation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81400" y="1676400"/>
            <a:ext cx="5808133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/>
          <a:p>
            <a:r>
              <a:rPr lang="en-US" dirty="0" smtClean="0"/>
              <a:t>Majority of REU Students were satisfied with their program</a:t>
            </a:r>
          </a:p>
          <a:p>
            <a:r>
              <a:rPr lang="en-US" dirty="0" smtClean="0"/>
              <a:t>Faculty advisor 89%</a:t>
            </a:r>
          </a:p>
          <a:p>
            <a:r>
              <a:rPr lang="en-US" dirty="0" smtClean="0"/>
              <a:t>Housing 90%</a:t>
            </a:r>
          </a:p>
          <a:p>
            <a:r>
              <a:rPr lang="en-US" dirty="0" smtClean="0"/>
              <a:t>Program in general 90%</a:t>
            </a:r>
          </a:p>
          <a:p>
            <a:r>
              <a:rPr lang="en-US" dirty="0" smtClean="0"/>
              <a:t>Research experience 91%</a:t>
            </a:r>
          </a:p>
          <a:p>
            <a:r>
              <a:rPr lang="en-US" dirty="0" smtClean="0"/>
              <a:t>Interaction with staff 88%</a:t>
            </a:r>
          </a:p>
          <a:p>
            <a:r>
              <a:rPr lang="en-US" dirty="0" smtClean="0"/>
              <a:t>Interaction with students 90%</a:t>
            </a:r>
            <a:endParaRPr lang="en-US" dirty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What does this mean?</a:t>
            </a:r>
            <a:endParaRPr lang="en-US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We know there is positive impact from the REU experience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Increases between pre and post surveys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Slightly higher interest in graduate school among applicants that did participate to those who didn’t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Individual sites and students have powerful stories</a:t>
            </a:r>
          </a:p>
          <a:p>
            <a:pPr marL="641033" lvl="1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The ‘surprise’ factor can negatively impact attitudes in the short term</a:t>
            </a:r>
          </a:p>
          <a:p>
            <a:pPr marL="641033" lvl="1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Look at individual stories</a:t>
            </a:r>
          </a:p>
          <a:p>
            <a:pPr marL="641033" lvl="1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Consider the learning outcomes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Implications     &amp;    Limitations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2400" smtClean="0"/>
              <a:t>Effects are small given the time frame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Effects may be delayed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2400" smtClean="0"/>
              <a:t>Self-report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Possible ceiling effect</a:t>
            </a:r>
            <a:endParaRPr lang="en-US" sz="2400" smtClean="0"/>
          </a:p>
          <a:p>
            <a:pPr eaLnBrk="1" hangingPunct="1"/>
            <a:r>
              <a:rPr lang="en-US" sz="2400" smtClean="0"/>
              <a:t>Consider time series design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2268538" y="3962400"/>
            <a:ext cx="45053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What else should we measure?</a:t>
            </a:r>
          </a:p>
          <a:p>
            <a:pPr>
              <a:buFont typeface="Arial" charset="0"/>
              <a:buChar char="•"/>
            </a:pPr>
            <a:r>
              <a:rPr lang="en-US" sz="2400"/>
              <a:t>Mentoring</a:t>
            </a:r>
          </a:p>
          <a:p>
            <a:pPr>
              <a:buFont typeface="Arial" charset="0"/>
              <a:buChar char="•"/>
            </a:pPr>
            <a:r>
              <a:rPr lang="en-US" sz="2400"/>
              <a:t>Ethics</a:t>
            </a:r>
          </a:p>
          <a:p>
            <a:pPr>
              <a:buFont typeface="Arial" charset="0"/>
              <a:buChar char="•"/>
            </a:pPr>
            <a:r>
              <a:rPr lang="en-US" sz="2400"/>
              <a:t>Knowledge gains</a:t>
            </a:r>
          </a:p>
          <a:p>
            <a:endParaRPr lang="en-US"/>
          </a:p>
        </p:txBody>
      </p:sp>
      <p:sp>
        <p:nvSpPr>
          <p:cNvPr id="2970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Common Application</a:t>
            </a:r>
            <a:endParaRPr lang="en-US" smtClean="0"/>
          </a:p>
          <a:p>
            <a:pPr eaLnBrk="1" hangingPunct="1"/>
            <a:r>
              <a:rPr lang="en-US" smtClean="0"/>
              <a:t>Track offers</a:t>
            </a:r>
          </a:p>
          <a:p>
            <a:pPr eaLnBrk="1" hangingPunct="1"/>
            <a:r>
              <a:rPr lang="en-US" smtClean="0"/>
              <a:t>Follow up with applicants</a:t>
            </a:r>
          </a:p>
          <a:p>
            <a:pPr eaLnBrk="1" hangingPunct="1"/>
            <a:r>
              <a:rPr lang="en-US" smtClean="0"/>
              <a:t>Compare accepted/declined on key indicators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Survey</a:t>
            </a:r>
            <a:endParaRPr lang="en-US" smtClean="0"/>
          </a:p>
          <a:p>
            <a:pPr eaLnBrk="1" hangingPunct="1"/>
            <a:r>
              <a:rPr lang="en-US" smtClean="0"/>
              <a:t>Deeper analysis</a:t>
            </a:r>
          </a:p>
          <a:p>
            <a:pPr eaLnBrk="1" hangingPunct="1"/>
            <a:r>
              <a:rPr lang="en-US" smtClean="0"/>
              <a:t>Larger sample</a:t>
            </a:r>
          </a:p>
          <a:p>
            <a:pPr eaLnBrk="1" hangingPunct="1"/>
            <a:r>
              <a:rPr lang="en-US" smtClean="0"/>
              <a:t>More variables, or different variables</a:t>
            </a:r>
          </a:p>
          <a:p>
            <a:pPr eaLnBrk="1" hangingPunct="1"/>
            <a:r>
              <a:rPr lang="en-US" smtClean="0"/>
              <a:t>Control groups?</a:t>
            </a:r>
          </a:p>
          <a:p>
            <a:pPr eaLnBrk="1" hangingPunct="1"/>
            <a:r>
              <a:rPr lang="en-US" smtClean="0"/>
              <a:t>Learning outcomes?</a:t>
            </a:r>
          </a:p>
          <a:p>
            <a:pPr eaLnBrk="1" hangingPunct="1"/>
            <a:endParaRPr 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hlink"/>
                </a:solidFill>
              </a:rPr>
              <a:t/>
            </a:r>
            <a:br>
              <a:rPr lang="en-US" dirty="0" smtClean="0">
                <a:solidFill>
                  <a:schemeClr val="hlink"/>
                </a:solidFill>
              </a:rPr>
            </a:br>
            <a:r>
              <a:rPr lang="en-US" dirty="0" smtClean="0">
                <a:solidFill>
                  <a:schemeClr val="hlink"/>
                </a:solidFill>
              </a:rPr>
              <a:t>Discussion</a:t>
            </a:r>
            <a:br>
              <a:rPr lang="en-US" dirty="0" smtClean="0">
                <a:solidFill>
                  <a:schemeClr val="hlink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Collaborations for Research &amp; Writing  Circles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Case Studies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Develop and pilot new survey modules (i.e. ethics)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accent2"/>
                </a:solidFill>
              </a:rPr>
              <a:t>CISE REU Evaluation Toolkit</a:t>
            </a: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http://www.coitweb.uncc.edu/reu/toolkit/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81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 Supporters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2011 Implementation Members</a:t>
            </a:r>
            <a:endParaRPr lang="en-US" smtClean="0">
              <a:latin typeface="Verdana" pitchFamily="1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Auburn University		University of Alabama		         University of South Florida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Dakota State			University of California- Berkley	         University of Texas Austin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Iowa State University		University of Central Arkansas	         University of Wisconsin Oshkosh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Louisiana State 		University of Central Florida	         Virginia Tech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Marquette			University of Houston		         Washington State University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Marshall University		University of Illinois at Urbana-Champaign      Rutgers University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Montclaire University		University of Massachusetts Amherst                University of Texas San Antonio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North Dakota State University	University of Missouri		         University of Maryland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200" smtClean="0"/>
              <a:t>Texas State San Marcos		UNC Charlotte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2011 Participants:	20 Common Application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18 CISE REU Pre-Post Survey</a:t>
            </a:r>
            <a:endParaRPr lang="en-US" sz="2800" smtClean="0">
              <a:latin typeface="Times New Roman" pitchFamily="16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Assessment Project 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Common Application</a:t>
            </a:r>
            <a:r>
              <a:rPr lang="en-US" i="1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chemeClr val="accent2"/>
                </a:solidFill>
              </a:rPr>
              <a:t>a la carte </a:t>
            </a:r>
            <a:r>
              <a:rPr lang="en-US" smtClean="0">
                <a:solidFill>
                  <a:schemeClr val="accent2"/>
                </a:solidFill>
              </a:rPr>
              <a:t>Survey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Evaluation Toolkit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Coitweb.uncc.edu/reu/toolkit</a:t>
            </a:r>
          </a:p>
          <a:p>
            <a:pPr lvl="1" eaLnBrk="1" hangingPunct="1">
              <a:lnSpc>
                <a:spcPct val="90000"/>
              </a:lnSpc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Future Directions</a:t>
            </a:r>
            <a:endParaRPr lang="en-US" sz="280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Toolkit and Survey Refinements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Continued Longitudinal Follow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Explore Common Application tools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			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514600" y="6400800"/>
            <a:ext cx="3810000" cy="3048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596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Common Application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228600" y="1143000"/>
            <a:ext cx="4267200" cy="3124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70C0"/>
                </a:solidFill>
              </a:rPr>
              <a:t>2010 (13 sites)</a:t>
            </a:r>
          </a:p>
          <a:p>
            <a:pPr eaLnBrk="1" hangingPunct="1"/>
            <a:r>
              <a:rPr lang="en-US" sz="2400" smtClean="0"/>
              <a:t>Most  applied to 1 site</a:t>
            </a:r>
          </a:p>
          <a:p>
            <a:pPr eaLnBrk="1" hangingPunct="1"/>
            <a:r>
              <a:rPr lang="en-US" sz="2400" smtClean="0"/>
              <a:t>Application Range: </a:t>
            </a:r>
            <a:r>
              <a:rPr lang="en-US" sz="2400" smtClean="0">
                <a:solidFill>
                  <a:srgbClr val="0070C0"/>
                </a:solidFill>
              </a:rPr>
              <a:t>29-152</a:t>
            </a:r>
          </a:p>
          <a:p>
            <a:pPr eaLnBrk="1" hangingPunct="1"/>
            <a:r>
              <a:rPr lang="en-US" sz="2400" smtClean="0"/>
              <a:t>Average Number of Applications per Site: </a:t>
            </a:r>
            <a:r>
              <a:rPr lang="en-US" sz="2400" smtClean="0">
                <a:solidFill>
                  <a:srgbClr val="0070C0"/>
                </a:solidFill>
              </a:rPr>
              <a:t>77</a:t>
            </a:r>
          </a:p>
          <a:p>
            <a:pPr eaLnBrk="1" hangingPunct="1"/>
            <a:r>
              <a:rPr lang="en-US" sz="2400" smtClean="0"/>
              <a:t>~ 130 accepted = </a:t>
            </a:r>
            <a:r>
              <a:rPr lang="en-US" sz="2400" smtClean="0">
                <a:solidFill>
                  <a:srgbClr val="0070C0"/>
                </a:solidFill>
              </a:rPr>
              <a:t>18% approximate acceptance rate </a:t>
            </a:r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7412" name="Footer Placeholder 4"/>
          <p:cNvSpPr txBox="1">
            <a:spLocks noGrp="1"/>
          </p:cNvSpPr>
          <p:nvPr/>
        </p:nvSpPr>
        <p:spPr bwMode="auto">
          <a:xfrm>
            <a:off x="2819400" y="6245225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84200" y="4089400"/>
          <a:ext cx="3217863" cy="24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48200" y="1219200"/>
            <a:ext cx="426720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2011 (19 sites) (only 14 with apps)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Most  applied to 1 site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Application Range: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4-176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Average Number of Applications per Site: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79</a:t>
            </a:r>
          </a:p>
        </p:txBody>
      </p:sp>
      <p:sp>
        <p:nvSpPr>
          <p:cNvPr id="1741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24600"/>
            <a:ext cx="3657600" cy="3810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NSF CISE REU PI Meeting, Monterey, February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Applicant Gender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28600" y="1828800"/>
          <a:ext cx="4343400" cy="4286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645025" y="1828800"/>
          <a:ext cx="4041775" cy="453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Applicant Ethnicity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457200" y="1219200"/>
          <a:ext cx="4040188" cy="514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572000" y="1143000"/>
          <a:ext cx="40417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5400" y="3429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2011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 Level in School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1143000"/>
          <a:ext cx="4040188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8200" y="838200"/>
          <a:ext cx="40417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Considering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4038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572000" y="1066800"/>
          <a:ext cx="4038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1264</Words>
  <Application>Microsoft Office PowerPoint</Application>
  <PresentationFormat>On-screen Show (4:3)</PresentationFormat>
  <Paragraphs>307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Assessment &amp; Evaluation</vt:lpstr>
      <vt:lpstr>Project Supporters</vt:lpstr>
      <vt:lpstr>Project Supporters</vt:lpstr>
      <vt:lpstr>Assessment Project </vt:lpstr>
      <vt:lpstr>Common Application</vt:lpstr>
      <vt:lpstr>Unique Applicant Gender </vt:lpstr>
      <vt:lpstr>Unique Applicant Ethnicity</vt:lpstr>
      <vt:lpstr>Applicant Level in School</vt:lpstr>
      <vt:lpstr>Degrees Considering</vt:lpstr>
      <vt:lpstr>Post-Graduation Plans - Industry</vt:lpstr>
      <vt:lpstr>Post-Graduation Plans - Academia</vt:lpstr>
      <vt:lpstr>First Person in Family to Attend College</vt:lpstr>
      <vt:lpstr>Immediate Family Involved in Research</vt:lpstr>
      <vt:lpstr>CISE REU Pre-Post Survey</vt:lpstr>
      <vt:lpstr>Methodology</vt:lpstr>
      <vt:lpstr>Survey Participant Profiles</vt:lpstr>
      <vt:lpstr>Survey Participant Profiles</vt:lpstr>
      <vt:lpstr>Combined Outcomes 2010+2011</vt:lpstr>
      <vt:lpstr>Outcomes</vt:lpstr>
      <vt:lpstr>Post Program Evaluation</vt:lpstr>
      <vt:lpstr>What does this mean?</vt:lpstr>
      <vt:lpstr> Implications     &amp;    Limitations</vt:lpstr>
      <vt:lpstr>Next Steps</vt:lpstr>
      <vt:lpstr> Discussion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anonymous</dc:creator>
  <cp:lastModifiedBy>arorrer</cp:lastModifiedBy>
  <cp:revision>263</cp:revision>
  <dcterms:created xsi:type="dcterms:W3CDTF">2012-02-11T01:31:34Z</dcterms:created>
  <dcterms:modified xsi:type="dcterms:W3CDTF">2013-01-22T16:14:01Z</dcterms:modified>
</cp:coreProperties>
</file>