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diagrams/layout3.xml" ContentType="application/vnd.openxmlformats-officedocument.drawingml.diagramLayout+xml"/>
  <Override PartName="/ppt/charts/chart3.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charts/chart10.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258" r:id="rId3"/>
    <p:sldId id="303" r:id="rId4"/>
    <p:sldId id="283" r:id="rId5"/>
    <p:sldId id="262" r:id="rId6"/>
    <p:sldId id="301" r:id="rId7"/>
    <p:sldId id="284" r:id="rId8"/>
    <p:sldId id="296" r:id="rId9"/>
    <p:sldId id="305" r:id="rId10"/>
    <p:sldId id="266" r:id="rId11"/>
    <p:sldId id="297" r:id="rId12"/>
    <p:sldId id="310" r:id="rId13"/>
    <p:sldId id="271" r:id="rId14"/>
    <p:sldId id="304" r:id="rId15"/>
    <p:sldId id="285" r:id="rId16"/>
    <p:sldId id="291" r:id="rId17"/>
    <p:sldId id="286" r:id="rId18"/>
    <p:sldId id="287" r:id="rId19"/>
    <p:sldId id="290" r:id="rId20"/>
    <p:sldId id="272" r:id="rId21"/>
    <p:sldId id="302" r:id="rId22"/>
    <p:sldId id="274" r:id="rId23"/>
    <p:sldId id="307" r:id="rId24"/>
    <p:sldId id="308" r:id="rId25"/>
    <p:sldId id="309" r:id="rId26"/>
    <p:sldId id="288" r:id="rId27"/>
    <p:sldId id="306" r:id="rId28"/>
    <p:sldId id="259" r:id="rId29"/>
    <p:sldId id="267" r:id="rId30"/>
    <p:sldId id="299" r:id="rId31"/>
    <p:sldId id="300" r:id="rId32"/>
    <p:sldId id="298" r:id="rId33"/>
    <p:sldId id="292" r:id="rId34"/>
    <p:sldId id="29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77" autoAdjust="0"/>
  </p:normalViewPr>
  <p:slideViewPr>
    <p:cSldViewPr>
      <p:cViewPr>
        <p:scale>
          <a:sx n="90" d="100"/>
          <a:sy n="90" d="100"/>
        </p:scale>
        <p:origin x="-123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O:\CISE%20REU\CISEREUCommonApplication\common%20applicant%20descriptive%20charts%202010-201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O:\CISE%20REU\CISEREUCommonApplication\common%20applicant%20descriptive%20charts%202010-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O:\CISE%20REU\CISEREUCommonApplication\common%20applicant%20descriptive%20charts%202010-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2010-2011:CISE%20REU:CISEREUCommonApplication:common%20applicant%20descriptive%20charts%202010-20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2010-2011:CISE%20REU:CISEREUCommonApplication:common%20applicant%20descriptive%20charts%202010-20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2010-2011:CISE%20REU:CISEREUCommonApplication:common%20applicant%20descriptive%20charts%202010-20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2010-2011:CISE%20REU:CISEREUCommonApplication:common%20applicant%20descriptive%20charts%202010-20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O:\CISE%20REU\CISEREUCommonApplication\common%20applicant%20descriptive%20charts%20201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latin typeface="Arial" pitchFamily="34" charset="0"/>
                <a:cs typeface="Arial" pitchFamily="34" charset="0"/>
              </a:rPr>
              <a:t>Unique</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vs</a:t>
            </a:r>
            <a:r>
              <a:rPr lang="en-US" baseline="0" dirty="0" smtClean="0">
                <a:latin typeface="Arial" pitchFamily="34" charset="0"/>
                <a:cs typeface="Arial" pitchFamily="34" charset="0"/>
              </a:rPr>
              <a:t> Multiple Site Applications</a:t>
            </a:r>
            <a:endParaRPr lang="en-US" dirty="0">
              <a:latin typeface="Arial" pitchFamily="34" charset="0"/>
              <a:cs typeface="Arial" pitchFamily="34" charset="0"/>
            </a:endParaRPr>
          </a:p>
        </c:rich>
      </c:tx>
      <c:layout/>
    </c:title>
    <c:plotArea>
      <c:layout/>
      <c:barChart>
        <c:barDir val="col"/>
        <c:grouping val="clustered"/>
        <c:ser>
          <c:idx val="0"/>
          <c:order val="0"/>
          <c:tx>
            <c:strRef>
              <c:f>Sheet1!$B$7</c:f>
              <c:strCache>
                <c:ptCount val="1"/>
                <c:pt idx="0">
                  <c:v>Unique Applicants</c:v>
                </c:pt>
              </c:strCache>
            </c:strRef>
          </c:tx>
          <c:dLbls>
            <c:dLbl>
              <c:idx val="2"/>
              <c:layout/>
              <c:tx>
                <c:rich>
                  <a:bodyPr/>
                  <a:lstStyle/>
                  <a:p>
                    <a:r>
                      <a:rPr lang="en-US" smtClean="0"/>
                      <a:t>1562</a:t>
                    </a:r>
                    <a:endParaRPr lang="en-US"/>
                  </a:p>
                </c:rich>
              </c:tx>
              <c:showVal val="1"/>
            </c:dLbl>
            <c:txPr>
              <a:bodyPr/>
              <a:lstStyle/>
              <a:p>
                <a:pPr>
                  <a:defRPr>
                    <a:latin typeface="Arial" pitchFamily="34" charset="0"/>
                    <a:cs typeface="Arial" pitchFamily="34" charset="0"/>
                  </a:defRPr>
                </a:pPr>
                <a:endParaRPr lang="en-US"/>
              </a:p>
            </c:txPr>
            <c:showVal val="1"/>
          </c:dLbls>
          <c:cat>
            <c:numRef>
              <c:f>Sheet1!$C$6:$E$6</c:f>
              <c:numCache>
                <c:formatCode>General</c:formatCode>
                <c:ptCount val="3"/>
                <c:pt idx="0">
                  <c:v>2010</c:v>
                </c:pt>
                <c:pt idx="1">
                  <c:v>2011</c:v>
                </c:pt>
                <c:pt idx="2">
                  <c:v>2012</c:v>
                </c:pt>
              </c:numCache>
            </c:numRef>
          </c:cat>
          <c:val>
            <c:numRef>
              <c:f>Sheet1!$C$7:$E$7</c:f>
              <c:numCache>
                <c:formatCode>General</c:formatCode>
                <c:ptCount val="3"/>
                <c:pt idx="0">
                  <c:v>697</c:v>
                </c:pt>
                <c:pt idx="1">
                  <c:v>851</c:v>
                </c:pt>
                <c:pt idx="2">
                  <c:v>1275</c:v>
                </c:pt>
              </c:numCache>
            </c:numRef>
          </c:val>
        </c:ser>
        <c:ser>
          <c:idx val="1"/>
          <c:order val="1"/>
          <c:tx>
            <c:strRef>
              <c:f>Sheet1!$B$8</c:f>
              <c:strCache>
                <c:ptCount val="1"/>
                <c:pt idx="0">
                  <c:v>Total Applicants</c:v>
                </c:pt>
              </c:strCache>
            </c:strRef>
          </c:tx>
          <c:dLbls>
            <c:txPr>
              <a:bodyPr/>
              <a:lstStyle/>
              <a:p>
                <a:pPr>
                  <a:defRPr>
                    <a:latin typeface="Arial" pitchFamily="34" charset="0"/>
                    <a:cs typeface="Arial" pitchFamily="34" charset="0"/>
                  </a:defRPr>
                </a:pPr>
                <a:endParaRPr lang="en-US"/>
              </a:p>
            </c:txPr>
            <c:showVal val="1"/>
          </c:dLbls>
          <c:cat>
            <c:numRef>
              <c:f>Sheet1!$C$6:$E$6</c:f>
              <c:numCache>
                <c:formatCode>General</c:formatCode>
                <c:ptCount val="3"/>
                <c:pt idx="0">
                  <c:v>2010</c:v>
                </c:pt>
                <c:pt idx="1">
                  <c:v>2011</c:v>
                </c:pt>
                <c:pt idx="2">
                  <c:v>2012</c:v>
                </c:pt>
              </c:numCache>
            </c:numRef>
          </c:cat>
          <c:val>
            <c:numRef>
              <c:f>Sheet1!$C$8:$E$8</c:f>
              <c:numCache>
                <c:formatCode>General</c:formatCode>
                <c:ptCount val="3"/>
                <c:pt idx="0">
                  <c:v>1006</c:v>
                </c:pt>
                <c:pt idx="1">
                  <c:v>1105</c:v>
                </c:pt>
                <c:pt idx="2">
                  <c:v>1934</c:v>
                </c:pt>
              </c:numCache>
            </c:numRef>
          </c:val>
        </c:ser>
        <c:ser>
          <c:idx val="2"/>
          <c:order val="2"/>
          <c:tx>
            <c:strRef>
              <c:f>Sheet1!$B$9</c:f>
              <c:strCache>
                <c:ptCount val="1"/>
                <c:pt idx="0">
                  <c:v>Applicants Applying to 1+ Sites</c:v>
                </c:pt>
              </c:strCache>
            </c:strRef>
          </c:tx>
          <c:dLbls>
            <c:dLbl>
              <c:idx val="2"/>
              <c:layout/>
              <c:tx>
                <c:rich>
                  <a:bodyPr/>
                  <a:lstStyle/>
                  <a:p>
                    <a:r>
                      <a:rPr lang="en-US" smtClean="0"/>
                      <a:t>372</a:t>
                    </a:r>
                    <a:endParaRPr lang="en-US" dirty="0"/>
                  </a:p>
                </c:rich>
              </c:tx>
              <c:showVal val="1"/>
            </c:dLbl>
            <c:txPr>
              <a:bodyPr/>
              <a:lstStyle/>
              <a:p>
                <a:pPr>
                  <a:defRPr>
                    <a:latin typeface="Arial" pitchFamily="34" charset="0"/>
                    <a:cs typeface="Arial" pitchFamily="34" charset="0"/>
                  </a:defRPr>
                </a:pPr>
                <a:endParaRPr lang="en-US"/>
              </a:p>
            </c:txPr>
            <c:showVal val="1"/>
          </c:dLbls>
          <c:cat>
            <c:numRef>
              <c:f>Sheet1!$C$6:$E$6</c:f>
              <c:numCache>
                <c:formatCode>General</c:formatCode>
                <c:ptCount val="3"/>
                <c:pt idx="0">
                  <c:v>2010</c:v>
                </c:pt>
                <c:pt idx="1">
                  <c:v>2011</c:v>
                </c:pt>
                <c:pt idx="2">
                  <c:v>2012</c:v>
                </c:pt>
              </c:numCache>
            </c:numRef>
          </c:cat>
          <c:val>
            <c:numRef>
              <c:f>Sheet1!$C$9:$E$9</c:f>
              <c:numCache>
                <c:formatCode>General</c:formatCode>
                <c:ptCount val="3"/>
                <c:pt idx="0">
                  <c:v>309</c:v>
                </c:pt>
                <c:pt idx="1">
                  <c:v>254</c:v>
                </c:pt>
                <c:pt idx="2">
                  <c:v>659</c:v>
                </c:pt>
              </c:numCache>
            </c:numRef>
          </c:val>
        </c:ser>
        <c:dLbls>
          <c:showVal val="1"/>
        </c:dLbls>
        <c:overlap val="-25"/>
        <c:axId val="164458496"/>
        <c:axId val="89506176"/>
      </c:barChart>
      <c:catAx>
        <c:axId val="164458496"/>
        <c:scaling>
          <c:orientation val="minMax"/>
        </c:scaling>
        <c:axPos val="b"/>
        <c:numFmt formatCode="General" sourceLinked="1"/>
        <c:majorTickMark val="none"/>
        <c:tickLblPos val="nextTo"/>
        <c:txPr>
          <a:bodyPr/>
          <a:lstStyle/>
          <a:p>
            <a:pPr>
              <a:defRPr>
                <a:latin typeface="Arial" pitchFamily="34" charset="0"/>
                <a:cs typeface="Arial" pitchFamily="34" charset="0"/>
              </a:defRPr>
            </a:pPr>
            <a:endParaRPr lang="en-US"/>
          </a:p>
        </c:txPr>
        <c:crossAx val="89506176"/>
        <c:crosses val="autoZero"/>
        <c:auto val="1"/>
        <c:lblAlgn val="ctr"/>
        <c:lblOffset val="100"/>
      </c:catAx>
      <c:valAx>
        <c:axId val="89506176"/>
        <c:scaling>
          <c:orientation val="minMax"/>
        </c:scaling>
        <c:delete val="1"/>
        <c:axPos val="l"/>
        <c:numFmt formatCode="General" sourceLinked="1"/>
        <c:tickLblPos val="none"/>
        <c:crossAx val="164458496"/>
        <c:crosses val="autoZero"/>
        <c:crossBetween val="between"/>
      </c:valAx>
    </c:plotArea>
    <c:legend>
      <c:legendPos val="t"/>
      <c:legendEntry>
        <c:idx val="0"/>
        <c:txPr>
          <a:bodyPr/>
          <a:lstStyle/>
          <a:p>
            <a:pPr>
              <a:defRPr>
                <a:latin typeface="Arial" pitchFamily="34" charset="0"/>
                <a:cs typeface="Arial" pitchFamily="34" charset="0"/>
              </a:defRPr>
            </a:pPr>
            <a:endParaRPr lang="en-US"/>
          </a:p>
        </c:txPr>
      </c:legendEntry>
      <c:legendEntry>
        <c:idx val="1"/>
        <c:txPr>
          <a:bodyPr/>
          <a:lstStyle/>
          <a:p>
            <a:pPr>
              <a:defRPr>
                <a:latin typeface="Arial" pitchFamily="34" charset="0"/>
                <a:cs typeface="Arial" pitchFamily="34" charset="0"/>
              </a:defRPr>
            </a:pPr>
            <a:endParaRPr lang="en-US"/>
          </a:p>
        </c:txPr>
      </c:legendEntry>
      <c:legendEntry>
        <c:idx val="2"/>
        <c:txPr>
          <a:bodyPr/>
          <a:lstStyle/>
          <a:p>
            <a:pPr>
              <a:defRPr>
                <a:latin typeface="Arial" pitchFamily="34" charset="0"/>
                <a:cs typeface="Arial" pitchFamily="34" charset="0"/>
              </a:defRPr>
            </a:pPr>
            <a:endParaRPr lang="en-US"/>
          </a:p>
        </c:txPr>
      </c:legendEntry>
      <c:layout/>
    </c:legend>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latin typeface="Arial" pitchFamily="34" charset="0"/>
                <a:cs typeface="Arial" pitchFamily="34" charset="0"/>
              </a:defRPr>
            </a:pPr>
            <a:r>
              <a:rPr lang="en-US" dirty="0">
                <a:latin typeface="Arial" pitchFamily="34" charset="0"/>
                <a:cs typeface="Arial" pitchFamily="34" charset="0"/>
              </a:rPr>
              <a:t>A la Carte </a:t>
            </a:r>
            <a:r>
              <a:rPr lang="en-US" dirty="0">
                <a:solidFill>
                  <a:schemeClr val="accent3"/>
                </a:solidFill>
                <a:latin typeface="Arial" pitchFamily="34" charset="0"/>
                <a:cs typeface="Arial" pitchFamily="34" charset="0"/>
              </a:rPr>
              <a:t>Pre</a:t>
            </a:r>
            <a:r>
              <a:rPr lang="en-US" baseline="0" dirty="0">
                <a:latin typeface="Arial" pitchFamily="34" charset="0"/>
                <a:cs typeface="Arial" pitchFamily="34" charset="0"/>
              </a:rPr>
              <a:t> Survey Level in School</a:t>
            </a:r>
            <a:endParaRPr lang="en-US" dirty="0">
              <a:latin typeface="Arial" pitchFamily="34" charset="0"/>
              <a:cs typeface="Arial" pitchFamily="34" charset="0"/>
            </a:endParaRPr>
          </a:p>
        </c:rich>
      </c:tx>
    </c:title>
    <c:plotArea>
      <c:layout/>
      <c:barChart>
        <c:barDir val="col"/>
        <c:grouping val="clustered"/>
        <c:ser>
          <c:idx val="0"/>
          <c:order val="0"/>
          <c:tx>
            <c:v>2010</c:v>
          </c:tx>
          <c:dLbls>
            <c:txPr>
              <a:bodyPr/>
              <a:lstStyle/>
              <a:p>
                <a:pPr>
                  <a:defRPr>
                    <a:latin typeface="Arial" pitchFamily="34" charset="0"/>
                    <a:cs typeface="Arial" pitchFamily="34" charset="0"/>
                  </a:defRPr>
                </a:pPr>
                <a:endParaRPr lang="en-US"/>
              </a:p>
            </c:txPr>
            <c:showVal val="1"/>
          </c:dLbls>
          <c:cat>
            <c:strRef>
              <c:f>survey!$B$22:$B$26</c:f>
              <c:strCache>
                <c:ptCount val="5"/>
                <c:pt idx="0">
                  <c:v>Freshman</c:v>
                </c:pt>
                <c:pt idx="1">
                  <c:v>Sophomore</c:v>
                </c:pt>
                <c:pt idx="2">
                  <c:v>Junior</c:v>
                </c:pt>
                <c:pt idx="3">
                  <c:v>Senior</c:v>
                </c:pt>
                <c:pt idx="4">
                  <c:v>Unspecified</c:v>
                </c:pt>
              </c:strCache>
            </c:strRef>
          </c:cat>
          <c:val>
            <c:numRef>
              <c:f>survey!$C$22:$C$26</c:f>
              <c:numCache>
                <c:formatCode>General</c:formatCode>
                <c:ptCount val="5"/>
                <c:pt idx="0">
                  <c:v>1</c:v>
                </c:pt>
                <c:pt idx="1">
                  <c:v>22</c:v>
                </c:pt>
                <c:pt idx="2">
                  <c:v>61</c:v>
                </c:pt>
                <c:pt idx="3">
                  <c:v>112</c:v>
                </c:pt>
                <c:pt idx="4">
                  <c:v>1</c:v>
                </c:pt>
              </c:numCache>
            </c:numRef>
          </c:val>
        </c:ser>
        <c:ser>
          <c:idx val="1"/>
          <c:order val="1"/>
          <c:tx>
            <c:v>2011</c:v>
          </c:tx>
          <c:dLbls>
            <c:txPr>
              <a:bodyPr/>
              <a:lstStyle/>
              <a:p>
                <a:pPr>
                  <a:defRPr>
                    <a:latin typeface="Arial" pitchFamily="34" charset="0"/>
                    <a:cs typeface="Arial" pitchFamily="34" charset="0"/>
                  </a:defRPr>
                </a:pPr>
                <a:endParaRPr lang="en-US"/>
              </a:p>
            </c:txPr>
            <c:showVal val="1"/>
          </c:dLbls>
          <c:cat>
            <c:strRef>
              <c:f>survey!$B$22:$B$26</c:f>
              <c:strCache>
                <c:ptCount val="5"/>
                <c:pt idx="0">
                  <c:v>Freshman</c:v>
                </c:pt>
                <c:pt idx="1">
                  <c:v>Sophomore</c:v>
                </c:pt>
                <c:pt idx="2">
                  <c:v>Junior</c:v>
                </c:pt>
                <c:pt idx="3">
                  <c:v>Senior</c:v>
                </c:pt>
                <c:pt idx="4">
                  <c:v>Unspecified</c:v>
                </c:pt>
              </c:strCache>
            </c:strRef>
          </c:cat>
          <c:val>
            <c:numRef>
              <c:f>survey!$D$22:$D$26</c:f>
              <c:numCache>
                <c:formatCode>General</c:formatCode>
                <c:ptCount val="5"/>
                <c:pt idx="0">
                  <c:v>1</c:v>
                </c:pt>
                <c:pt idx="1">
                  <c:v>12</c:v>
                </c:pt>
                <c:pt idx="2">
                  <c:v>65</c:v>
                </c:pt>
                <c:pt idx="3">
                  <c:v>120</c:v>
                </c:pt>
                <c:pt idx="4">
                  <c:v>21</c:v>
                </c:pt>
              </c:numCache>
            </c:numRef>
          </c:val>
        </c:ser>
        <c:ser>
          <c:idx val="2"/>
          <c:order val="2"/>
          <c:tx>
            <c:v>2012</c:v>
          </c:tx>
          <c:dLbls>
            <c:txPr>
              <a:bodyPr/>
              <a:lstStyle/>
              <a:p>
                <a:pPr>
                  <a:defRPr>
                    <a:latin typeface="Arial" pitchFamily="34" charset="0"/>
                    <a:cs typeface="Arial" pitchFamily="34" charset="0"/>
                  </a:defRPr>
                </a:pPr>
                <a:endParaRPr lang="en-US"/>
              </a:p>
            </c:txPr>
            <c:showVal val="1"/>
          </c:dLbls>
          <c:cat>
            <c:strRef>
              <c:f>survey!$B$22:$B$26</c:f>
              <c:strCache>
                <c:ptCount val="5"/>
                <c:pt idx="0">
                  <c:v>Freshman</c:v>
                </c:pt>
                <c:pt idx="1">
                  <c:v>Sophomore</c:v>
                </c:pt>
                <c:pt idx="2">
                  <c:v>Junior</c:v>
                </c:pt>
                <c:pt idx="3">
                  <c:v>Senior</c:v>
                </c:pt>
                <c:pt idx="4">
                  <c:v>Unspecified</c:v>
                </c:pt>
              </c:strCache>
            </c:strRef>
          </c:cat>
          <c:val>
            <c:numRef>
              <c:f>survey!$E$22:$E$26</c:f>
              <c:numCache>
                <c:formatCode>General</c:formatCode>
                <c:ptCount val="5"/>
                <c:pt idx="0">
                  <c:v>1</c:v>
                </c:pt>
                <c:pt idx="1">
                  <c:v>18</c:v>
                </c:pt>
                <c:pt idx="2">
                  <c:v>50</c:v>
                </c:pt>
                <c:pt idx="3">
                  <c:v>95</c:v>
                </c:pt>
                <c:pt idx="4">
                  <c:v>20</c:v>
                </c:pt>
              </c:numCache>
            </c:numRef>
          </c:val>
        </c:ser>
        <c:dLbls>
          <c:showVal val="1"/>
        </c:dLbls>
        <c:overlap val="-25"/>
        <c:axId val="149933440"/>
        <c:axId val="149939328"/>
      </c:barChart>
      <c:catAx>
        <c:axId val="149933440"/>
        <c:scaling>
          <c:orientation val="minMax"/>
        </c:scaling>
        <c:axPos val="b"/>
        <c:majorTickMark val="none"/>
        <c:tickLblPos val="nextTo"/>
        <c:txPr>
          <a:bodyPr/>
          <a:lstStyle/>
          <a:p>
            <a:pPr>
              <a:defRPr>
                <a:latin typeface="Arial" pitchFamily="34" charset="0"/>
                <a:cs typeface="Arial" pitchFamily="34" charset="0"/>
              </a:defRPr>
            </a:pPr>
            <a:endParaRPr lang="en-US"/>
          </a:p>
        </c:txPr>
        <c:crossAx val="149939328"/>
        <c:crosses val="autoZero"/>
        <c:auto val="1"/>
        <c:lblAlgn val="ctr"/>
        <c:lblOffset val="100"/>
      </c:catAx>
      <c:valAx>
        <c:axId val="149939328"/>
        <c:scaling>
          <c:orientation val="minMax"/>
        </c:scaling>
        <c:delete val="1"/>
        <c:axPos val="l"/>
        <c:numFmt formatCode="General" sourceLinked="1"/>
        <c:tickLblPos val="none"/>
        <c:crossAx val="149933440"/>
        <c:crosses val="autoZero"/>
        <c:crossBetween val="between"/>
      </c:valAx>
    </c:plotArea>
    <c:legend>
      <c:legendPos val="t"/>
      <c:txPr>
        <a:bodyPr/>
        <a:lstStyle/>
        <a:p>
          <a:pPr>
            <a:defRPr>
              <a:latin typeface="Arial" pitchFamily="34" charset="0"/>
              <a:cs typeface="Arial" pitchFamily="34" charset="0"/>
            </a:defRPr>
          </a:pPr>
          <a:endParaRPr lang="en-US"/>
        </a:p>
      </c:txPr>
    </c:legend>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latin typeface="Arial" pitchFamily="34" charset="0"/>
                <a:cs typeface="Arial" pitchFamily="34" charset="0"/>
              </a:defRPr>
            </a:pPr>
            <a:r>
              <a:rPr lang="en-US" dirty="0">
                <a:latin typeface="Arial" pitchFamily="34" charset="0"/>
                <a:cs typeface="Arial" pitchFamily="34" charset="0"/>
              </a:rPr>
              <a:t>A</a:t>
            </a:r>
            <a:r>
              <a:rPr lang="en-US" baseline="0" dirty="0">
                <a:latin typeface="Arial" pitchFamily="34" charset="0"/>
                <a:cs typeface="Arial" pitchFamily="34" charset="0"/>
              </a:rPr>
              <a:t> la Carte </a:t>
            </a:r>
            <a:r>
              <a:rPr lang="en-US" baseline="0" dirty="0">
                <a:solidFill>
                  <a:schemeClr val="accent3"/>
                </a:solidFill>
                <a:latin typeface="Arial" pitchFamily="34" charset="0"/>
                <a:cs typeface="Arial" pitchFamily="34" charset="0"/>
              </a:rPr>
              <a:t>Pre</a:t>
            </a:r>
            <a:r>
              <a:rPr lang="en-US" baseline="0" dirty="0">
                <a:latin typeface="Arial" pitchFamily="34" charset="0"/>
                <a:cs typeface="Arial" pitchFamily="34" charset="0"/>
              </a:rPr>
              <a:t> Survey Ethnicity</a:t>
            </a:r>
            <a:endParaRPr lang="en-US" dirty="0">
              <a:latin typeface="Arial" pitchFamily="34" charset="0"/>
              <a:cs typeface="Arial" pitchFamily="34" charset="0"/>
            </a:endParaRPr>
          </a:p>
        </c:rich>
      </c:tx>
    </c:title>
    <c:plotArea>
      <c:layout/>
      <c:barChart>
        <c:barDir val="col"/>
        <c:grouping val="clustered"/>
        <c:ser>
          <c:idx val="0"/>
          <c:order val="0"/>
          <c:tx>
            <c:v>2010</c:v>
          </c:tx>
          <c:cat>
            <c:strRef>
              <c:f>survey!$B$4:$B$11</c:f>
              <c:strCache>
                <c:ptCount val="8"/>
                <c:pt idx="0">
                  <c:v>Asian</c:v>
                </c:pt>
                <c:pt idx="1">
                  <c:v>African American</c:v>
                </c:pt>
                <c:pt idx="2">
                  <c:v>Hispanic/Latino</c:v>
                </c:pt>
                <c:pt idx="3">
                  <c:v>Pacific Islander</c:v>
                </c:pt>
                <c:pt idx="4">
                  <c:v>Caucasian</c:v>
                </c:pt>
                <c:pt idx="5">
                  <c:v>Native American</c:v>
                </c:pt>
                <c:pt idx="6">
                  <c:v>Multi/Other</c:v>
                </c:pt>
                <c:pt idx="7">
                  <c:v>Unspecified</c:v>
                </c:pt>
              </c:strCache>
            </c:strRef>
          </c:cat>
          <c:val>
            <c:numRef>
              <c:f>survey!$C$4:$C$11</c:f>
              <c:numCache>
                <c:formatCode>General</c:formatCode>
                <c:ptCount val="8"/>
                <c:pt idx="0">
                  <c:v>20</c:v>
                </c:pt>
                <c:pt idx="1">
                  <c:v>20</c:v>
                </c:pt>
                <c:pt idx="2">
                  <c:v>12</c:v>
                </c:pt>
                <c:pt idx="3">
                  <c:v>0</c:v>
                </c:pt>
                <c:pt idx="4">
                  <c:v>120</c:v>
                </c:pt>
                <c:pt idx="5">
                  <c:v>1</c:v>
                </c:pt>
                <c:pt idx="6">
                  <c:v>14</c:v>
                </c:pt>
                <c:pt idx="7">
                  <c:v>10</c:v>
                </c:pt>
              </c:numCache>
            </c:numRef>
          </c:val>
        </c:ser>
        <c:ser>
          <c:idx val="1"/>
          <c:order val="1"/>
          <c:tx>
            <c:v>2011</c:v>
          </c:tx>
          <c:cat>
            <c:strRef>
              <c:f>survey!$B$4:$B$11</c:f>
              <c:strCache>
                <c:ptCount val="8"/>
                <c:pt idx="0">
                  <c:v>Asian</c:v>
                </c:pt>
                <c:pt idx="1">
                  <c:v>African American</c:v>
                </c:pt>
                <c:pt idx="2">
                  <c:v>Hispanic/Latino</c:v>
                </c:pt>
                <c:pt idx="3">
                  <c:v>Pacific Islander</c:v>
                </c:pt>
                <c:pt idx="4">
                  <c:v>Caucasian</c:v>
                </c:pt>
                <c:pt idx="5">
                  <c:v>Native American</c:v>
                </c:pt>
                <c:pt idx="6">
                  <c:v>Multi/Other</c:v>
                </c:pt>
                <c:pt idx="7">
                  <c:v>Unspecified</c:v>
                </c:pt>
              </c:strCache>
            </c:strRef>
          </c:cat>
          <c:val>
            <c:numRef>
              <c:f>survey!$D$4:$D$11</c:f>
              <c:numCache>
                <c:formatCode>General</c:formatCode>
                <c:ptCount val="8"/>
                <c:pt idx="0">
                  <c:v>20</c:v>
                </c:pt>
                <c:pt idx="1">
                  <c:v>21</c:v>
                </c:pt>
                <c:pt idx="2">
                  <c:v>31</c:v>
                </c:pt>
                <c:pt idx="3">
                  <c:v>2</c:v>
                </c:pt>
                <c:pt idx="4">
                  <c:v>127</c:v>
                </c:pt>
                <c:pt idx="5">
                  <c:v>4</c:v>
                </c:pt>
                <c:pt idx="6">
                  <c:v>6</c:v>
                </c:pt>
                <c:pt idx="7">
                  <c:v>8</c:v>
                </c:pt>
              </c:numCache>
            </c:numRef>
          </c:val>
        </c:ser>
        <c:ser>
          <c:idx val="2"/>
          <c:order val="2"/>
          <c:tx>
            <c:v>2012</c:v>
          </c:tx>
          <c:cat>
            <c:strRef>
              <c:f>survey!$B$4:$B$11</c:f>
              <c:strCache>
                <c:ptCount val="8"/>
                <c:pt idx="0">
                  <c:v>Asian</c:v>
                </c:pt>
                <c:pt idx="1">
                  <c:v>African American</c:v>
                </c:pt>
                <c:pt idx="2">
                  <c:v>Hispanic/Latino</c:v>
                </c:pt>
                <c:pt idx="3">
                  <c:v>Pacific Islander</c:v>
                </c:pt>
                <c:pt idx="4">
                  <c:v>Caucasian</c:v>
                </c:pt>
                <c:pt idx="5">
                  <c:v>Native American</c:v>
                </c:pt>
                <c:pt idx="6">
                  <c:v>Multi/Other</c:v>
                </c:pt>
                <c:pt idx="7">
                  <c:v>Unspecified</c:v>
                </c:pt>
              </c:strCache>
            </c:strRef>
          </c:cat>
          <c:val>
            <c:numRef>
              <c:f>survey!$E$4:$E$11</c:f>
              <c:numCache>
                <c:formatCode>General</c:formatCode>
                <c:ptCount val="8"/>
                <c:pt idx="0">
                  <c:v>17</c:v>
                </c:pt>
                <c:pt idx="1">
                  <c:v>23</c:v>
                </c:pt>
                <c:pt idx="2">
                  <c:v>18</c:v>
                </c:pt>
                <c:pt idx="3">
                  <c:v>2</c:v>
                </c:pt>
                <c:pt idx="4">
                  <c:v>95</c:v>
                </c:pt>
                <c:pt idx="5">
                  <c:v>3</c:v>
                </c:pt>
                <c:pt idx="6">
                  <c:v>4</c:v>
                </c:pt>
                <c:pt idx="7">
                  <c:v>22</c:v>
                </c:pt>
              </c:numCache>
            </c:numRef>
          </c:val>
        </c:ser>
        <c:dLbls/>
        <c:axId val="150048128"/>
        <c:axId val="150062208"/>
      </c:barChart>
      <c:catAx>
        <c:axId val="150048128"/>
        <c:scaling>
          <c:orientation val="minMax"/>
        </c:scaling>
        <c:axPos val="b"/>
        <c:majorTickMark val="none"/>
        <c:tickLblPos val="nextTo"/>
        <c:crossAx val="150062208"/>
        <c:crosses val="autoZero"/>
        <c:auto val="1"/>
        <c:lblAlgn val="ctr"/>
        <c:lblOffset val="100"/>
      </c:catAx>
      <c:valAx>
        <c:axId val="150062208"/>
        <c:scaling>
          <c:orientation val="minMax"/>
        </c:scaling>
        <c:delete val="1"/>
        <c:axPos val="l"/>
        <c:numFmt formatCode="General" sourceLinked="1"/>
        <c:majorTickMark val="none"/>
        <c:tickLblPos val="none"/>
        <c:crossAx val="150048128"/>
        <c:crosses val="autoZero"/>
        <c:crossBetween val="between"/>
      </c:valAx>
      <c:dTable>
        <c:showHorzBorder val="1"/>
        <c:showVertBorder val="1"/>
        <c:showOutline val="1"/>
        <c:showKeys val="1"/>
        <c:txPr>
          <a:bodyPr/>
          <a:lstStyle/>
          <a:p>
            <a:pPr rtl="0">
              <a:defRPr>
                <a:latin typeface="Arial" pitchFamily="34" charset="0"/>
                <a:cs typeface="Arial" pitchFamily="34" charset="0"/>
              </a:defRPr>
            </a:pPr>
            <a:endParaRPr lang="en-US"/>
          </a:p>
        </c:txPr>
      </c:dTable>
      <c:spPr>
        <a:noFill/>
        <a:ln w="25400">
          <a:noFill/>
        </a:ln>
      </c:spPr>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latin typeface="Arial"/>
                <a:cs typeface="Arial"/>
              </a:defRPr>
            </a:pPr>
            <a:r>
              <a:rPr lang="en-US" dirty="0" smtClean="0">
                <a:latin typeface="Arial"/>
                <a:cs typeface="Arial"/>
              </a:rPr>
              <a:t>Applicant</a:t>
            </a:r>
            <a:r>
              <a:rPr lang="en-US" baseline="0" dirty="0" smtClean="0">
                <a:latin typeface="Arial"/>
                <a:cs typeface="Arial"/>
              </a:rPr>
              <a:t> Gender</a:t>
            </a:r>
            <a:endParaRPr lang="en-US" dirty="0">
              <a:latin typeface="Arial"/>
              <a:cs typeface="Arial"/>
            </a:endParaRPr>
          </a:p>
        </c:rich>
      </c:tx>
      <c:layout/>
    </c:title>
    <c:plotArea>
      <c:layout/>
      <c:barChart>
        <c:barDir val="col"/>
        <c:grouping val="clustered"/>
        <c:ser>
          <c:idx val="0"/>
          <c:order val="0"/>
          <c:tx>
            <c:strRef>
              <c:f>commapp!$B$25</c:f>
              <c:strCache>
                <c:ptCount val="1"/>
                <c:pt idx="0">
                  <c:v>Male</c:v>
                </c:pt>
              </c:strCache>
            </c:strRef>
          </c:tx>
          <c:dLbls>
            <c:txPr>
              <a:bodyPr/>
              <a:lstStyle/>
              <a:p>
                <a:pPr>
                  <a:defRPr>
                    <a:latin typeface="Arial"/>
                    <a:cs typeface="Arial"/>
                  </a:defRPr>
                </a:pPr>
                <a:endParaRPr lang="en-US"/>
              </a:p>
            </c:txPr>
            <c:showVal val="1"/>
          </c:dLbls>
          <c:cat>
            <c:numLit>
              <c:formatCode>General</c:formatCode>
              <c:ptCount val="3"/>
              <c:pt idx="0">
                <c:v>2010</c:v>
              </c:pt>
              <c:pt idx="1">
                <c:v>2011</c:v>
              </c:pt>
              <c:pt idx="2">
                <c:v>2012</c:v>
              </c:pt>
            </c:numLit>
          </c:cat>
          <c:val>
            <c:numRef>
              <c:f>commapp!$C$25:$E$25</c:f>
              <c:numCache>
                <c:formatCode>General</c:formatCode>
                <c:ptCount val="3"/>
                <c:pt idx="0">
                  <c:v>500</c:v>
                </c:pt>
                <c:pt idx="1">
                  <c:v>615</c:v>
                </c:pt>
                <c:pt idx="2">
                  <c:v>1156</c:v>
                </c:pt>
              </c:numCache>
            </c:numRef>
          </c:val>
        </c:ser>
        <c:ser>
          <c:idx val="1"/>
          <c:order val="1"/>
          <c:tx>
            <c:strRef>
              <c:f>commapp!$B$26</c:f>
              <c:strCache>
                <c:ptCount val="1"/>
                <c:pt idx="0">
                  <c:v>Female</c:v>
                </c:pt>
              </c:strCache>
            </c:strRef>
          </c:tx>
          <c:dLbls>
            <c:txPr>
              <a:bodyPr/>
              <a:lstStyle/>
              <a:p>
                <a:pPr>
                  <a:defRPr>
                    <a:latin typeface="Arial"/>
                    <a:cs typeface="Arial"/>
                  </a:defRPr>
                </a:pPr>
                <a:endParaRPr lang="en-US"/>
              </a:p>
            </c:txPr>
            <c:showVal val="1"/>
          </c:dLbls>
          <c:cat>
            <c:numLit>
              <c:formatCode>General</c:formatCode>
              <c:ptCount val="3"/>
              <c:pt idx="0">
                <c:v>2010</c:v>
              </c:pt>
              <c:pt idx="1">
                <c:v>2011</c:v>
              </c:pt>
              <c:pt idx="2">
                <c:v>2012</c:v>
              </c:pt>
            </c:numLit>
          </c:cat>
          <c:val>
            <c:numRef>
              <c:f>commapp!$C$26:$E$26</c:f>
              <c:numCache>
                <c:formatCode>General</c:formatCode>
                <c:ptCount val="3"/>
                <c:pt idx="0">
                  <c:v>187</c:v>
                </c:pt>
                <c:pt idx="1">
                  <c:v>220</c:v>
                </c:pt>
                <c:pt idx="2">
                  <c:v>380</c:v>
                </c:pt>
              </c:numCache>
            </c:numRef>
          </c:val>
        </c:ser>
        <c:ser>
          <c:idx val="2"/>
          <c:order val="2"/>
          <c:tx>
            <c:strRef>
              <c:f>commapp!$B$27</c:f>
              <c:strCache>
                <c:ptCount val="1"/>
                <c:pt idx="0">
                  <c:v>Unspecified</c:v>
                </c:pt>
              </c:strCache>
            </c:strRef>
          </c:tx>
          <c:dLbls>
            <c:txPr>
              <a:bodyPr/>
              <a:lstStyle/>
              <a:p>
                <a:pPr>
                  <a:defRPr>
                    <a:latin typeface="Arial"/>
                    <a:cs typeface="Arial"/>
                  </a:defRPr>
                </a:pPr>
                <a:endParaRPr lang="en-US"/>
              </a:p>
            </c:txPr>
            <c:showVal val="1"/>
          </c:dLbls>
          <c:cat>
            <c:numLit>
              <c:formatCode>General</c:formatCode>
              <c:ptCount val="3"/>
              <c:pt idx="0">
                <c:v>2010</c:v>
              </c:pt>
              <c:pt idx="1">
                <c:v>2011</c:v>
              </c:pt>
              <c:pt idx="2">
                <c:v>2012</c:v>
              </c:pt>
            </c:numLit>
          </c:cat>
          <c:val>
            <c:numRef>
              <c:f>commapp!$C$27:$E$27</c:f>
              <c:numCache>
                <c:formatCode>General</c:formatCode>
                <c:ptCount val="3"/>
                <c:pt idx="0">
                  <c:v>10</c:v>
                </c:pt>
                <c:pt idx="1">
                  <c:v>16</c:v>
                </c:pt>
                <c:pt idx="2">
                  <c:v>26</c:v>
                </c:pt>
              </c:numCache>
            </c:numRef>
          </c:val>
        </c:ser>
        <c:dLbls>
          <c:showVal val="1"/>
        </c:dLbls>
        <c:overlap val="-25"/>
        <c:axId val="89670400"/>
        <c:axId val="89671936"/>
      </c:barChart>
      <c:catAx>
        <c:axId val="89670400"/>
        <c:scaling>
          <c:orientation val="minMax"/>
        </c:scaling>
        <c:axPos val="b"/>
        <c:numFmt formatCode="General" sourceLinked="1"/>
        <c:majorTickMark val="none"/>
        <c:tickLblPos val="nextTo"/>
        <c:txPr>
          <a:bodyPr/>
          <a:lstStyle/>
          <a:p>
            <a:pPr>
              <a:defRPr>
                <a:latin typeface="Arial"/>
                <a:cs typeface="Arial"/>
              </a:defRPr>
            </a:pPr>
            <a:endParaRPr lang="en-US"/>
          </a:p>
        </c:txPr>
        <c:crossAx val="89671936"/>
        <c:crosses val="autoZero"/>
        <c:auto val="1"/>
        <c:lblAlgn val="ctr"/>
        <c:lblOffset val="100"/>
      </c:catAx>
      <c:valAx>
        <c:axId val="89671936"/>
        <c:scaling>
          <c:orientation val="minMax"/>
        </c:scaling>
        <c:delete val="1"/>
        <c:axPos val="l"/>
        <c:numFmt formatCode="General" sourceLinked="1"/>
        <c:tickLblPos val="none"/>
        <c:crossAx val="89670400"/>
        <c:crosses val="autoZero"/>
        <c:crossBetween val="between"/>
      </c:valAx>
    </c:plotArea>
    <c:legend>
      <c:legendPos val="t"/>
      <c:layout/>
      <c:txPr>
        <a:bodyPr/>
        <a:lstStyle/>
        <a:p>
          <a:pPr>
            <a:defRPr>
              <a:latin typeface="Arial"/>
              <a:cs typeface="Arial"/>
            </a:defRPr>
          </a:pPr>
          <a:endParaRPr lang="en-US"/>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18"/>
  <c:chart>
    <c:title>
      <c:tx>
        <c:rich>
          <a:bodyPr/>
          <a:lstStyle/>
          <a:p>
            <a:pPr>
              <a:defRPr>
                <a:latin typeface="Arial"/>
                <a:cs typeface="Arial"/>
              </a:defRPr>
            </a:pPr>
            <a:r>
              <a:rPr lang="en-US" dirty="0" smtClean="0">
                <a:latin typeface="Arial"/>
                <a:cs typeface="Arial"/>
              </a:rPr>
              <a:t>Applicant</a:t>
            </a:r>
            <a:r>
              <a:rPr lang="en-US" baseline="0" dirty="0" smtClean="0">
                <a:latin typeface="Arial"/>
                <a:cs typeface="Arial"/>
              </a:rPr>
              <a:t> Level</a:t>
            </a:r>
            <a:endParaRPr lang="en-US" dirty="0">
              <a:latin typeface="Arial"/>
              <a:cs typeface="Arial"/>
            </a:endParaRPr>
          </a:p>
        </c:rich>
      </c:tx>
      <c:layout/>
    </c:title>
    <c:plotArea>
      <c:layout/>
      <c:barChart>
        <c:barDir val="col"/>
        <c:grouping val="clustered"/>
        <c:ser>
          <c:idx val="0"/>
          <c:order val="0"/>
          <c:tx>
            <c:strRef>
              <c:f>commapp!$B$42</c:f>
              <c:strCache>
                <c:ptCount val="1"/>
                <c:pt idx="0">
                  <c:v>Freshmen</c:v>
                </c:pt>
              </c:strCache>
            </c:strRef>
          </c:tx>
          <c:dLbls>
            <c:txPr>
              <a:bodyPr/>
              <a:lstStyle/>
              <a:p>
                <a:pPr>
                  <a:defRPr>
                    <a:latin typeface="Arial"/>
                    <a:cs typeface="Arial"/>
                  </a:defRPr>
                </a:pPr>
                <a:endParaRPr lang="en-US"/>
              </a:p>
            </c:txPr>
            <c:showVal val="1"/>
          </c:dLbls>
          <c:cat>
            <c:numLit>
              <c:formatCode>General</c:formatCode>
              <c:ptCount val="3"/>
              <c:pt idx="0">
                <c:v>2010</c:v>
              </c:pt>
              <c:pt idx="1">
                <c:v>2011</c:v>
              </c:pt>
              <c:pt idx="2">
                <c:v>2012</c:v>
              </c:pt>
            </c:numLit>
          </c:cat>
          <c:val>
            <c:numRef>
              <c:f>commapp!$C$42:$E$42</c:f>
              <c:numCache>
                <c:formatCode>General</c:formatCode>
                <c:ptCount val="3"/>
                <c:pt idx="0">
                  <c:v>86</c:v>
                </c:pt>
                <c:pt idx="1">
                  <c:v>64</c:v>
                </c:pt>
                <c:pt idx="2">
                  <c:v>146</c:v>
                </c:pt>
              </c:numCache>
            </c:numRef>
          </c:val>
        </c:ser>
        <c:ser>
          <c:idx val="1"/>
          <c:order val="1"/>
          <c:tx>
            <c:strRef>
              <c:f>commapp!$B$43</c:f>
              <c:strCache>
                <c:ptCount val="1"/>
                <c:pt idx="0">
                  <c:v>Sophomores</c:v>
                </c:pt>
              </c:strCache>
            </c:strRef>
          </c:tx>
          <c:dLbls>
            <c:txPr>
              <a:bodyPr/>
              <a:lstStyle/>
              <a:p>
                <a:pPr>
                  <a:defRPr>
                    <a:latin typeface="Arial"/>
                    <a:cs typeface="Arial"/>
                  </a:defRPr>
                </a:pPr>
                <a:endParaRPr lang="en-US"/>
              </a:p>
            </c:txPr>
            <c:showVal val="1"/>
          </c:dLbls>
          <c:cat>
            <c:numLit>
              <c:formatCode>General</c:formatCode>
              <c:ptCount val="3"/>
              <c:pt idx="0">
                <c:v>2010</c:v>
              </c:pt>
              <c:pt idx="1">
                <c:v>2011</c:v>
              </c:pt>
              <c:pt idx="2">
                <c:v>2012</c:v>
              </c:pt>
            </c:numLit>
          </c:cat>
          <c:val>
            <c:numRef>
              <c:f>commapp!$C$43:$E$43</c:f>
              <c:numCache>
                <c:formatCode>General</c:formatCode>
                <c:ptCount val="3"/>
                <c:pt idx="0">
                  <c:v>191</c:v>
                </c:pt>
                <c:pt idx="1">
                  <c:v>264</c:v>
                </c:pt>
                <c:pt idx="2">
                  <c:v>444</c:v>
                </c:pt>
              </c:numCache>
            </c:numRef>
          </c:val>
        </c:ser>
        <c:ser>
          <c:idx val="2"/>
          <c:order val="2"/>
          <c:tx>
            <c:strRef>
              <c:f>commapp!$B$44</c:f>
              <c:strCache>
                <c:ptCount val="1"/>
                <c:pt idx="0">
                  <c:v>Juniors</c:v>
                </c:pt>
              </c:strCache>
            </c:strRef>
          </c:tx>
          <c:dLbls>
            <c:txPr>
              <a:bodyPr/>
              <a:lstStyle/>
              <a:p>
                <a:pPr>
                  <a:defRPr>
                    <a:latin typeface="Arial"/>
                    <a:cs typeface="Arial"/>
                  </a:defRPr>
                </a:pPr>
                <a:endParaRPr lang="en-US"/>
              </a:p>
            </c:txPr>
            <c:showVal val="1"/>
          </c:dLbls>
          <c:cat>
            <c:numLit>
              <c:formatCode>General</c:formatCode>
              <c:ptCount val="3"/>
              <c:pt idx="0">
                <c:v>2010</c:v>
              </c:pt>
              <c:pt idx="1">
                <c:v>2011</c:v>
              </c:pt>
              <c:pt idx="2">
                <c:v>2012</c:v>
              </c:pt>
            </c:numLit>
          </c:cat>
          <c:val>
            <c:numRef>
              <c:f>commapp!$C$44:$E$44</c:f>
              <c:numCache>
                <c:formatCode>General</c:formatCode>
                <c:ptCount val="3"/>
                <c:pt idx="0">
                  <c:v>294</c:v>
                </c:pt>
                <c:pt idx="1">
                  <c:v>273</c:v>
                </c:pt>
                <c:pt idx="2">
                  <c:v>664</c:v>
                </c:pt>
              </c:numCache>
            </c:numRef>
          </c:val>
        </c:ser>
        <c:ser>
          <c:idx val="3"/>
          <c:order val="3"/>
          <c:tx>
            <c:strRef>
              <c:f>commapp!$B$45</c:f>
              <c:strCache>
                <c:ptCount val="1"/>
                <c:pt idx="0">
                  <c:v>Seniors</c:v>
                </c:pt>
              </c:strCache>
            </c:strRef>
          </c:tx>
          <c:dLbls>
            <c:txPr>
              <a:bodyPr/>
              <a:lstStyle/>
              <a:p>
                <a:pPr>
                  <a:defRPr>
                    <a:latin typeface="Arial"/>
                    <a:cs typeface="Arial"/>
                  </a:defRPr>
                </a:pPr>
                <a:endParaRPr lang="en-US"/>
              </a:p>
            </c:txPr>
            <c:showVal val="1"/>
          </c:dLbls>
          <c:cat>
            <c:numLit>
              <c:formatCode>General</c:formatCode>
              <c:ptCount val="3"/>
              <c:pt idx="0">
                <c:v>2010</c:v>
              </c:pt>
              <c:pt idx="1">
                <c:v>2011</c:v>
              </c:pt>
              <c:pt idx="2">
                <c:v>2012</c:v>
              </c:pt>
            </c:numLit>
          </c:cat>
          <c:val>
            <c:numRef>
              <c:f>commapp!$C$45:$E$45</c:f>
              <c:numCache>
                <c:formatCode>General</c:formatCode>
                <c:ptCount val="3"/>
                <c:pt idx="0">
                  <c:v>123</c:v>
                </c:pt>
                <c:pt idx="1">
                  <c:v>142</c:v>
                </c:pt>
                <c:pt idx="2">
                  <c:v>295</c:v>
                </c:pt>
              </c:numCache>
            </c:numRef>
          </c:val>
        </c:ser>
        <c:dLbls>
          <c:showVal val="1"/>
        </c:dLbls>
        <c:overlap val="-25"/>
        <c:axId val="89720704"/>
        <c:axId val="89722240"/>
      </c:barChart>
      <c:catAx>
        <c:axId val="89720704"/>
        <c:scaling>
          <c:orientation val="minMax"/>
        </c:scaling>
        <c:axPos val="b"/>
        <c:numFmt formatCode="General" sourceLinked="1"/>
        <c:majorTickMark val="none"/>
        <c:tickLblPos val="nextTo"/>
        <c:txPr>
          <a:bodyPr/>
          <a:lstStyle/>
          <a:p>
            <a:pPr>
              <a:defRPr>
                <a:latin typeface="Arial"/>
                <a:cs typeface="Arial"/>
              </a:defRPr>
            </a:pPr>
            <a:endParaRPr lang="en-US"/>
          </a:p>
        </c:txPr>
        <c:crossAx val="89722240"/>
        <c:crosses val="autoZero"/>
        <c:auto val="1"/>
        <c:lblAlgn val="ctr"/>
        <c:lblOffset val="100"/>
      </c:catAx>
      <c:valAx>
        <c:axId val="89722240"/>
        <c:scaling>
          <c:orientation val="minMax"/>
        </c:scaling>
        <c:delete val="1"/>
        <c:axPos val="l"/>
        <c:numFmt formatCode="General" sourceLinked="1"/>
        <c:tickLblPos val="none"/>
        <c:crossAx val="89720704"/>
        <c:crosses val="autoZero"/>
        <c:crossBetween val="between"/>
      </c:valAx>
    </c:plotArea>
    <c:legend>
      <c:legendPos val="t"/>
      <c:layout/>
      <c:txPr>
        <a:bodyPr/>
        <a:lstStyle/>
        <a:p>
          <a:pPr>
            <a:defRPr>
              <a:latin typeface="Arial"/>
              <a:cs typeface="Arial"/>
            </a:defRPr>
          </a:pPr>
          <a:endParaRPr lang="en-US"/>
        </a:p>
      </c:tx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latin typeface="Arial"/>
                <a:cs typeface="Arial"/>
              </a:defRPr>
            </a:pPr>
            <a:r>
              <a:rPr lang="en-US" dirty="0" smtClean="0">
                <a:latin typeface="Arial"/>
                <a:cs typeface="Arial"/>
              </a:rPr>
              <a:t>Applicant</a:t>
            </a:r>
            <a:r>
              <a:rPr lang="en-US" baseline="0" dirty="0" smtClean="0">
                <a:latin typeface="Arial"/>
                <a:cs typeface="Arial"/>
              </a:rPr>
              <a:t> Ethnicity</a:t>
            </a:r>
            <a:endParaRPr lang="en-US" dirty="0">
              <a:latin typeface="Arial"/>
              <a:cs typeface="Arial"/>
            </a:endParaRPr>
          </a:p>
        </c:rich>
      </c:tx>
      <c:layout/>
    </c:title>
    <c:plotArea>
      <c:layout/>
      <c:barChart>
        <c:barDir val="bar"/>
        <c:grouping val="clustered"/>
        <c:ser>
          <c:idx val="0"/>
          <c:order val="0"/>
          <c:tx>
            <c:strRef>
              <c:f>commapp!$B$31</c:f>
              <c:strCache>
                <c:ptCount val="1"/>
                <c:pt idx="0">
                  <c:v>Asian</c:v>
                </c:pt>
              </c:strCache>
            </c:strRef>
          </c:tx>
          <c:dLbls>
            <c:txPr>
              <a:bodyPr/>
              <a:lstStyle/>
              <a:p>
                <a:pPr>
                  <a:defRPr>
                    <a:latin typeface="Arial"/>
                    <a:cs typeface="Arial"/>
                  </a:defRPr>
                </a:pPr>
                <a:endParaRPr lang="en-US"/>
              </a:p>
            </c:txPr>
            <c:showVal val="1"/>
          </c:dLbls>
          <c:val>
            <c:numRef>
              <c:f>commapp!$C$31:$E$31</c:f>
              <c:numCache>
                <c:formatCode>General</c:formatCode>
                <c:ptCount val="3"/>
                <c:pt idx="0">
                  <c:v>68</c:v>
                </c:pt>
                <c:pt idx="1">
                  <c:v>117</c:v>
                </c:pt>
                <c:pt idx="2">
                  <c:v>171</c:v>
                </c:pt>
              </c:numCache>
            </c:numRef>
          </c:val>
        </c:ser>
        <c:ser>
          <c:idx val="1"/>
          <c:order val="1"/>
          <c:tx>
            <c:strRef>
              <c:f>commapp!$B$32</c:f>
              <c:strCache>
                <c:ptCount val="1"/>
                <c:pt idx="0">
                  <c:v>African American</c:v>
                </c:pt>
              </c:strCache>
            </c:strRef>
          </c:tx>
          <c:dLbls>
            <c:txPr>
              <a:bodyPr/>
              <a:lstStyle/>
              <a:p>
                <a:pPr>
                  <a:defRPr>
                    <a:latin typeface="Arial"/>
                    <a:cs typeface="Arial"/>
                  </a:defRPr>
                </a:pPr>
                <a:endParaRPr lang="en-US"/>
              </a:p>
            </c:txPr>
            <c:showVal val="1"/>
          </c:dLbls>
          <c:val>
            <c:numRef>
              <c:f>commapp!$C$32:$E$32</c:f>
              <c:numCache>
                <c:formatCode>General</c:formatCode>
                <c:ptCount val="3"/>
                <c:pt idx="0">
                  <c:v>124</c:v>
                </c:pt>
                <c:pt idx="1">
                  <c:v>133</c:v>
                </c:pt>
                <c:pt idx="2">
                  <c:v>273</c:v>
                </c:pt>
              </c:numCache>
            </c:numRef>
          </c:val>
        </c:ser>
        <c:ser>
          <c:idx val="2"/>
          <c:order val="2"/>
          <c:tx>
            <c:strRef>
              <c:f>commapp!$B$33</c:f>
              <c:strCache>
                <c:ptCount val="1"/>
                <c:pt idx="0">
                  <c:v>Hispanic/Latino</c:v>
                </c:pt>
              </c:strCache>
            </c:strRef>
          </c:tx>
          <c:val>
            <c:numRef>
              <c:f>commapp!$C$33:$E$33</c:f>
              <c:numCache>
                <c:formatCode>General</c:formatCode>
                <c:ptCount val="3"/>
                <c:pt idx="0">
                  <c:v>52</c:v>
                </c:pt>
                <c:pt idx="1">
                  <c:v>81</c:v>
                </c:pt>
                <c:pt idx="2">
                  <c:v>147</c:v>
                </c:pt>
              </c:numCache>
            </c:numRef>
          </c:val>
        </c:ser>
        <c:ser>
          <c:idx val="3"/>
          <c:order val="3"/>
          <c:tx>
            <c:strRef>
              <c:f>commapp!$B$34</c:f>
              <c:strCache>
                <c:ptCount val="1"/>
                <c:pt idx="0">
                  <c:v>Pacific Islander</c:v>
                </c:pt>
              </c:strCache>
            </c:strRef>
          </c:tx>
          <c:val>
            <c:numRef>
              <c:f>commapp!$C$34:$E$34</c:f>
              <c:numCache>
                <c:formatCode>General</c:formatCode>
                <c:ptCount val="3"/>
                <c:pt idx="0">
                  <c:v>4</c:v>
                </c:pt>
                <c:pt idx="1">
                  <c:v>4</c:v>
                </c:pt>
                <c:pt idx="2">
                  <c:v>0</c:v>
                </c:pt>
              </c:numCache>
            </c:numRef>
          </c:val>
        </c:ser>
        <c:ser>
          <c:idx val="4"/>
          <c:order val="4"/>
          <c:tx>
            <c:strRef>
              <c:f>commapp!$B$35</c:f>
              <c:strCache>
                <c:ptCount val="1"/>
                <c:pt idx="0">
                  <c:v>Caucasian</c:v>
                </c:pt>
              </c:strCache>
            </c:strRef>
          </c:tx>
          <c:dLbls>
            <c:txPr>
              <a:bodyPr/>
              <a:lstStyle/>
              <a:p>
                <a:pPr>
                  <a:defRPr>
                    <a:latin typeface="Arial"/>
                    <a:cs typeface="Arial"/>
                  </a:defRPr>
                </a:pPr>
                <a:endParaRPr lang="en-US"/>
              </a:p>
            </c:txPr>
            <c:showVal val="1"/>
          </c:dLbls>
          <c:val>
            <c:numRef>
              <c:f>commapp!$C$35:$E$35</c:f>
              <c:numCache>
                <c:formatCode>General</c:formatCode>
                <c:ptCount val="3"/>
                <c:pt idx="0">
                  <c:v>426</c:v>
                </c:pt>
                <c:pt idx="1">
                  <c:v>440</c:v>
                </c:pt>
                <c:pt idx="2">
                  <c:v>818</c:v>
                </c:pt>
              </c:numCache>
            </c:numRef>
          </c:val>
        </c:ser>
        <c:ser>
          <c:idx val="5"/>
          <c:order val="5"/>
          <c:tx>
            <c:strRef>
              <c:f>commapp!$B$36</c:f>
              <c:strCache>
                <c:ptCount val="1"/>
                <c:pt idx="0">
                  <c:v>Native American</c:v>
                </c:pt>
              </c:strCache>
            </c:strRef>
          </c:tx>
          <c:val>
            <c:numRef>
              <c:f>commapp!$C$36:$E$36</c:f>
              <c:numCache>
                <c:formatCode>General</c:formatCode>
                <c:ptCount val="3"/>
                <c:pt idx="0">
                  <c:v>14</c:v>
                </c:pt>
                <c:pt idx="1">
                  <c:v>7</c:v>
                </c:pt>
                <c:pt idx="2">
                  <c:v>0</c:v>
                </c:pt>
              </c:numCache>
            </c:numRef>
          </c:val>
        </c:ser>
        <c:ser>
          <c:idx val="6"/>
          <c:order val="6"/>
          <c:tx>
            <c:strRef>
              <c:f>commapp!$B$37</c:f>
              <c:strCache>
                <c:ptCount val="1"/>
                <c:pt idx="0">
                  <c:v>Multi/Other</c:v>
                </c:pt>
              </c:strCache>
            </c:strRef>
          </c:tx>
          <c:dLbls>
            <c:txPr>
              <a:bodyPr/>
              <a:lstStyle/>
              <a:p>
                <a:pPr>
                  <a:defRPr>
                    <a:latin typeface="Arial"/>
                    <a:cs typeface="Arial"/>
                  </a:defRPr>
                </a:pPr>
                <a:endParaRPr lang="en-US"/>
              </a:p>
            </c:txPr>
            <c:showVal val="1"/>
          </c:dLbls>
          <c:val>
            <c:numRef>
              <c:f>commapp!$C$37:$E$37</c:f>
              <c:numCache>
                <c:formatCode>General</c:formatCode>
                <c:ptCount val="3"/>
                <c:pt idx="0">
                  <c:v>9</c:v>
                </c:pt>
                <c:pt idx="1">
                  <c:v>63</c:v>
                </c:pt>
                <c:pt idx="2">
                  <c:v>149</c:v>
                </c:pt>
              </c:numCache>
            </c:numRef>
          </c:val>
        </c:ser>
        <c:ser>
          <c:idx val="7"/>
          <c:order val="7"/>
          <c:tx>
            <c:strRef>
              <c:f>commapp!$B$38</c:f>
              <c:strCache>
                <c:ptCount val="1"/>
                <c:pt idx="0">
                  <c:v>Unspecified</c:v>
                </c:pt>
              </c:strCache>
            </c:strRef>
          </c:tx>
          <c:dLbls>
            <c:txPr>
              <a:bodyPr/>
              <a:lstStyle/>
              <a:p>
                <a:pPr>
                  <a:defRPr>
                    <a:latin typeface="Arial"/>
                    <a:cs typeface="Arial"/>
                  </a:defRPr>
                </a:pPr>
                <a:endParaRPr lang="en-US"/>
              </a:p>
            </c:txPr>
            <c:showVal val="1"/>
          </c:dLbls>
          <c:val>
            <c:numRef>
              <c:f>commapp!$C$38:$E$38</c:f>
              <c:numCache>
                <c:formatCode>General</c:formatCode>
                <c:ptCount val="3"/>
                <c:pt idx="0">
                  <c:v>0</c:v>
                </c:pt>
                <c:pt idx="1">
                  <c:v>6</c:v>
                </c:pt>
                <c:pt idx="2">
                  <c:v>4</c:v>
                </c:pt>
              </c:numCache>
            </c:numRef>
          </c:val>
        </c:ser>
        <c:dLbls>
          <c:showVal val="1"/>
        </c:dLbls>
        <c:overlap val="-25"/>
        <c:axId val="89894912"/>
        <c:axId val="89896448"/>
      </c:barChart>
      <c:catAx>
        <c:axId val="89894912"/>
        <c:scaling>
          <c:orientation val="minMax"/>
        </c:scaling>
        <c:delete val="1"/>
        <c:axPos val="l"/>
        <c:numFmt formatCode="General" sourceLinked="1"/>
        <c:majorTickMark val="none"/>
        <c:tickLblPos val="none"/>
        <c:crossAx val="89896448"/>
        <c:crosses val="autoZero"/>
        <c:auto val="1"/>
        <c:lblAlgn val="ctr"/>
        <c:lblOffset val="100"/>
      </c:catAx>
      <c:valAx>
        <c:axId val="89896448"/>
        <c:scaling>
          <c:orientation val="minMax"/>
        </c:scaling>
        <c:delete val="1"/>
        <c:axPos val="b"/>
        <c:numFmt formatCode="General" sourceLinked="1"/>
        <c:majorTickMark val="none"/>
        <c:tickLblPos val="none"/>
        <c:crossAx val="89894912"/>
        <c:crosses val="autoZero"/>
        <c:crossBetween val="between"/>
      </c:valAx>
    </c:plotArea>
    <c:legend>
      <c:legendPos val="t"/>
      <c:layout/>
      <c:txPr>
        <a:bodyPr/>
        <a:lstStyle/>
        <a:p>
          <a:pPr>
            <a:defRPr>
              <a:latin typeface="Arial"/>
              <a:cs typeface="Arial"/>
            </a:defRPr>
          </a:pPr>
          <a:endParaRPr lang="en-US"/>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style val="18"/>
  <c:chart>
    <c:autoTitleDeleted val="1"/>
    <c:plotArea>
      <c:layout/>
      <c:pieChart>
        <c:varyColors val="1"/>
        <c:ser>
          <c:idx val="0"/>
          <c:order val="0"/>
          <c:cat>
            <c:numLit>
              <c:formatCode>General</c:formatCode>
              <c:ptCount val="3"/>
              <c:pt idx="0">
                <c:v>2010</c:v>
              </c:pt>
              <c:pt idx="1">
                <c:v>2011</c:v>
              </c:pt>
              <c:pt idx="2">
                <c:v>2012</c:v>
              </c:pt>
            </c:numLit>
          </c:cat>
          <c:val>
            <c:numRef>
              <c:f>commapp!$R$26:$T$26</c:f>
              <c:numCache>
                <c:formatCode>0</c:formatCode>
                <c:ptCount val="3"/>
                <c:pt idx="0">
                  <c:v>26.829268292682929</c:v>
                </c:pt>
                <c:pt idx="1">
                  <c:v>25.851938895417153</c:v>
                </c:pt>
                <c:pt idx="2">
                  <c:v>24.327784891165166</c:v>
                </c:pt>
              </c:numCache>
            </c:numRef>
          </c:val>
        </c:ser>
        <c:dLbls/>
        <c:firstSliceAng val="0"/>
      </c:pieChart>
    </c:plotArea>
    <c:legend>
      <c:legendPos val="b"/>
      <c:layout/>
      <c:txPr>
        <a:bodyPr/>
        <a:lstStyle/>
        <a:p>
          <a:pPr>
            <a:defRPr sz="1200">
              <a:latin typeface="Arial"/>
              <a:cs typeface="Arial"/>
            </a:defRPr>
          </a:pPr>
          <a:endParaRPr lang="en-US"/>
        </a:p>
      </c:txPr>
    </c:legend>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style val="18"/>
  <c:chart>
    <c:autoTitleDeleted val="1"/>
    <c:plotArea>
      <c:layout/>
      <c:barChart>
        <c:barDir val="col"/>
        <c:grouping val="stacked"/>
        <c:ser>
          <c:idx val="0"/>
          <c:order val="0"/>
          <c:tx>
            <c:strRef>
              <c:f>commapp!$B$31</c:f>
              <c:strCache>
                <c:ptCount val="1"/>
                <c:pt idx="0">
                  <c:v>Asian</c:v>
                </c:pt>
              </c:strCache>
            </c:strRef>
          </c:tx>
          <c:cat>
            <c:numLit>
              <c:formatCode>General</c:formatCode>
              <c:ptCount val="3"/>
              <c:pt idx="0">
                <c:v>2010</c:v>
              </c:pt>
              <c:pt idx="1">
                <c:v>2011</c:v>
              </c:pt>
              <c:pt idx="2">
                <c:v>2012</c:v>
              </c:pt>
            </c:numLit>
          </c:cat>
          <c:val>
            <c:numRef>
              <c:f>commapp!$C$31:$E$31</c:f>
              <c:numCache>
                <c:formatCode>General</c:formatCode>
                <c:ptCount val="3"/>
                <c:pt idx="0">
                  <c:v>68</c:v>
                </c:pt>
                <c:pt idx="1">
                  <c:v>117</c:v>
                </c:pt>
                <c:pt idx="2">
                  <c:v>171</c:v>
                </c:pt>
              </c:numCache>
            </c:numRef>
          </c:val>
        </c:ser>
        <c:ser>
          <c:idx val="1"/>
          <c:order val="1"/>
          <c:tx>
            <c:strRef>
              <c:f>commapp!$B$32</c:f>
              <c:strCache>
                <c:ptCount val="1"/>
                <c:pt idx="0">
                  <c:v>African American</c:v>
                </c:pt>
              </c:strCache>
            </c:strRef>
          </c:tx>
          <c:cat>
            <c:numLit>
              <c:formatCode>General</c:formatCode>
              <c:ptCount val="3"/>
              <c:pt idx="0">
                <c:v>2010</c:v>
              </c:pt>
              <c:pt idx="1">
                <c:v>2011</c:v>
              </c:pt>
              <c:pt idx="2">
                <c:v>2012</c:v>
              </c:pt>
            </c:numLit>
          </c:cat>
          <c:val>
            <c:numRef>
              <c:f>commapp!$C$32:$E$32</c:f>
              <c:numCache>
                <c:formatCode>General</c:formatCode>
                <c:ptCount val="3"/>
                <c:pt idx="0">
                  <c:v>124</c:v>
                </c:pt>
                <c:pt idx="1">
                  <c:v>133</c:v>
                </c:pt>
                <c:pt idx="2">
                  <c:v>273</c:v>
                </c:pt>
              </c:numCache>
            </c:numRef>
          </c:val>
        </c:ser>
        <c:ser>
          <c:idx val="2"/>
          <c:order val="2"/>
          <c:tx>
            <c:strRef>
              <c:f>commapp!$B$33</c:f>
              <c:strCache>
                <c:ptCount val="1"/>
                <c:pt idx="0">
                  <c:v>Hispanic/Latino</c:v>
                </c:pt>
              </c:strCache>
            </c:strRef>
          </c:tx>
          <c:cat>
            <c:numLit>
              <c:formatCode>General</c:formatCode>
              <c:ptCount val="3"/>
              <c:pt idx="0">
                <c:v>2010</c:v>
              </c:pt>
              <c:pt idx="1">
                <c:v>2011</c:v>
              </c:pt>
              <c:pt idx="2">
                <c:v>2012</c:v>
              </c:pt>
            </c:numLit>
          </c:cat>
          <c:val>
            <c:numRef>
              <c:f>commapp!$C$33:$E$33</c:f>
              <c:numCache>
                <c:formatCode>General</c:formatCode>
                <c:ptCount val="3"/>
                <c:pt idx="0">
                  <c:v>52</c:v>
                </c:pt>
                <c:pt idx="1">
                  <c:v>81</c:v>
                </c:pt>
                <c:pt idx="2">
                  <c:v>147</c:v>
                </c:pt>
              </c:numCache>
            </c:numRef>
          </c:val>
        </c:ser>
        <c:ser>
          <c:idx val="3"/>
          <c:order val="3"/>
          <c:tx>
            <c:strRef>
              <c:f>commapp!$B$34</c:f>
              <c:strCache>
                <c:ptCount val="1"/>
                <c:pt idx="0">
                  <c:v>Pacific Islander</c:v>
                </c:pt>
              </c:strCache>
            </c:strRef>
          </c:tx>
          <c:cat>
            <c:numLit>
              <c:formatCode>General</c:formatCode>
              <c:ptCount val="3"/>
              <c:pt idx="0">
                <c:v>2010</c:v>
              </c:pt>
              <c:pt idx="1">
                <c:v>2011</c:v>
              </c:pt>
              <c:pt idx="2">
                <c:v>2012</c:v>
              </c:pt>
            </c:numLit>
          </c:cat>
          <c:val>
            <c:numRef>
              <c:f>commapp!$C$34:$E$34</c:f>
              <c:numCache>
                <c:formatCode>General</c:formatCode>
                <c:ptCount val="3"/>
                <c:pt idx="0">
                  <c:v>4</c:v>
                </c:pt>
                <c:pt idx="1">
                  <c:v>4</c:v>
                </c:pt>
                <c:pt idx="2">
                  <c:v>0</c:v>
                </c:pt>
              </c:numCache>
            </c:numRef>
          </c:val>
        </c:ser>
        <c:ser>
          <c:idx val="4"/>
          <c:order val="4"/>
          <c:tx>
            <c:strRef>
              <c:f>commapp!$B$35</c:f>
              <c:strCache>
                <c:ptCount val="1"/>
                <c:pt idx="0">
                  <c:v>Caucasian</c:v>
                </c:pt>
              </c:strCache>
            </c:strRef>
          </c:tx>
          <c:cat>
            <c:numLit>
              <c:formatCode>General</c:formatCode>
              <c:ptCount val="3"/>
              <c:pt idx="0">
                <c:v>2010</c:v>
              </c:pt>
              <c:pt idx="1">
                <c:v>2011</c:v>
              </c:pt>
              <c:pt idx="2">
                <c:v>2012</c:v>
              </c:pt>
            </c:numLit>
          </c:cat>
          <c:val>
            <c:numRef>
              <c:f>commapp!$C$35:$E$35</c:f>
              <c:numCache>
                <c:formatCode>General</c:formatCode>
                <c:ptCount val="3"/>
                <c:pt idx="0">
                  <c:v>426</c:v>
                </c:pt>
                <c:pt idx="1">
                  <c:v>440</c:v>
                </c:pt>
                <c:pt idx="2">
                  <c:v>818</c:v>
                </c:pt>
              </c:numCache>
            </c:numRef>
          </c:val>
        </c:ser>
        <c:ser>
          <c:idx val="5"/>
          <c:order val="5"/>
          <c:tx>
            <c:strRef>
              <c:f>commapp!$B$36</c:f>
              <c:strCache>
                <c:ptCount val="1"/>
                <c:pt idx="0">
                  <c:v>Native American</c:v>
                </c:pt>
              </c:strCache>
            </c:strRef>
          </c:tx>
          <c:cat>
            <c:numLit>
              <c:formatCode>General</c:formatCode>
              <c:ptCount val="3"/>
              <c:pt idx="0">
                <c:v>2010</c:v>
              </c:pt>
              <c:pt idx="1">
                <c:v>2011</c:v>
              </c:pt>
              <c:pt idx="2">
                <c:v>2012</c:v>
              </c:pt>
            </c:numLit>
          </c:cat>
          <c:val>
            <c:numRef>
              <c:f>commapp!$C$36:$E$36</c:f>
              <c:numCache>
                <c:formatCode>General</c:formatCode>
                <c:ptCount val="3"/>
                <c:pt idx="0">
                  <c:v>14</c:v>
                </c:pt>
                <c:pt idx="1">
                  <c:v>7</c:v>
                </c:pt>
                <c:pt idx="2">
                  <c:v>0</c:v>
                </c:pt>
              </c:numCache>
            </c:numRef>
          </c:val>
        </c:ser>
        <c:ser>
          <c:idx val="6"/>
          <c:order val="6"/>
          <c:tx>
            <c:strRef>
              <c:f>commapp!$B$37</c:f>
              <c:strCache>
                <c:ptCount val="1"/>
                <c:pt idx="0">
                  <c:v>Multi/Other</c:v>
                </c:pt>
              </c:strCache>
            </c:strRef>
          </c:tx>
          <c:cat>
            <c:numLit>
              <c:formatCode>General</c:formatCode>
              <c:ptCount val="3"/>
              <c:pt idx="0">
                <c:v>2010</c:v>
              </c:pt>
              <c:pt idx="1">
                <c:v>2011</c:v>
              </c:pt>
              <c:pt idx="2">
                <c:v>2012</c:v>
              </c:pt>
            </c:numLit>
          </c:cat>
          <c:val>
            <c:numRef>
              <c:f>commapp!$C$37:$E$37</c:f>
              <c:numCache>
                <c:formatCode>General</c:formatCode>
                <c:ptCount val="3"/>
                <c:pt idx="0">
                  <c:v>9</c:v>
                </c:pt>
                <c:pt idx="1">
                  <c:v>63</c:v>
                </c:pt>
                <c:pt idx="2">
                  <c:v>149</c:v>
                </c:pt>
              </c:numCache>
            </c:numRef>
          </c:val>
        </c:ser>
        <c:ser>
          <c:idx val="7"/>
          <c:order val="7"/>
          <c:tx>
            <c:strRef>
              <c:f>commapp!$B$38</c:f>
              <c:strCache>
                <c:ptCount val="1"/>
                <c:pt idx="0">
                  <c:v>Unspecified</c:v>
                </c:pt>
              </c:strCache>
            </c:strRef>
          </c:tx>
          <c:cat>
            <c:numLit>
              <c:formatCode>General</c:formatCode>
              <c:ptCount val="3"/>
              <c:pt idx="0">
                <c:v>2010</c:v>
              </c:pt>
              <c:pt idx="1">
                <c:v>2011</c:v>
              </c:pt>
              <c:pt idx="2">
                <c:v>2012</c:v>
              </c:pt>
            </c:numLit>
          </c:cat>
          <c:val>
            <c:numRef>
              <c:f>commapp!$C$38:$E$38</c:f>
              <c:numCache>
                <c:formatCode>General</c:formatCode>
                <c:ptCount val="3"/>
                <c:pt idx="0">
                  <c:v>0</c:v>
                </c:pt>
                <c:pt idx="1">
                  <c:v>6</c:v>
                </c:pt>
                <c:pt idx="2">
                  <c:v>4</c:v>
                </c:pt>
              </c:numCache>
            </c:numRef>
          </c:val>
        </c:ser>
        <c:dLbls/>
        <c:gapWidth val="55"/>
        <c:overlap val="100"/>
        <c:axId val="90104192"/>
        <c:axId val="90105728"/>
      </c:barChart>
      <c:catAx>
        <c:axId val="90104192"/>
        <c:scaling>
          <c:orientation val="minMax"/>
        </c:scaling>
        <c:axPos val="b"/>
        <c:numFmt formatCode="General" sourceLinked="1"/>
        <c:majorTickMark val="none"/>
        <c:tickLblPos val="nextTo"/>
        <c:txPr>
          <a:bodyPr/>
          <a:lstStyle/>
          <a:p>
            <a:pPr>
              <a:defRPr sz="1200">
                <a:latin typeface="Arial"/>
                <a:cs typeface="Arial"/>
              </a:defRPr>
            </a:pPr>
            <a:endParaRPr lang="en-US"/>
          </a:p>
        </c:txPr>
        <c:crossAx val="90105728"/>
        <c:crosses val="autoZero"/>
        <c:auto val="1"/>
        <c:lblAlgn val="ctr"/>
        <c:lblOffset val="100"/>
      </c:catAx>
      <c:valAx>
        <c:axId val="90105728"/>
        <c:scaling>
          <c:orientation val="minMax"/>
        </c:scaling>
        <c:delete val="1"/>
        <c:axPos val="l"/>
        <c:numFmt formatCode="General" sourceLinked="1"/>
        <c:majorTickMark val="none"/>
        <c:tickLblPos val="none"/>
        <c:crossAx val="90104192"/>
        <c:crosses val="autoZero"/>
        <c:crossBetween val="between"/>
      </c:valAx>
      <c:spPr>
        <a:noFill/>
        <a:ln w="25400">
          <a:noFill/>
        </a:ln>
      </c:spPr>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latin typeface="Arial" pitchFamily="34" charset="0"/>
                <a:cs typeface="Arial" pitchFamily="34" charset="0"/>
              </a:defRPr>
            </a:pPr>
            <a:r>
              <a:rPr lang="en-US" dirty="0" smtClean="0">
                <a:latin typeface="Arial" pitchFamily="34" charset="0"/>
                <a:cs typeface="Arial" pitchFamily="34" charset="0"/>
              </a:rPr>
              <a:t>%</a:t>
            </a:r>
            <a:r>
              <a:rPr lang="en-US" baseline="0" dirty="0" smtClean="0">
                <a:latin typeface="Arial" pitchFamily="34" charset="0"/>
                <a:cs typeface="Arial" pitchFamily="34" charset="0"/>
              </a:rPr>
              <a:t> of Responses “Fairly Important” or “Very Important” by Academic Rank</a:t>
            </a:r>
            <a:endParaRPr lang="en-US" dirty="0">
              <a:latin typeface="Arial" pitchFamily="34" charset="0"/>
              <a:cs typeface="Arial" pitchFamily="34" charset="0"/>
            </a:endParaRPr>
          </a:p>
        </c:rich>
      </c:tx>
    </c:title>
    <c:plotArea>
      <c:layout/>
      <c:barChart>
        <c:barDir val="col"/>
        <c:grouping val="clustered"/>
        <c:ser>
          <c:idx val="0"/>
          <c:order val="0"/>
          <c:tx>
            <c:strRef>
              <c:f>'Academic Rank'!$B$3</c:f>
              <c:strCache>
                <c:ptCount val="1"/>
                <c:pt idx="0">
                  <c:v>Assistant Professor (N=9)</c:v>
                </c:pt>
              </c:strCache>
            </c:strRef>
          </c:tx>
          <c:cat>
            <c:strRef>
              <c:f>'Academic Rank'!$A$4:$A$9</c:f>
              <c:strCache>
                <c:ptCount val="6"/>
                <c:pt idx="0">
                  <c:v>Mentor </c:v>
                </c:pt>
                <c:pt idx="1">
                  <c:v>Pipeline Development</c:v>
                </c:pt>
                <c:pt idx="2">
                  <c:v>Broaden Participation</c:v>
                </c:pt>
                <c:pt idx="3">
                  <c:v>Research</c:v>
                </c:pt>
                <c:pt idx="4">
                  <c:v>Competitiveness</c:v>
                </c:pt>
                <c:pt idx="5">
                  <c:v>Professional Development</c:v>
                </c:pt>
              </c:strCache>
            </c:strRef>
          </c:cat>
          <c:val>
            <c:numRef>
              <c:f>'Academic Rank'!$B$4:$B$9</c:f>
              <c:numCache>
                <c:formatCode>0%</c:formatCode>
                <c:ptCount val="6"/>
                <c:pt idx="0">
                  <c:v>0.87500000000000111</c:v>
                </c:pt>
                <c:pt idx="1">
                  <c:v>0.71428571428571508</c:v>
                </c:pt>
                <c:pt idx="2">
                  <c:v>0.62500000000000011</c:v>
                </c:pt>
                <c:pt idx="3">
                  <c:v>0.42857142857142899</c:v>
                </c:pt>
                <c:pt idx="4">
                  <c:v>0.25</c:v>
                </c:pt>
                <c:pt idx="5">
                  <c:v>0.37500000000000006</c:v>
                </c:pt>
              </c:numCache>
            </c:numRef>
          </c:val>
        </c:ser>
        <c:ser>
          <c:idx val="1"/>
          <c:order val="1"/>
          <c:tx>
            <c:strRef>
              <c:f>'Academic Rank'!$C$3</c:f>
              <c:strCache>
                <c:ptCount val="1"/>
                <c:pt idx="0">
                  <c:v>Associate Professor (N=23)</c:v>
                </c:pt>
              </c:strCache>
            </c:strRef>
          </c:tx>
          <c:cat>
            <c:strRef>
              <c:f>'Academic Rank'!$A$4:$A$9</c:f>
              <c:strCache>
                <c:ptCount val="6"/>
                <c:pt idx="0">
                  <c:v>Mentor </c:v>
                </c:pt>
                <c:pt idx="1">
                  <c:v>Pipeline Development</c:v>
                </c:pt>
                <c:pt idx="2">
                  <c:v>Broaden Participation</c:v>
                </c:pt>
                <c:pt idx="3">
                  <c:v>Research</c:v>
                </c:pt>
                <c:pt idx="4">
                  <c:v>Competitiveness</c:v>
                </c:pt>
                <c:pt idx="5">
                  <c:v>Professional Development</c:v>
                </c:pt>
              </c:strCache>
            </c:strRef>
          </c:cat>
          <c:val>
            <c:numRef>
              <c:f>'Academic Rank'!$C$4:$C$9</c:f>
              <c:numCache>
                <c:formatCode>0%</c:formatCode>
                <c:ptCount val="6"/>
                <c:pt idx="0">
                  <c:v>0.9</c:v>
                </c:pt>
                <c:pt idx="1">
                  <c:v>0.8</c:v>
                </c:pt>
                <c:pt idx="2">
                  <c:v>0.94736842105262886</c:v>
                </c:pt>
                <c:pt idx="3">
                  <c:v>0.65000000000000113</c:v>
                </c:pt>
                <c:pt idx="4">
                  <c:v>0.55000000000000004</c:v>
                </c:pt>
                <c:pt idx="5">
                  <c:v>0.55000000000000004</c:v>
                </c:pt>
              </c:numCache>
            </c:numRef>
          </c:val>
        </c:ser>
        <c:ser>
          <c:idx val="2"/>
          <c:order val="2"/>
          <c:tx>
            <c:strRef>
              <c:f>'Academic Rank'!$D$3</c:f>
              <c:strCache>
                <c:ptCount val="1"/>
                <c:pt idx="0">
                  <c:v>Full Professor (N=14)</c:v>
                </c:pt>
              </c:strCache>
            </c:strRef>
          </c:tx>
          <c:cat>
            <c:strRef>
              <c:f>'Academic Rank'!$A$4:$A$9</c:f>
              <c:strCache>
                <c:ptCount val="6"/>
                <c:pt idx="0">
                  <c:v>Mentor </c:v>
                </c:pt>
                <c:pt idx="1">
                  <c:v>Pipeline Development</c:v>
                </c:pt>
                <c:pt idx="2">
                  <c:v>Broaden Participation</c:v>
                </c:pt>
                <c:pt idx="3">
                  <c:v>Research</c:v>
                </c:pt>
                <c:pt idx="4">
                  <c:v>Competitiveness</c:v>
                </c:pt>
                <c:pt idx="5">
                  <c:v>Professional Development</c:v>
                </c:pt>
              </c:strCache>
            </c:strRef>
          </c:cat>
          <c:val>
            <c:numRef>
              <c:f>'Academic Rank'!$D$4:$D$9</c:f>
              <c:numCache>
                <c:formatCode>0%</c:formatCode>
                <c:ptCount val="6"/>
                <c:pt idx="0">
                  <c:v>0.91666666666666596</c:v>
                </c:pt>
                <c:pt idx="1">
                  <c:v>0.81818181818181912</c:v>
                </c:pt>
                <c:pt idx="2">
                  <c:v>1</c:v>
                </c:pt>
                <c:pt idx="3">
                  <c:v>0.5</c:v>
                </c:pt>
                <c:pt idx="4">
                  <c:v>0.38461538461538503</c:v>
                </c:pt>
                <c:pt idx="5">
                  <c:v>0.61538461538461608</c:v>
                </c:pt>
              </c:numCache>
            </c:numRef>
          </c:val>
        </c:ser>
        <c:dLbls/>
        <c:axId val="149966848"/>
        <c:axId val="149968384"/>
      </c:barChart>
      <c:catAx>
        <c:axId val="149966848"/>
        <c:scaling>
          <c:orientation val="minMax"/>
        </c:scaling>
        <c:axPos val="b"/>
        <c:tickLblPos val="nextTo"/>
        <c:txPr>
          <a:bodyPr/>
          <a:lstStyle/>
          <a:p>
            <a:pPr>
              <a:defRPr>
                <a:latin typeface="Arial" pitchFamily="34" charset="0"/>
                <a:cs typeface="Arial" pitchFamily="34" charset="0"/>
              </a:defRPr>
            </a:pPr>
            <a:endParaRPr lang="en-US"/>
          </a:p>
        </c:txPr>
        <c:crossAx val="149968384"/>
        <c:crosses val="autoZero"/>
        <c:auto val="1"/>
        <c:lblAlgn val="ctr"/>
        <c:lblOffset val="100"/>
      </c:catAx>
      <c:valAx>
        <c:axId val="149968384"/>
        <c:scaling>
          <c:orientation val="minMax"/>
        </c:scaling>
        <c:axPos val="l"/>
        <c:numFmt formatCode="0%" sourceLinked="1"/>
        <c:tickLblPos val="nextTo"/>
        <c:txPr>
          <a:bodyPr/>
          <a:lstStyle/>
          <a:p>
            <a:pPr>
              <a:defRPr>
                <a:latin typeface="Arial"/>
                <a:cs typeface="Arial"/>
              </a:defRPr>
            </a:pPr>
            <a:endParaRPr lang="en-US"/>
          </a:p>
        </c:txPr>
        <c:crossAx val="149966848"/>
        <c:crosses val="autoZero"/>
        <c:crossBetween val="between"/>
      </c:valAx>
    </c:plotArea>
    <c:legend>
      <c:legendPos val="r"/>
      <c:txPr>
        <a:bodyPr/>
        <a:lstStyle/>
        <a:p>
          <a:pPr>
            <a:defRPr>
              <a:latin typeface="Arial" pitchFamily="34" charset="0"/>
              <a:cs typeface="Arial" pitchFamily="34" charset="0"/>
            </a:defRPr>
          </a:pPr>
          <a:endParaRPr lang="en-US"/>
        </a:p>
      </c:txPr>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latin typeface="Arial" pitchFamily="34" charset="0"/>
                <a:cs typeface="Arial" pitchFamily="34" charset="0"/>
              </a:defRPr>
            </a:pPr>
            <a:r>
              <a:rPr lang="en-US" dirty="0" smtClean="0">
                <a:latin typeface="Arial" pitchFamily="34" charset="0"/>
                <a:cs typeface="Arial" pitchFamily="34" charset="0"/>
              </a:rPr>
              <a:t>%</a:t>
            </a:r>
            <a:r>
              <a:rPr lang="en-US" baseline="0" dirty="0" smtClean="0">
                <a:latin typeface="Arial" pitchFamily="34" charset="0"/>
                <a:cs typeface="Arial" pitchFamily="34" charset="0"/>
              </a:rPr>
              <a:t> of Responses “Fairly Important” or “Very Important” by Gender</a:t>
            </a:r>
            <a:endParaRPr lang="en-US" dirty="0">
              <a:latin typeface="Arial" pitchFamily="34" charset="0"/>
              <a:cs typeface="Arial" pitchFamily="34" charset="0"/>
            </a:endParaRPr>
          </a:p>
        </c:rich>
      </c:tx>
    </c:title>
    <c:plotArea>
      <c:layout/>
      <c:barChart>
        <c:barDir val="col"/>
        <c:grouping val="clustered"/>
        <c:ser>
          <c:idx val="0"/>
          <c:order val="0"/>
          <c:tx>
            <c:strRef>
              <c:f>Gender!$B$2</c:f>
              <c:strCache>
                <c:ptCount val="1"/>
                <c:pt idx="0">
                  <c:v>Male (N=32)</c:v>
                </c:pt>
              </c:strCache>
            </c:strRef>
          </c:tx>
          <c:cat>
            <c:strRef>
              <c:f>Gender!$A$3:$A$8</c:f>
              <c:strCache>
                <c:ptCount val="6"/>
                <c:pt idx="0">
                  <c:v>Mentor</c:v>
                </c:pt>
                <c:pt idx="1">
                  <c:v>Pipeline Development</c:v>
                </c:pt>
                <c:pt idx="2">
                  <c:v>Broaden Participation</c:v>
                </c:pt>
                <c:pt idx="3">
                  <c:v>Research</c:v>
                </c:pt>
                <c:pt idx="4">
                  <c:v>Competitiveness</c:v>
                </c:pt>
                <c:pt idx="5">
                  <c:v>Professional Development</c:v>
                </c:pt>
              </c:strCache>
            </c:strRef>
          </c:cat>
          <c:val>
            <c:numRef>
              <c:f>Gender!$B$3:$B$8</c:f>
              <c:numCache>
                <c:formatCode>0%</c:formatCode>
                <c:ptCount val="6"/>
                <c:pt idx="0">
                  <c:v>0.88461538461538503</c:v>
                </c:pt>
                <c:pt idx="1">
                  <c:v>0.75000000000000111</c:v>
                </c:pt>
                <c:pt idx="2">
                  <c:v>0.88</c:v>
                </c:pt>
                <c:pt idx="3">
                  <c:v>0.48000000000000004</c:v>
                </c:pt>
                <c:pt idx="4">
                  <c:v>0.296296296296296</c:v>
                </c:pt>
                <c:pt idx="5">
                  <c:v>0.48148148148148207</c:v>
                </c:pt>
              </c:numCache>
            </c:numRef>
          </c:val>
        </c:ser>
        <c:ser>
          <c:idx val="1"/>
          <c:order val="1"/>
          <c:tx>
            <c:strRef>
              <c:f>Gender!$C$2</c:f>
              <c:strCache>
                <c:ptCount val="1"/>
                <c:pt idx="0">
                  <c:v>Female (N=13)</c:v>
                </c:pt>
              </c:strCache>
            </c:strRef>
          </c:tx>
          <c:cat>
            <c:strRef>
              <c:f>Gender!$A$3:$A$8</c:f>
              <c:strCache>
                <c:ptCount val="6"/>
                <c:pt idx="0">
                  <c:v>Mentor</c:v>
                </c:pt>
                <c:pt idx="1">
                  <c:v>Pipeline Development</c:v>
                </c:pt>
                <c:pt idx="2">
                  <c:v>Broaden Participation</c:v>
                </c:pt>
                <c:pt idx="3">
                  <c:v>Research</c:v>
                </c:pt>
                <c:pt idx="4">
                  <c:v>Competitiveness</c:v>
                </c:pt>
                <c:pt idx="5">
                  <c:v>Professional Development</c:v>
                </c:pt>
              </c:strCache>
            </c:strRef>
          </c:cat>
          <c:val>
            <c:numRef>
              <c:f>Gender!$C$3:$C$8</c:f>
              <c:numCache>
                <c:formatCode>0%</c:formatCode>
                <c:ptCount val="6"/>
                <c:pt idx="0">
                  <c:v>0.92307692307692291</c:v>
                </c:pt>
                <c:pt idx="1">
                  <c:v>0.84615384615384714</c:v>
                </c:pt>
                <c:pt idx="2">
                  <c:v>0.90909090909090895</c:v>
                </c:pt>
                <c:pt idx="3">
                  <c:v>0.66666666666666707</c:v>
                </c:pt>
                <c:pt idx="4">
                  <c:v>0.61538461538461608</c:v>
                </c:pt>
                <c:pt idx="5">
                  <c:v>0.61538461538461608</c:v>
                </c:pt>
              </c:numCache>
            </c:numRef>
          </c:val>
        </c:ser>
        <c:dLbls/>
        <c:axId val="149818368"/>
        <c:axId val="149828352"/>
      </c:barChart>
      <c:catAx>
        <c:axId val="149818368"/>
        <c:scaling>
          <c:orientation val="minMax"/>
        </c:scaling>
        <c:axPos val="b"/>
        <c:tickLblPos val="nextTo"/>
        <c:txPr>
          <a:bodyPr/>
          <a:lstStyle/>
          <a:p>
            <a:pPr>
              <a:defRPr>
                <a:latin typeface="Arial" pitchFamily="34" charset="0"/>
                <a:cs typeface="Arial" pitchFamily="34" charset="0"/>
              </a:defRPr>
            </a:pPr>
            <a:endParaRPr lang="en-US"/>
          </a:p>
        </c:txPr>
        <c:crossAx val="149828352"/>
        <c:crosses val="autoZero"/>
        <c:auto val="1"/>
        <c:lblAlgn val="ctr"/>
        <c:lblOffset val="100"/>
      </c:catAx>
      <c:valAx>
        <c:axId val="149828352"/>
        <c:scaling>
          <c:orientation val="minMax"/>
        </c:scaling>
        <c:axPos val="l"/>
        <c:numFmt formatCode="0%" sourceLinked="1"/>
        <c:tickLblPos val="nextTo"/>
        <c:txPr>
          <a:bodyPr/>
          <a:lstStyle/>
          <a:p>
            <a:pPr>
              <a:defRPr>
                <a:latin typeface="Arial"/>
                <a:cs typeface="Arial"/>
              </a:defRPr>
            </a:pPr>
            <a:endParaRPr lang="en-US"/>
          </a:p>
        </c:txPr>
        <c:crossAx val="149818368"/>
        <c:crosses val="autoZero"/>
        <c:crossBetween val="between"/>
      </c:valAx>
    </c:plotArea>
    <c:legend>
      <c:legendPos val="r"/>
      <c:txPr>
        <a:bodyPr/>
        <a:lstStyle/>
        <a:p>
          <a:pPr>
            <a:defRPr>
              <a:latin typeface="Arial" pitchFamily="34" charset="0"/>
              <a:cs typeface="Arial" pitchFamily="34" charset="0"/>
            </a:defRPr>
          </a:pPr>
          <a:endParaRPr lang="en-US"/>
        </a:p>
      </c:txP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latin typeface="Arial" pitchFamily="34" charset="0"/>
                <a:cs typeface="Arial" pitchFamily="34" charset="0"/>
              </a:defRPr>
            </a:pPr>
            <a:r>
              <a:rPr lang="en-US" dirty="0">
                <a:latin typeface="Arial" pitchFamily="34" charset="0"/>
                <a:cs typeface="Arial" pitchFamily="34" charset="0"/>
              </a:rPr>
              <a:t>A la Carte </a:t>
            </a:r>
            <a:r>
              <a:rPr lang="en-US" dirty="0">
                <a:solidFill>
                  <a:schemeClr val="accent3"/>
                </a:solidFill>
                <a:latin typeface="Arial" pitchFamily="34" charset="0"/>
                <a:cs typeface="Arial" pitchFamily="34" charset="0"/>
              </a:rPr>
              <a:t>Pre</a:t>
            </a:r>
            <a:r>
              <a:rPr lang="en-US" baseline="0" dirty="0">
                <a:latin typeface="Arial" pitchFamily="34" charset="0"/>
                <a:cs typeface="Arial" pitchFamily="34" charset="0"/>
              </a:rPr>
              <a:t> Survey Gender Distribution </a:t>
            </a:r>
            <a:endParaRPr lang="en-US" dirty="0">
              <a:latin typeface="Arial" pitchFamily="34" charset="0"/>
              <a:cs typeface="Arial" pitchFamily="34" charset="0"/>
            </a:endParaRPr>
          </a:p>
        </c:rich>
      </c:tx>
    </c:title>
    <c:plotArea>
      <c:layout/>
      <c:barChart>
        <c:barDir val="col"/>
        <c:grouping val="clustered"/>
        <c:ser>
          <c:idx val="0"/>
          <c:order val="0"/>
          <c:tx>
            <c:strRef>
              <c:f>survey!$B$16</c:f>
              <c:strCache>
                <c:ptCount val="1"/>
                <c:pt idx="0">
                  <c:v>Male</c:v>
                </c:pt>
              </c:strCache>
            </c:strRef>
          </c:tx>
          <c:dLbls>
            <c:txPr>
              <a:bodyPr/>
              <a:lstStyle/>
              <a:p>
                <a:pPr>
                  <a:defRPr>
                    <a:latin typeface="Arial" pitchFamily="34" charset="0"/>
                    <a:cs typeface="Arial" pitchFamily="34" charset="0"/>
                  </a:defRPr>
                </a:pPr>
                <a:endParaRPr lang="en-US"/>
              </a:p>
            </c:txPr>
            <c:showVal val="1"/>
          </c:dLbls>
          <c:cat>
            <c:numLit>
              <c:formatCode>General</c:formatCode>
              <c:ptCount val="3"/>
              <c:pt idx="0">
                <c:v>2010</c:v>
              </c:pt>
              <c:pt idx="1">
                <c:v>2011</c:v>
              </c:pt>
              <c:pt idx="2">
                <c:v>2012</c:v>
              </c:pt>
            </c:numLit>
          </c:cat>
          <c:val>
            <c:numRef>
              <c:f>survey!$C$16:$E$16</c:f>
              <c:numCache>
                <c:formatCode>General</c:formatCode>
                <c:ptCount val="3"/>
                <c:pt idx="0">
                  <c:v>135</c:v>
                </c:pt>
                <c:pt idx="1">
                  <c:v>136</c:v>
                </c:pt>
                <c:pt idx="2">
                  <c:v>104</c:v>
                </c:pt>
              </c:numCache>
            </c:numRef>
          </c:val>
        </c:ser>
        <c:ser>
          <c:idx val="1"/>
          <c:order val="1"/>
          <c:tx>
            <c:strRef>
              <c:f>survey!$B$17</c:f>
              <c:strCache>
                <c:ptCount val="1"/>
                <c:pt idx="0">
                  <c:v>Female</c:v>
                </c:pt>
              </c:strCache>
            </c:strRef>
          </c:tx>
          <c:dLbls>
            <c:txPr>
              <a:bodyPr/>
              <a:lstStyle/>
              <a:p>
                <a:pPr>
                  <a:defRPr>
                    <a:latin typeface="Arial" pitchFamily="34" charset="0"/>
                    <a:cs typeface="Arial" pitchFamily="34" charset="0"/>
                  </a:defRPr>
                </a:pPr>
                <a:endParaRPr lang="en-US"/>
              </a:p>
            </c:txPr>
            <c:showVal val="1"/>
          </c:dLbls>
          <c:cat>
            <c:numLit>
              <c:formatCode>General</c:formatCode>
              <c:ptCount val="3"/>
              <c:pt idx="0">
                <c:v>2010</c:v>
              </c:pt>
              <c:pt idx="1">
                <c:v>2011</c:v>
              </c:pt>
              <c:pt idx="2">
                <c:v>2012</c:v>
              </c:pt>
            </c:numLit>
          </c:cat>
          <c:val>
            <c:numRef>
              <c:f>survey!$C$17:$E$17</c:f>
              <c:numCache>
                <c:formatCode>General</c:formatCode>
                <c:ptCount val="3"/>
                <c:pt idx="0">
                  <c:v>56</c:v>
                </c:pt>
                <c:pt idx="1">
                  <c:v>63</c:v>
                </c:pt>
                <c:pt idx="2">
                  <c:v>63</c:v>
                </c:pt>
              </c:numCache>
            </c:numRef>
          </c:val>
        </c:ser>
        <c:ser>
          <c:idx val="2"/>
          <c:order val="2"/>
          <c:tx>
            <c:strRef>
              <c:f>survey!$B$18</c:f>
              <c:strCache>
                <c:ptCount val="1"/>
                <c:pt idx="0">
                  <c:v>Unspecified</c:v>
                </c:pt>
              </c:strCache>
            </c:strRef>
          </c:tx>
          <c:dLbls>
            <c:txPr>
              <a:bodyPr/>
              <a:lstStyle/>
              <a:p>
                <a:pPr>
                  <a:defRPr>
                    <a:latin typeface="Arial" pitchFamily="34" charset="0"/>
                    <a:cs typeface="Arial" pitchFamily="34" charset="0"/>
                  </a:defRPr>
                </a:pPr>
                <a:endParaRPr lang="en-US"/>
              </a:p>
            </c:txPr>
            <c:showVal val="1"/>
          </c:dLbls>
          <c:cat>
            <c:numLit>
              <c:formatCode>General</c:formatCode>
              <c:ptCount val="3"/>
              <c:pt idx="0">
                <c:v>2010</c:v>
              </c:pt>
              <c:pt idx="1">
                <c:v>2011</c:v>
              </c:pt>
              <c:pt idx="2">
                <c:v>2012</c:v>
              </c:pt>
            </c:numLit>
          </c:cat>
          <c:val>
            <c:numRef>
              <c:f>survey!$C$18:$E$18</c:f>
              <c:numCache>
                <c:formatCode>General</c:formatCode>
                <c:ptCount val="3"/>
                <c:pt idx="0">
                  <c:v>6</c:v>
                </c:pt>
                <c:pt idx="1">
                  <c:v>20</c:v>
                </c:pt>
                <c:pt idx="2">
                  <c:v>17</c:v>
                </c:pt>
              </c:numCache>
            </c:numRef>
          </c:val>
        </c:ser>
        <c:dLbls>
          <c:showVal val="1"/>
        </c:dLbls>
        <c:overlap val="-25"/>
        <c:axId val="149884288"/>
        <c:axId val="149890176"/>
      </c:barChart>
      <c:catAx>
        <c:axId val="149884288"/>
        <c:scaling>
          <c:orientation val="minMax"/>
        </c:scaling>
        <c:axPos val="b"/>
        <c:numFmt formatCode="General" sourceLinked="1"/>
        <c:majorTickMark val="none"/>
        <c:tickLblPos val="nextTo"/>
        <c:txPr>
          <a:bodyPr/>
          <a:lstStyle/>
          <a:p>
            <a:pPr>
              <a:defRPr>
                <a:latin typeface="Arial" pitchFamily="34" charset="0"/>
                <a:cs typeface="Arial" pitchFamily="34" charset="0"/>
              </a:defRPr>
            </a:pPr>
            <a:endParaRPr lang="en-US"/>
          </a:p>
        </c:txPr>
        <c:crossAx val="149890176"/>
        <c:crosses val="autoZero"/>
        <c:auto val="1"/>
        <c:lblAlgn val="ctr"/>
        <c:lblOffset val="100"/>
      </c:catAx>
      <c:valAx>
        <c:axId val="149890176"/>
        <c:scaling>
          <c:orientation val="minMax"/>
        </c:scaling>
        <c:delete val="1"/>
        <c:axPos val="l"/>
        <c:numFmt formatCode="General" sourceLinked="1"/>
        <c:tickLblPos val="none"/>
        <c:crossAx val="149884288"/>
        <c:crosses val="autoZero"/>
        <c:crossBetween val="between"/>
      </c:valAx>
    </c:plotArea>
    <c:legend>
      <c:legendPos val="t"/>
      <c:txPr>
        <a:bodyPr/>
        <a:lstStyle/>
        <a:p>
          <a:pPr>
            <a:defRPr>
              <a:latin typeface="Arial" pitchFamily="34" charset="0"/>
              <a:cs typeface="Arial" pitchFamily="34" charset="0"/>
            </a:defRPr>
          </a:pPr>
          <a:endParaRPr lang="en-US"/>
        </a:p>
      </c:txPr>
    </c:legend>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DE394C-2B2A-7F49-88D7-EF710CBDED11}" type="doc">
      <dgm:prSet loTypeId="urn:microsoft.com/office/officeart/2005/8/layout/process1" loCatId="" qsTypeId="urn:microsoft.com/office/officeart/2005/8/quickstyle/simple4" qsCatId="simple" csTypeId="urn:microsoft.com/office/officeart/2005/8/colors/accent1_2" csCatId="accent1" phldr="1"/>
      <dgm:spPr/>
    </dgm:pt>
    <dgm:pt modelId="{9727F254-FE34-4C4D-B6CE-4590431BA402}">
      <dgm:prSet phldrT="[Text]"/>
      <dgm:spPr/>
      <dgm:t>
        <a:bodyPr/>
        <a:lstStyle/>
        <a:p>
          <a:r>
            <a:rPr lang="en-US" dirty="0" smtClean="0">
              <a:latin typeface="Arial" pitchFamily="34" charset="0"/>
              <a:cs typeface="Arial" pitchFamily="34" charset="0"/>
            </a:rPr>
            <a:t>1. Sites agree to participate</a:t>
          </a:r>
          <a:endParaRPr lang="en-US" dirty="0">
            <a:latin typeface="Arial" pitchFamily="34" charset="0"/>
            <a:cs typeface="Arial" pitchFamily="34" charset="0"/>
          </a:endParaRPr>
        </a:p>
      </dgm:t>
    </dgm:pt>
    <dgm:pt modelId="{82276AC5-FB5F-DF42-8F95-68E9CE95A48F}" type="parTrans" cxnId="{1F64829A-9D00-FB4A-A972-AFAC1DD41A47}">
      <dgm:prSet/>
      <dgm:spPr/>
      <dgm:t>
        <a:bodyPr/>
        <a:lstStyle/>
        <a:p>
          <a:endParaRPr lang="en-US"/>
        </a:p>
      </dgm:t>
    </dgm:pt>
    <dgm:pt modelId="{20621C08-F10C-774C-8949-F498E263DB12}" type="sibTrans" cxnId="{1F64829A-9D00-FB4A-A972-AFAC1DD41A47}">
      <dgm:prSet/>
      <dgm:spPr/>
      <dgm:t>
        <a:bodyPr/>
        <a:lstStyle/>
        <a:p>
          <a:endParaRPr lang="en-US"/>
        </a:p>
      </dgm:t>
    </dgm:pt>
    <dgm:pt modelId="{2928B213-B205-C940-B611-94B2A41B7144}">
      <dgm:prSet phldrT="[Text]"/>
      <dgm:spPr/>
      <dgm:t>
        <a:bodyPr/>
        <a:lstStyle/>
        <a:p>
          <a:r>
            <a:rPr lang="en-US" dirty="0" smtClean="0">
              <a:latin typeface="Arial" pitchFamily="34" charset="0"/>
              <a:cs typeface="Arial" pitchFamily="34" charset="0"/>
            </a:rPr>
            <a:t>2. Item included in Common Application for Applicant choice to participate</a:t>
          </a:r>
          <a:endParaRPr lang="en-US" dirty="0">
            <a:latin typeface="Arial" pitchFamily="34" charset="0"/>
            <a:cs typeface="Arial" pitchFamily="34" charset="0"/>
          </a:endParaRPr>
        </a:p>
      </dgm:t>
    </dgm:pt>
    <dgm:pt modelId="{B7864810-ADE3-374F-88FE-2FA598C4902C}" type="parTrans" cxnId="{1568315E-0229-6E4B-A06C-83101AEE6031}">
      <dgm:prSet/>
      <dgm:spPr/>
      <dgm:t>
        <a:bodyPr/>
        <a:lstStyle/>
        <a:p>
          <a:endParaRPr lang="en-US"/>
        </a:p>
      </dgm:t>
    </dgm:pt>
    <dgm:pt modelId="{E4BC7601-4FDA-974D-AA7B-EFAC5CD308D6}" type="sibTrans" cxnId="{1568315E-0229-6E4B-A06C-83101AEE6031}">
      <dgm:prSet/>
      <dgm:spPr/>
      <dgm:t>
        <a:bodyPr/>
        <a:lstStyle/>
        <a:p>
          <a:endParaRPr lang="en-US"/>
        </a:p>
      </dgm:t>
    </dgm:pt>
    <dgm:pt modelId="{54664D2B-FDCF-E040-BC38-90D977B2386D}">
      <dgm:prSet phldrT="[Text]"/>
      <dgm:spPr/>
      <dgm:t>
        <a:bodyPr/>
        <a:lstStyle/>
        <a:p>
          <a:r>
            <a:rPr lang="en-US" dirty="0" smtClean="0">
              <a:latin typeface="Arial" pitchFamily="34" charset="0"/>
              <a:cs typeface="Arial" pitchFamily="34" charset="0"/>
            </a:rPr>
            <a:t>3. Sites confirm applicant availability for Shared Pool</a:t>
          </a:r>
          <a:endParaRPr lang="en-US" dirty="0">
            <a:latin typeface="Arial" pitchFamily="34" charset="0"/>
            <a:cs typeface="Arial" pitchFamily="34" charset="0"/>
          </a:endParaRPr>
        </a:p>
      </dgm:t>
    </dgm:pt>
    <dgm:pt modelId="{1CEEC37F-A22C-2A4C-A603-3BB15827FDEA}" type="parTrans" cxnId="{9A9C33C5-F533-FF41-A9D7-C32F6ECE4D36}">
      <dgm:prSet/>
      <dgm:spPr/>
      <dgm:t>
        <a:bodyPr/>
        <a:lstStyle/>
        <a:p>
          <a:endParaRPr lang="en-US"/>
        </a:p>
      </dgm:t>
    </dgm:pt>
    <dgm:pt modelId="{D5A5A99C-1E13-0541-842E-0F3C66B76CC6}" type="sibTrans" cxnId="{9A9C33C5-F533-FF41-A9D7-C32F6ECE4D36}">
      <dgm:prSet/>
      <dgm:spPr/>
      <dgm:t>
        <a:bodyPr/>
        <a:lstStyle/>
        <a:p>
          <a:endParaRPr lang="en-US"/>
        </a:p>
      </dgm:t>
    </dgm:pt>
    <dgm:pt modelId="{A5D08CE1-FD4A-CC41-B3C1-1A0CC1864763}">
      <dgm:prSet/>
      <dgm:spPr/>
      <dgm:t>
        <a:bodyPr/>
        <a:lstStyle/>
        <a:p>
          <a:r>
            <a:rPr lang="en-US" dirty="0" smtClean="0">
              <a:latin typeface="Arial" pitchFamily="34" charset="0"/>
              <a:cs typeface="Arial" pitchFamily="34" charset="0"/>
            </a:rPr>
            <a:t>4. Available applicants who’ve agreed to participate are moved into Shared Applicant Pool: Drop Box</a:t>
          </a:r>
          <a:endParaRPr lang="en-US" dirty="0">
            <a:latin typeface="Arial" pitchFamily="34" charset="0"/>
            <a:cs typeface="Arial" pitchFamily="34" charset="0"/>
          </a:endParaRPr>
        </a:p>
      </dgm:t>
    </dgm:pt>
    <dgm:pt modelId="{A9D53D6F-0D6D-FC48-99AF-F125E7E3B061}" type="parTrans" cxnId="{9D8F0B99-0B5E-D043-B295-326E71B43705}">
      <dgm:prSet/>
      <dgm:spPr/>
      <dgm:t>
        <a:bodyPr/>
        <a:lstStyle/>
        <a:p>
          <a:endParaRPr lang="en-US"/>
        </a:p>
      </dgm:t>
    </dgm:pt>
    <dgm:pt modelId="{CE04E45D-F0F3-4A42-A568-DC4891FABE6D}" type="sibTrans" cxnId="{9D8F0B99-0B5E-D043-B295-326E71B43705}">
      <dgm:prSet/>
      <dgm:spPr/>
      <dgm:t>
        <a:bodyPr/>
        <a:lstStyle/>
        <a:p>
          <a:endParaRPr lang="en-US"/>
        </a:p>
      </dgm:t>
    </dgm:pt>
    <dgm:pt modelId="{24E68FD8-301B-DC4E-9906-00B143275690}">
      <dgm:prSet/>
      <dgm:spPr/>
      <dgm:t>
        <a:bodyPr/>
        <a:lstStyle/>
        <a:p>
          <a:r>
            <a:rPr lang="en-US" dirty="0" smtClean="0">
              <a:latin typeface="Arial" pitchFamily="34" charset="0"/>
              <a:cs typeface="Arial" pitchFamily="34" charset="0"/>
            </a:rPr>
            <a:t>5. All Site PIs invited to view folder following creation</a:t>
          </a:r>
          <a:endParaRPr lang="en-US" dirty="0">
            <a:latin typeface="Arial" pitchFamily="34" charset="0"/>
            <a:cs typeface="Arial" pitchFamily="34" charset="0"/>
          </a:endParaRPr>
        </a:p>
      </dgm:t>
    </dgm:pt>
    <dgm:pt modelId="{5F365468-A60C-A945-A8D2-865B7D5AD96B}" type="parTrans" cxnId="{482BE9EF-CC35-8B47-AC82-1EA8C5F27211}">
      <dgm:prSet/>
      <dgm:spPr/>
      <dgm:t>
        <a:bodyPr/>
        <a:lstStyle/>
        <a:p>
          <a:endParaRPr lang="en-US"/>
        </a:p>
      </dgm:t>
    </dgm:pt>
    <dgm:pt modelId="{A8561D2D-036C-3D4C-BCD9-E050815D39EE}" type="sibTrans" cxnId="{482BE9EF-CC35-8B47-AC82-1EA8C5F27211}">
      <dgm:prSet/>
      <dgm:spPr/>
      <dgm:t>
        <a:bodyPr/>
        <a:lstStyle/>
        <a:p>
          <a:endParaRPr lang="en-US"/>
        </a:p>
      </dgm:t>
    </dgm:pt>
    <dgm:pt modelId="{FA727DE0-1C50-E842-8BA6-AF57697071C2}">
      <dgm:prSet/>
      <dgm:spPr/>
      <dgm:t>
        <a:bodyPr/>
        <a:lstStyle/>
        <a:p>
          <a:r>
            <a:rPr lang="en-US" dirty="0" smtClean="0">
              <a:latin typeface="Arial" pitchFamily="34" charset="0"/>
              <a:cs typeface="Arial" pitchFamily="34" charset="0"/>
            </a:rPr>
            <a:t>6. Reminder emails announce new candidates throughout April</a:t>
          </a:r>
          <a:endParaRPr lang="en-US" dirty="0">
            <a:latin typeface="Arial" pitchFamily="34" charset="0"/>
            <a:cs typeface="Arial" pitchFamily="34" charset="0"/>
          </a:endParaRPr>
        </a:p>
      </dgm:t>
    </dgm:pt>
    <dgm:pt modelId="{D32DF1F3-E2DA-BC4C-A6E6-440F159AB3EE}" type="parTrans" cxnId="{C9BB4967-FCD1-E743-B7E9-B346B7172C89}">
      <dgm:prSet/>
      <dgm:spPr/>
      <dgm:t>
        <a:bodyPr/>
        <a:lstStyle/>
        <a:p>
          <a:endParaRPr lang="en-US"/>
        </a:p>
      </dgm:t>
    </dgm:pt>
    <dgm:pt modelId="{94A0D80F-F635-DE4A-B201-1D40E48C37EF}" type="sibTrans" cxnId="{C9BB4967-FCD1-E743-B7E9-B346B7172C89}">
      <dgm:prSet/>
      <dgm:spPr/>
      <dgm:t>
        <a:bodyPr/>
        <a:lstStyle/>
        <a:p>
          <a:endParaRPr lang="en-US"/>
        </a:p>
      </dgm:t>
    </dgm:pt>
    <dgm:pt modelId="{E280D286-0AE4-1848-B30B-3EA1DD2A95B4}" type="pres">
      <dgm:prSet presAssocID="{34DE394C-2B2A-7F49-88D7-EF710CBDED11}" presName="Name0" presStyleCnt="0">
        <dgm:presLayoutVars>
          <dgm:dir/>
          <dgm:resizeHandles val="exact"/>
        </dgm:presLayoutVars>
      </dgm:prSet>
      <dgm:spPr/>
    </dgm:pt>
    <dgm:pt modelId="{D35D8CB8-61E0-524F-97F1-529168EDD057}" type="pres">
      <dgm:prSet presAssocID="{9727F254-FE34-4C4D-B6CE-4590431BA402}" presName="node" presStyleLbl="node1" presStyleIdx="0" presStyleCnt="6">
        <dgm:presLayoutVars>
          <dgm:bulletEnabled val="1"/>
        </dgm:presLayoutVars>
      </dgm:prSet>
      <dgm:spPr/>
      <dgm:t>
        <a:bodyPr/>
        <a:lstStyle/>
        <a:p>
          <a:endParaRPr lang="en-US"/>
        </a:p>
      </dgm:t>
    </dgm:pt>
    <dgm:pt modelId="{B2DEB1DF-EDC4-744C-8A56-AA7A81E0D045}" type="pres">
      <dgm:prSet presAssocID="{20621C08-F10C-774C-8949-F498E263DB12}" presName="sibTrans" presStyleLbl="sibTrans2D1" presStyleIdx="0" presStyleCnt="5"/>
      <dgm:spPr/>
      <dgm:t>
        <a:bodyPr/>
        <a:lstStyle/>
        <a:p>
          <a:endParaRPr lang="en-US"/>
        </a:p>
      </dgm:t>
    </dgm:pt>
    <dgm:pt modelId="{7D2BBBF1-B064-5440-AA71-587D5B220E5E}" type="pres">
      <dgm:prSet presAssocID="{20621C08-F10C-774C-8949-F498E263DB12}" presName="connectorText" presStyleLbl="sibTrans2D1" presStyleIdx="0" presStyleCnt="5"/>
      <dgm:spPr/>
      <dgm:t>
        <a:bodyPr/>
        <a:lstStyle/>
        <a:p>
          <a:endParaRPr lang="en-US"/>
        </a:p>
      </dgm:t>
    </dgm:pt>
    <dgm:pt modelId="{76E04645-0573-7B4A-BEB9-FA23201B808C}" type="pres">
      <dgm:prSet presAssocID="{2928B213-B205-C940-B611-94B2A41B7144}" presName="node" presStyleLbl="node1" presStyleIdx="1" presStyleCnt="6">
        <dgm:presLayoutVars>
          <dgm:bulletEnabled val="1"/>
        </dgm:presLayoutVars>
      </dgm:prSet>
      <dgm:spPr/>
      <dgm:t>
        <a:bodyPr/>
        <a:lstStyle/>
        <a:p>
          <a:endParaRPr lang="en-US"/>
        </a:p>
      </dgm:t>
    </dgm:pt>
    <dgm:pt modelId="{79019148-1029-A14E-98FB-694C6BC9895A}" type="pres">
      <dgm:prSet presAssocID="{E4BC7601-4FDA-974D-AA7B-EFAC5CD308D6}" presName="sibTrans" presStyleLbl="sibTrans2D1" presStyleIdx="1" presStyleCnt="5"/>
      <dgm:spPr/>
      <dgm:t>
        <a:bodyPr/>
        <a:lstStyle/>
        <a:p>
          <a:endParaRPr lang="en-US"/>
        </a:p>
      </dgm:t>
    </dgm:pt>
    <dgm:pt modelId="{9E6C9BDC-4614-A64D-8E0B-99DC88BD30D0}" type="pres">
      <dgm:prSet presAssocID="{E4BC7601-4FDA-974D-AA7B-EFAC5CD308D6}" presName="connectorText" presStyleLbl="sibTrans2D1" presStyleIdx="1" presStyleCnt="5"/>
      <dgm:spPr/>
      <dgm:t>
        <a:bodyPr/>
        <a:lstStyle/>
        <a:p>
          <a:endParaRPr lang="en-US"/>
        </a:p>
      </dgm:t>
    </dgm:pt>
    <dgm:pt modelId="{EE2D9CD5-C02E-8542-ACB8-9CE0D5DD0CA9}" type="pres">
      <dgm:prSet presAssocID="{54664D2B-FDCF-E040-BC38-90D977B2386D}" presName="node" presStyleLbl="node1" presStyleIdx="2" presStyleCnt="6">
        <dgm:presLayoutVars>
          <dgm:bulletEnabled val="1"/>
        </dgm:presLayoutVars>
      </dgm:prSet>
      <dgm:spPr/>
      <dgm:t>
        <a:bodyPr/>
        <a:lstStyle/>
        <a:p>
          <a:endParaRPr lang="en-US"/>
        </a:p>
      </dgm:t>
    </dgm:pt>
    <dgm:pt modelId="{F1D6311B-607E-FD4B-A760-506FFC1829E1}" type="pres">
      <dgm:prSet presAssocID="{D5A5A99C-1E13-0541-842E-0F3C66B76CC6}" presName="sibTrans" presStyleLbl="sibTrans2D1" presStyleIdx="2" presStyleCnt="5"/>
      <dgm:spPr/>
      <dgm:t>
        <a:bodyPr/>
        <a:lstStyle/>
        <a:p>
          <a:endParaRPr lang="en-US"/>
        </a:p>
      </dgm:t>
    </dgm:pt>
    <dgm:pt modelId="{5336AB4E-DFDC-F343-B414-D7BF7607302C}" type="pres">
      <dgm:prSet presAssocID="{D5A5A99C-1E13-0541-842E-0F3C66B76CC6}" presName="connectorText" presStyleLbl="sibTrans2D1" presStyleIdx="2" presStyleCnt="5"/>
      <dgm:spPr/>
      <dgm:t>
        <a:bodyPr/>
        <a:lstStyle/>
        <a:p>
          <a:endParaRPr lang="en-US"/>
        </a:p>
      </dgm:t>
    </dgm:pt>
    <dgm:pt modelId="{CC7A22D1-8D99-724F-B1C5-35B61EB98595}" type="pres">
      <dgm:prSet presAssocID="{A5D08CE1-FD4A-CC41-B3C1-1A0CC1864763}" presName="node" presStyleLbl="node1" presStyleIdx="3" presStyleCnt="6">
        <dgm:presLayoutVars>
          <dgm:bulletEnabled val="1"/>
        </dgm:presLayoutVars>
      </dgm:prSet>
      <dgm:spPr/>
      <dgm:t>
        <a:bodyPr/>
        <a:lstStyle/>
        <a:p>
          <a:endParaRPr lang="en-US"/>
        </a:p>
      </dgm:t>
    </dgm:pt>
    <dgm:pt modelId="{46A99785-C2CC-FD4A-867B-BD9A1690FEAD}" type="pres">
      <dgm:prSet presAssocID="{CE04E45D-F0F3-4A42-A568-DC4891FABE6D}" presName="sibTrans" presStyleLbl="sibTrans2D1" presStyleIdx="3" presStyleCnt="5"/>
      <dgm:spPr/>
      <dgm:t>
        <a:bodyPr/>
        <a:lstStyle/>
        <a:p>
          <a:endParaRPr lang="en-US"/>
        </a:p>
      </dgm:t>
    </dgm:pt>
    <dgm:pt modelId="{78AE18D2-61B0-D54E-8392-A4C4F5E60132}" type="pres">
      <dgm:prSet presAssocID="{CE04E45D-F0F3-4A42-A568-DC4891FABE6D}" presName="connectorText" presStyleLbl="sibTrans2D1" presStyleIdx="3" presStyleCnt="5"/>
      <dgm:spPr/>
      <dgm:t>
        <a:bodyPr/>
        <a:lstStyle/>
        <a:p>
          <a:endParaRPr lang="en-US"/>
        </a:p>
      </dgm:t>
    </dgm:pt>
    <dgm:pt modelId="{FFCCD784-7A5F-AA4E-951A-01BD8CB487A4}" type="pres">
      <dgm:prSet presAssocID="{24E68FD8-301B-DC4E-9906-00B143275690}" presName="node" presStyleLbl="node1" presStyleIdx="4" presStyleCnt="6">
        <dgm:presLayoutVars>
          <dgm:bulletEnabled val="1"/>
        </dgm:presLayoutVars>
      </dgm:prSet>
      <dgm:spPr/>
      <dgm:t>
        <a:bodyPr/>
        <a:lstStyle/>
        <a:p>
          <a:endParaRPr lang="en-US"/>
        </a:p>
      </dgm:t>
    </dgm:pt>
    <dgm:pt modelId="{551EE55A-7807-5346-B2C1-DD12CC9D9DE0}" type="pres">
      <dgm:prSet presAssocID="{A8561D2D-036C-3D4C-BCD9-E050815D39EE}" presName="sibTrans" presStyleLbl="sibTrans2D1" presStyleIdx="4" presStyleCnt="5"/>
      <dgm:spPr/>
      <dgm:t>
        <a:bodyPr/>
        <a:lstStyle/>
        <a:p>
          <a:endParaRPr lang="en-US"/>
        </a:p>
      </dgm:t>
    </dgm:pt>
    <dgm:pt modelId="{07D869A7-62EF-2844-9380-7D49E992C244}" type="pres">
      <dgm:prSet presAssocID="{A8561D2D-036C-3D4C-BCD9-E050815D39EE}" presName="connectorText" presStyleLbl="sibTrans2D1" presStyleIdx="4" presStyleCnt="5"/>
      <dgm:spPr/>
      <dgm:t>
        <a:bodyPr/>
        <a:lstStyle/>
        <a:p>
          <a:endParaRPr lang="en-US"/>
        </a:p>
      </dgm:t>
    </dgm:pt>
    <dgm:pt modelId="{5E782E3B-DB2A-FF46-A587-04BCD3EC4B13}" type="pres">
      <dgm:prSet presAssocID="{FA727DE0-1C50-E842-8BA6-AF57697071C2}" presName="node" presStyleLbl="node1" presStyleIdx="5" presStyleCnt="6">
        <dgm:presLayoutVars>
          <dgm:bulletEnabled val="1"/>
        </dgm:presLayoutVars>
      </dgm:prSet>
      <dgm:spPr/>
      <dgm:t>
        <a:bodyPr/>
        <a:lstStyle/>
        <a:p>
          <a:endParaRPr lang="en-US"/>
        </a:p>
      </dgm:t>
    </dgm:pt>
  </dgm:ptLst>
  <dgm:cxnLst>
    <dgm:cxn modelId="{56B63BAC-A364-6743-BE22-9B3CC480D71B}" type="presOf" srcId="{CE04E45D-F0F3-4A42-A568-DC4891FABE6D}" destId="{78AE18D2-61B0-D54E-8392-A4C4F5E60132}" srcOrd="1" destOrd="0" presId="urn:microsoft.com/office/officeart/2005/8/layout/process1"/>
    <dgm:cxn modelId="{1568315E-0229-6E4B-A06C-83101AEE6031}" srcId="{34DE394C-2B2A-7F49-88D7-EF710CBDED11}" destId="{2928B213-B205-C940-B611-94B2A41B7144}" srcOrd="1" destOrd="0" parTransId="{B7864810-ADE3-374F-88FE-2FA598C4902C}" sibTransId="{E4BC7601-4FDA-974D-AA7B-EFAC5CD308D6}"/>
    <dgm:cxn modelId="{04066A06-D2F6-E044-AF1A-403C47B15388}" type="presOf" srcId="{FA727DE0-1C50-E842-8BA6-AF57697071C2}" destId="{5E782E3B-DB2A-FF46-A587-04BCD3EC4B13}" srcOrd="0" destOrd="0" presId="urn:microsoft.com/office/officeart/2005/8/layout/process1"/>
    <dgm:cxn modelId="{E80FDECD-169B-2246-A905-10FE8892150C}" type="presOf" srcId="{9727F254-FE34-4C4D-B6CE-4590431BA402}" destId="{D35D8CB8-61E0-524F-97F1-529168EDD057}" srcOrd="0" destOrd="0" presId="urn:microsoft.com/office/officeart/2005/8/layout/process1"/>
    <dgm:cxn modelId="{3D9C82B0-9898-854E-A00B-C2237957CFD8}" type="presOf" srcId="{CE04E45D-F0F3-4A42-A568-DC4891FABE6D}" destId="{46A99785-C2CC-FD4A-867B-BD9A1690FEAD}" srcOrd="0" destOrd="0" presId="urn:microsoft.com/office/officeart/2005/8/layout/process1"/>
    <dgm:cxn modelId="{9F761E57-0DA6-B84F-A014-D540FB6F140E}" type="presOf" srcId="{A8561D2D-036C-3D4C-BCD9-E050815D39EE}" destId="{07D869A7-62EF-2844-9380-7D49E992C244}" srcOrd="1" destOrd="0" presId="urn:microsoft.com/office/officeart/2005/8/layout/process1"/>
    <dgm:cxn modelId="{29E59B00-B54F-D54C-B51D-62C46CECEDA0}" type="presOf" srcId="{24E68FD8-301B-DC4E-9906-00B143275690}" destId="{FFCCD784-7A5F-AA4E-951A-01BD8CB487A4}" srcOrd="0" destOrd="0" presId="urn:microsoft.com/office/officeart/2005/8/layout/process1"/>
    <dgm:cxn modelId="{87BEB8B7-F02A-F645-985E-D5D1E1E04A73}" type="presOf" srcId="{E4BC7601-4FDA-974D-AA7B-EFAC5CD308D6}" destId="{9E6C9BDC-4614-A64D-8E0B-99DC88BD30D0}" srcOrd="1" destOrd="0" presId="urn:microsoft.com/office/officeart/2005/8/layout/process1"/>
    <dgm:cxn modelId="{1F64829A-9D00-FB4A-A972-AFAC1DD41A47}" srcId="{34DE394C-2B2A-7F49-88D7-EF710CBDED11}" destId="{9727F254-FE34-4C4D-B6CE-4590431BA402}" srcOrd="0" destOrd="0" parTransId="{82276AC5-FB5F-DF42-8F95-68E9CE95A48F}" sibTransId="{20621C08-F10C-774C-8949-F498E263DB12}"/>
    <dgm:cxn modelId="{9D8F0B99-0B5E-D043-B295-326E71B43705}" srcId="{34DE394C-2B2A-7F49-88D7-EF710CBDED11}" destId="{A5D08CE1-FD4A-CC41-B3C1-1A0CC1864763}" srcOrd="3" destOrd="0" parTransId="{A9D53D6F-0D6D-FC48-99AF-F125E7E3B061}" sibTransId="{CE04E45D-F0F3-4A42-A568-DC4891FABE6D}"/>
    <dgm:cxn modelId="{D520A9FC-0984-DE43-960A-6E6554670FD6}" type="presOf" srcId="{A8561D2D-036C-3D4C-BCD9-E050815D39EE}" destId="{551EE55A-7807-5346-B2C1-DD12CC9D9DE0}" srcOrd="0" destOrd="0" presId="urn:microsoft.com/office/officeart/2005/8/layout/process1"/>
    <dgm:cxn modelId="{54199513-9D06-394C-9409-DA9E42B46FAB}" type="presOf" srcId="{A5D08CE1-FD4A-CC41-B3C1-1A0CC1864763}" destId="{CC7A22D1-8D99-724F-B1C5-35B61EB98595}" srcOrd="0" destOrd="0" presId="urn:microsoft.com/office/officeart/2005/8/layout/process1"/>
    <dgm:cxn modelId="{482BE9EF-CC35-8B47-AC82-1EA8C5F27211}" srcId="{34DE394C-2B2A-7F49-88D7-EF710CBDED11}" destId="{24E68FD8-301B-DC4E-9906-00B143275690}" srcOrd="4" destOrd="0" parTransId="{5F365468-A60C-A945-A8D2-865B7D5AD96B}" sibTransId="{A8561D2D-036C-3D4C-BCD9-E050815D39EE}"/>
    <dgm:cxn modelId="{DD79036A-BEF8-6449-B81C-57C1AC19A0E7}" type="presOf" srcId="{E4BC7601-4FDA-974D-AA7B-EFAC5CD308D6}" destId="{79019148-1029-A14E-98FB-694C6BC9895A}" srcOrd="0" destOrd="0" presId="urn:microsoft.com/office/officeart/2005/8/layout/process1"/>
    <dgm:cxn modelId="{15E81A36-5C9D-944C-9369-37A377F1808D}" type="presOf" srcId="{34DE394C-2B2A-7F49-88D7-EF710CBDED11}" destId="{E280D286-0AE4-1848-B30B-3EA1DD2A95B4}" srcOrd="0" destOrd="0" presId="urn:microsoft.com/office/officeart/2005/8/layout/process1"/>
    <dgm:cxn modelId="{6E874FAE-2251-994A-86EF-CB52440A91BF}" type="presOf" srcId="{2928B213-B205-C940-B611-94B2A41B7144}" destId="{76E04645-0573-7B4A-BEB9-FA23201B808C}" srcOrd="0" destOrd="0" presId="urn:microsoft.com/office/officeart/2005/8/layout/process1"/>
    <dgm:cxn modelId="{06266B93-2A0F-C443-B97F-5F2D8328EC0A}" type="presOf" srcId="{D5A5A99C-1E13-0541-842E-0F3C66B76CC6}" destId="{5336AB4E-DFDC-F343-B414-D7BF7607302C}" srcOrd="1" destOrd="0" presId="urn:microsoft.com/office/officeart/2005/8/layout/process1"/>
    <dgm:cxn modelId="{9A9C33C5-F533-FF41-A9D7-C32F6ECE4D36}" srcId="{34DE394C-2B2A-7F49-88D7-EF710CBDED11}" destId="{54664D2B-FDCF-E040-BC38-90D977B2386D}" srcOrd="2" destOrd="0" parTransId="{1CEEC37F-A22C-2A4C-A603-3BB15827FDEA}" sibTransId="{D5A5A99C-1E13-0541-842E-0F3C66B76CC6}"/>
    <dgm:cxn modelId="{8DCB8600-2E4E-1641-B41F-A348E257051C}" type="presOf" srcId="{54664D2B-FDCF-E040-BC38-90D977B2386D}" destId="{EE2D9CD5-C02E-8542-ACB8-9CE0D5DD0CA9}" srcOrd="0" destOrd="0" presId="urn:microsoft.com/office/officeart/2005/8/layout/process1"/>
    <dgm:cxn modelId="{C9BB4967-FCD1-E743-B7E9-B346B7172C89}" srcId="{34DE394C-2B2A-7F49-88D7-EF710CBDED11}" destId="{FA727DE0-1C50-E842-8BA6-AF57697071C2}" srcOrd="5" destOrd="0" parTransId="{D32DF1F3-E2DA-BC4C-A6E6-440F159AB3EE}" sibTransId="{94A0D80F-F635-DE4A-B201-1D40E48C37EF}"/>
    <dgm:cxn modelId="{E4D72633-2CD2-864D-AC48-C03CF00CF0BE}" type="presOf" srcId="{20621C08-F10C-774C-8949-F498E263DB12}" destId="{7D2BBBF1-B064-5440-AA71-587D5B220E5E}" srcOrd="1" destOrd="0" presId="urn:microsoft.com/office/officeart/2005/8/layout/process1"/>
    <dgm:cxn modelId="{867A41D5-D12C-2744-AFC4-5F647F2E4991}" type="presOf" srcId="{D5A5A99C-1E13-0541-842E-0F3C66B76CC6}" destId="{F1D6311B-607E-FD4B-A760-506FFC1829E1}" srcOrd="0" destOrd="0" presId="urn:microsoft.com/office/officeart/2005/8/layout/process1"/>
    <dgm:cxn modelId="{9C4CB636-2B55-4E47-A589-7C36F9E0C9BD}" type="presOf" srcId="{20621C08-F10C-774C-8949-F498E263DB12}" destId="{B2DEB1DF-EDC4-744C-8A56-AA7A81E0D045}" srcOrd="0" destOrd="0" presId="urn:microsoft.com/office/officeart/2005/8/layout/process1"/>
    <dgm:cxn modelId="{4F70C4C6-80A7-B346-A246-DA7E8F163269}" type="presParOf" srcId="{E280D286-0AE4-1848-B30B-3EA1DD2A95B4}" destId="{D35D8CB8-61E0-524F-97F1-529168EDD057}" srcOrd="0" destOrd="0" presId="urn:microsoft.com/office/officeart/2005/8/layout/process1"/>
    <dgm:cxn modelId="{8E2AF59E-2FC9-7648-8078-CCF4DD678E53}" type="presParOf" srcId="{E280D286-0AE4-1848-B30B-3EA1DD2A95B4}" destId="{B2DEB1DF-EDC4-744C-8A56-AA7A81E0D045}" srcOrd="1" destOrd="0" presId="urn:microsoft.com/office/officeart/2005/8/layout/process1"/>
    <dgm:cxn modelId="{750B465E-EBE0-AC44-B16B-DABCE8DB9775}" type="presParOf" srcId="{B2DEB1DF-EDC4-744C-8A56-AA7A81E0D045}" destId="{7D2BBBF1-B064-5440-AA71-587D5B220E5E}" srcOrd="0" destOrd="0" presId="urn:microsoft.com/office/officeart/2005/8/layout/process1"/>
    <dgm:cxn modelId="{25F61BA0-DAB3-3C42-A346-601E343B6C38}" type="presParOf" srcId="{E280D286-0AE4-1848-B30B-3EA1DD2A95B4}" destId="{76E04645-0573-7B4A-BEB9-FA23201B808C}" srcOrd="2" destOrd="0" presId="urn:microsoft.com/office/officeart/2005/8/layout/process1"/>
    <dgm:cxn modelId="{1F482990-19BB-9C4B-9690-46A45FB2C749}" type="presParOf" srcId="{E280D286-0AE4-1848-B30B-3EA1DD2A95B4}" destId="{79019148-1029-A14E-98FB-694C6BC9895A}" srcOrd="3" destOrd="0" presId="urn:microsoft.com/office/officeart/2005/8/layout/process1"/>
    <dgm:cxn modelId="{B4C813AD-3F6E-EF42-90A1-66D994028C46}" type="presParOf" srcId="{79019148-1029-A14E-98FB-694C6BC9895A}" destId="{9E6C9BDC-4614-A64D-8E0B-99DC88BD30D0}" srcOrd="0" destOrd="0" presId="urn:microsoft.com/office/officeart/2005/8/layout/process1"/>
    <dgm:cxn modelId="{0285670C-6ECE-E84B-A9E9-290EE33A8259}" type="presParOf" srcId="{E280D286-0AE4-1848-B30B-3EA1DD2A95B4}" destId="{EE2D9CD5-C02E-8542-ACB8-9CE0D5DD0CA9}" srcOrd="4" destOrd="0" presId="urn:microsoft.com/office/officeart/2005/8/layout/process1"/>
    <dgm:cxn modelId="{239FF724-0143-5C4A-84C2-5BE97BFECE3D}" type="presParOf" srcId="{E280D286-0AE4-1848-B30B-3EA1DD2A95B4}" destId="{F1D6311B-607E-FD4B-A760-506FFC1829E1}" srcOrd="5" destOrd="0" presId="urn:microsoft.com/office/officeart/2005/8/layout/process1"/>
    <dgm:cxn modelId="{71AC2E2D-72D4-6A4D-BB32-1D8C8CE2BBED}" type="presParOf" srcId="{F1D6311B-607E-FD4B-A760-506FFC1829E1}" destId="{5336AB4E-DFDC-F343-B414-D7BF7607302C}" srcOrd="0" destOrd="0" presId="urn:microsoft.com/office/officeart/2005/8/layout/process1"/>
    <dgm:cxn modelId="{D83C6CD6-61CE-2A4B-AEDE-930DF81060A5}" type="presParOf" srcId="{E280D286-0AE4-1848-B30B-3EA1DD2A95B4}" destId="{CC7A22D1-8D99-724F-B1C5-35B61EB98595}" srcOrd="6" destOrd="0" presId="urn:microsoft.com/office/officeart/2005/8/layout/process1"/>
    <dgm:cxn modelId="{027E6FC6-1504-4049-8359-4CAB8A28A848}" type="presParOf" srcId="{E280D286-0AE4-1848-B30B-3EA1DD2A95B4}" destId="{46A99785-C2CC-FD4A-867B-BD9A1690FEAD}" srcOrd="7" destOrd="0" presId="urn:microsoft.com/office/officeart/2005/8/layout/process1"/>
    <dgm:cxn modelId="{E9A04F5E-6B28-C240-90A7-7F1AB5E2C497}" type="presParOf" srcId="{46A99785-C2CC-FD4A-867B-BD9A1690FEAD}" destId="{78AE18D2-61B0-D54E-8392-A4C4F5E60132}" srcOrd="0" destOrd="0" presId="urn:microsoft.com/office/officeart/2005/8/layout/process1"/>
    <dgm:cxn modelId="{81ADA4FE-D4FA-1248-ABBE-393298FABC77}" type="presParOf" srcId="{E280D286-0AE4-1848-B30B-3EA1DD2A95B4}" destId="{FFCCD784-7A5F-AA4E-951A-01BD8CB487A4}" srcOrd="8" destOrd="0" presId="urn:microsoft.com/office/officeart/2005/8/layout/process1"/>
    <dgm:cxn modelId="{8E2C4018-E241-3C4B-A758-35651F245118}" type="presParOf" srcId="{E280D286-0AE4-1848-B30B-3EA1DD2A95B4}" destId="{551EE55A-7807-5346-B2C1-DD12CC9D9DE0}" srcOrd="9" destOrd="0" presId="urn:microsoft.com/office/officeart/2005/8/layout/process1"/>
    <dgm:cxn modelId="{39AD57D2-F41C-BF4C-AD81-190B47D6A23E}" type="presParOf" srcId="{551EE55A-7807-5346-B2C1-DD12CC9D9DE0}" destId="{07D869A7-62EF-2844-9380-7D49E992C244}" srcOrd="0" destOrd="0" presId="urn:microsoft.com/office/officeart/2005/8/layout/process1"/>
    <dgm:cxn modelId="{624F4581-F9CE-6A41-BCD8-D2966078E2E6}" type="presParOf" srcId="{E280D286-0AE4-1848-B30B-3EA1DD2A95B4}" destId="{5E782E3B-DB2A-FF46-A587-04BCD3EC4B13}" srcOrd="10"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8FA312-1177-46EB-BDB3-25F8358CC9A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CACFFD3-A95F-4204-A62B-7DB761E8AD2E}">
      <dgm:prSet phldrT="[Text]" custT="1"/>
      <dgm:spPr/>
      <dgm:t>
        <a:bodyPr/>
        <a:lstStyle/>
        <a:p>
          <a:r>
            <a:rPr lang="en-US" sz="2400" dirty="0" smtClean="0">
              <a:latin typeface="Arial" pitchFamily="34" charset="0"/>
              <a:cs typeface="Arial" pitchFamily="34" charset="0"/>
            </a:rPr>
            <a:t>Why Faculty Participate: </a:t>
          </a:r>
          <a:r>
            <a:rPr lang="en-US" sz="2400" dirty="0" smtClean="0">
              <a:solidFill>
                <a:srgbClr val="FFFF00"/>
              </a:solidFill>
              <a:latin typeface="Arial" pitchFamily="34" charset="0"/>
              <a:cs typeface="Arial" pitchFamily="34" charset="0"/>
            </a:rPr>
            <a:t>Pay It Forward</a:t>
          </a:r>
          <a:endParaRPr lang="en-US" sz="2400" dirty="0">
            <a:solidFill>
              <a:srgbClr val="FFFF00"/>
            </a:solidFill>
            <a:latin typeface="Arial" pitchFamily="34" charset="0"/>
            <a:cs typeface="Arial" pitchFamily="34" charset="0"/>
          </a:endParaRPr>
        </a:p>
      </dgm:t>
    </dgm:pt>
    <dgm:pt modelId="{1454ACD5-79C4-46C1-B2AF-8653FCA8E042}" type="parTrans" cxnId="{708C3021-5B9D-488B-87EA-E9894E6D63D5}">
      <dgm:prSet/>
      <dgm:spPr/>
      <dgm:t>
        <a:bodyPr/>
        <a:lstStyle/>
        <a:p>
          <a:endParaRPr lang="en-US"/>
        </a:p>
      </dgm:t>
    </dgm:pt>
    <dgm:pt modelId="{63E56A3D-B657-4F1E-8240-F48F8593845B}" type="sibTrans" cxnId="{708C3021-5B9D-488B-87EA-E9894E6D63D5}">
      <dgm:prSet/>
      <dgm:spPr/>
      <dgm:t>
        <a:bodyPr/>
        <a:lstStyle/>
        <a:p>
          <a:endParaRPr lang="en-US"/>
        </a:p>
      </dgm:t>
    </dgm:pt>
    <dgm:pt modelId="{C34C6F0D-88D6-45CD-B2E8-DA146D44D7CB}">
      <dgm:prSet phldrT="[Text]"/>
      <dgm:spPr/>
      <dgm:t>
        <a:bodyPr/>
        <a:lstStyle/>
        <a:p>
          <a:r>
            <a:rPr lang="en-US" dirty="0" smtClean="0">
              <a:latin typeface="Arial" pitchFamily="34" charset="0"/>
              <a:cs typeface="Arial" pitchFamily="34" charset="0"/>
            </a:rPr>
            <a:t>“Many professors encouraged me and provided me with opportunities. I want to pay that forward. Working with the REU students makes me feel like I am contributing to the world. I look forward to going to work because the REU students make my job more fun. I love seeing them make progress and setting higher goals for themselves.”</a:t>
          </a:r>
          <a:endParaRPr lang="en-US" dirty="0">
            <a:latin typeface="Arial" pitchFamily="34" charset="0"/>
            <a:cs typeface="Arial" pitchFamily="34" charset="0"/>
          </a:endParaRPr>
        </a:p>
      </dgm:t>
    </dgm:pt>
    <dgm:pt modelId="{FD6042BE-65C4-4D0F-977E-43216B8237D6}" type="parTrans" cxnId="{D600BFCC-045C-4533-AD3C-99D7338B406A}">
      <dgm:prSet/>
      <dgm:spPr/>
      <dgm:t>
        <a:bodyPr/>
        <a:lstStyle/>
        <a:p>
          <a:endParaRPr lang="en-US"/>
        </a:p>
      </dgm:t>
    </dgm:pt>
    <dgm:pt modelId="{9B9C28EF-2E01-4A04-8B5B-372983A17CA5}" type="sibTrans" cxnId="{D600BFCC-045C-4533-AD3C-99D7338B406A}">
      <dgm:prSet/>
      <dgm:spPr/>
      <dgm:t>
        <a:bodyPr/>
        <a:lstStyle/>
        <a:p>
          <a:endParaRPr lang="en-US"/>
        </a:p>
      </dgm:t>
    </dgm:pt>
    <dgm:pt modelId="{A00ECDD2-6D61-41A7-A7D7-E80E43B78A16}">
      <dgm:prSet phldrT="[Text]"/>
      <dgm:spPr/>
      <dgm:t>
        <a:bodyPr/>
        <a:lstStyle/>
        <a:p>
          <a:r>
            <a:rPr lang="en-US" dirty="0" smtClean="0">
              <a:latin typeface="Arial" pitchFamily="34" charset="0"/>
              <a:cs typeface="Arial" pitchFamily="34" charset="0"/>
            </a:rPr>
            <a:t>Effective Components: </a:t>
          </a:r>
          <a:r>
            <a:rPr lang="en-US" dirty="0" smtClean="0">
              <a:solidFill>
                <a:srgbClr val="FFFF00"/>
              </a:solidFill>
              <a:latin typeface="Arial" pitchFamily="34" charset="0"/>
              <a:cs typeface="Arial" pitchFamily="34" charset="0"/>
            </a:rPr>
            <a:t>Team Projects</a:t>
          </a:r>
          <a:endParaRPr lang="en-US" dirty="0">
            <a:solidFill>
              <a:srgbClr val="FFFF00"/>
            </a:solidFill>
            <a:latin typeface="Arial" pitchFamily="34" charset="0"/>
            <a:cs typeface="Arial" pitchFamily="34" charset="0"/>
          </a:endParaRPr>
        </a:p>
      </dgm:t>
    </dgm:pt>
    <dgm:pt modelId="{734838EC-583A-487D-9F80-CC91437BADE3}" type="parTrans" cxnId="{B074F5B4-53C8-4256-A7B2-3C245D29E6F6}">
      <dgm:prSet/>
      <dgm:spPr/>
      <dgm:t>
        <a:bodyPr/>
        <a:lstStyle/>
        <a:p>
          <a:endParaRPr lang="en-US"/>
        </a:p>
      </dgm:t>
    </dgm:pt>
    <dgm:pt modelId="{2A194651-A4A3-4697-B7BD-E587086625E2}" type="sibTrans" cxnId="{B074F5B4-53C8-4256-A7B2-3C245D29E6F6}">
      <dgm:prSet/>
      <dgm:spPr/>
      <dgm:t>
        <a:bodyPr/>
        <a:lstStyle/>
        <a:p>
          <a:endParaRPr lang="en-US"/>
        </a:p>
      </dgm:t>
    </dgm:pt>
    <dgm:pt modelId="{E6E146C7-57A9-45F6-80F4-1BB6A37B9EC8}">
      <dgm:prSet phldrT="[Text]"/>
      <dgm:spPr/>
      <dgm:t>
        <a:bodyPr/>
        <a:lstStyle/>
        <a:p>
          <a:r>
            <a:rPr lang="en-US" dirty="0" smtClean="0">
              <a:latin typeface="Arial" pitchFamily="34" charset="0"/>
              <a:cs typeface="Arial" pitchFamily="34" charset="0"/>
            </a:rPr>
            <a:t>“U</a:t>
          </a:r>
          <a:r>
            <a:rPr lang="en-US" b="0" i="0" dirty="0" smtClean="0">
              <a:latin typeface="Arial" pitchFamily="34" charset="0"/>
              <a:cs typeface="Arial" pitchFamily="34" charset="0"/>
            </a:rPr>
            <a:t>ndergraduate students, graduate students, and faculty members working together on research projects”</a:t>
          </a:r>
          <a:endParaRPr lang="en-US" dirty="0">
            <a:latin typeface="Arial" pitchFamily="34" charset="0"/>
            <a:cs typeface="Arial" pitchFamily="34" charset="0"/>
          </a:endParaRPr>
        </a:p>
      </dgm:t>
    </dgm:pt>
    <dgm:pt modelId="{1210AE0A-C446-4891-8F95-FABBCEB47DD1}" type="parTrans" cxnId="{86954FA1-1D89-417E-BB95-033786D5C01C}">
      <dgm:prSet/>
      <dgm:spPr/>
      <dgm:t>
        <a:bodyPr/>
        <a:lstStyle/>
        <a:p>
          <a:endParaRPr lang="en-US"/>
        </a:p>
      </dgm:t>
    </dgm:pt>
    <dgm:pt modelId="{C0DDAE9A-CFCA-46DE-9800-60ACB953C2F4}" type="sibTrans" cxnId="{86954FA1-1D89-417E-BB95-033786D5C01C}">
      <dgm:prSet/>
      <dgm:spPr/>
      <dgm:t>
        <a:bodyPr/>
        <a:lstStyle/>
        <a:p>
          <a:endParaRPr lang="en-US"/>
        </a:p>
      </dgm:t>
    </dgm:pt>
    <dgm:pt modelId="{512FA539-6717-40DD-8B0F-F0278A923613}">
      <dgm:prSet phldrT="[Text]"/>
      <dgm:spPr/>
      <dgm:t>
        <a:bodyPr/>
        <a:lstStyle/>
        <a:p>
          <a:r>
            <a:rPr lang="en-US" dirty="0" smtClean="0">
              <a:latin typeface="Arial" pitchFamily="34" charset="0"/>
              <a:cs typeface="Arial" pitchFamily="34" charset="0"/>
            </a:rPr>
            <a:t>“An opportunity to give back. When I was an undergraduate, I participated in a summer research program, and I wrote a senior thesis. These experiences promoted my interest in a research career.”</a:t>
          </a:r>
          <a:endParaRPr lang="en-US" dirty="0">
            <a:latin typeface="Arial" pitchFamily="34" charset="0"/>
            <a:cs typeface="Arial" pitchFamily="34" charset="0"/>
          </a:endParaRPr>
        </a:p>
      </dgm:t>
    </dgm:pt>
    <dgm:pt modelId="{11EFACD1-FE57-432F-9223-825C5E1D22D7}" type="parTrans" cxnId="{EF15928D-84E0-40B2-8032-F1356D0B4AE7}">
      <dgm:prSet/>
      <dgm:spPr/>
      <dgm:t>
        <a:bodyPr/>
        <a:lstStyle/>
        <a:p>
          <a:endParaRPr lang="en-US"/>
        </a:p>
      </dgm:t>
    </dgm:pt>
    <dgm:pt modelId="{26F93A18-B3FB-41D5-96BF-71E63E9971F5}" type="sibTrans" cxnId="{EF15928D-84E0-40B2-8032-F1356D0B4AE7}">
      <dgm:prSet/>
      <dgm:spPr/>
      <dgm:t>
        <a:bodyPr/>
        <a:lstStyle/>
        <a:p>
          <a:endParaRPr lang="en-US"/>
        </a:p>
      </dgm:t>
    </dgm:pt>
    <dgm:pt modelId="{D32BBC86-2DA7-432A-BAEA-E744A96EEAB2}">
      <dgm:prSet/>
      <dgm:spPr/>
      <dgm:t>
        <a:bodyPr/>
        <a:lstStyle/>
        <a:p>
          <a:r>
            <a:rPr lang="en-US" b="0" i="0" dirty="0" smtClean="0">
              <a:latin typeface="Arial" pitchFamily="34" charset="0"/>
              <a:cs typeface="Arial" pitchFamily="34" charset="0"/>
            </a:rPr>
            <a:t>“Doing research as part of team. Gaining confidence”</a:t>
          </a:r>
          <a:endParaRPr lang="en-US" dirty="0">
            <a:latin typeface="Arial" pitchFamily="34" charset="0"/>
            <a:cs typeface="Arial" pitchFamily="34" charset="0"/>
          </a:endParaRPr>
        </a:p>
      </dgm:t>
    </dgm:pt>
    <dgm:pt modelId="{90569726-ACA9-4255-BAF8-3E35068C9D7C}" type="parTrans" cxnId="{191F8BD6-9BE2-4CA2-80CF-6271FA5F92F0}">
      <dgm:prSet/>
      <dgm:spPr/>
      <dgm:t>
        <a:bodyPr/>
        <a:lstStyle/>
        <a:p>
          <a:endParaRPr lang="en-US"/>
        </a:p>
      </dgm:t>
    </dgm:pt>
    <dgm:pt modelId="{E5E0D0DC-129B-4287-AF47-99785C215184}" type="sibTrans" cxnId="{191F8BD6-9BE2-4CA2-80CF-6271FA5F92F0}">
      <dgm:prSet/>
      <dgm:spPr/>
      <dgm:t>
        <a:bodyPr/>
        <a:lstStyle/>
        <a:p>
          <a:endParaRPr lang="en-US"/>
        </a:p>
      </dgm:t>
    </dgm:pt>
    <dgm:pt modelId="{3D53877A-8545-48F2-BD9B-CC66BDC2CC63}" type="pres">
      <dgm:prSet presAssocID="{228FA312-1177-46EB-BDB3-25F8358CC9A2}" presName="Name0" presStyleCnt="0">
        <dgm:presLayoutVars>
          <dgm:dir/>
          <dgm:animLvl val="lvl"/>
          <dgm:resizeHandles val="exact"/>
        </dgm:presLayoutVars>
      </dgm:prSet>
      <dgm:spPr/>
      <dgm:t>
        <a:bodyPr/>
        <a:lstStyle/>
        <a:p>
          <a:endParaRPr lang="en-US"/>
        </a:p>
      </dgm:t>
    </dgm:pt>
    <dgm:pt modelId="{FFC397F6-D32A-46EF-B848-D97A89D875EC}" type="pres">
      <dgm:prSet presAssocID="{6CACFFD3-A95F-4204-A62B-7DB761E8AD2E}" presName="linNode" presStyleCnt="0"/>
      <dgm:spPr/>
    </dgm:pt>
    <dgm:pt modelId="{5A8F5694-F56E-45FD-A558-58E1E822A4E1}" type="pres">
      <dgm:prSet presAssocID="{6CACFFD3-A95F-4204-A62B-7DB761E8AD2E}" presName="parentText" presStyleLbl="node1" presStyleIdx="0" presStyleCnt="2">
        <dgm:presLayoutVars>
          <dgm:chMax val="1"/>
          <dgm:bulletEnabled val="1"/>
        </dgm:presLayoutVars>
      </dgm:prSet>
      <dgm:spPr/>
      <dgm:t>
        <a:bodyPr/>
        <a:lstStyle/>
        <a:p>
          <a:endParaRPr lang="en-US"/>
        </a:p>
      </dgm:t>
    </dgm:pt>
    <dgm:pt modelId="{7B7F96E9-D0CA-4765-BA45-926E2B5F1413}" type="pres">
      <dgm:prSet presAssocID="{6CACFFD3-A95F-4204-A62B-7DB761E8AD2E}" presName="descendantText" presStyleLbl="alignAccFollowNode1" presStyleIdx="0" presStyleCnt="2">
        <dgm:presLayoutVars>
          <dgm:bulletEnabled val="1"/>
        </dgm:presLayoutVars>
      </dgm:prSet>
      <dgm:spPr/>
      <dgm:t>
        <a:bodyPr/>
        <a:lstStyle/>
        <a:p>
          <a:endParaRPr lang="en-US"/>
        </a:p>
      </dgm:t>
    </dgm:pt>
    <dgm:pt modelId="{39D4F1D2-2D90-4A9D-847D-856ABD26BE37}" type="pres">
      <dgm:prSet presAssocID="{63E56A3D-B657-4F1E-8240-F48F8593845B}" presName="sp" presStyleCnt="0"/>
      <dgm:spPr/>
    </dgm:pt>
    <dgm:pt modelId="{CB54D620-251A-4962-B164-A415099CD827}" type="pres">
      <dgm:prSet presAssocID="{A00ECDD2-6D61-41A7-A7D7-E80E43B78A16}" presName="linNode" presStyleCnt="0"/>
      <dgm:spPr/>
    </dgm:pt>
    <dgm:pt modelId="{2193EFD7-F4C4-4F6E-88F7-9C3F401A7BD3}" type="pres">
      <dgm:prSet presAssocID="{A00ECDD2-6D61-41A7-A7D7-E80E43B78A16}" presName="parentText" presStyleLbl="node1" presStyleIdx="1" presStyleCnt="2">
        <dgm:presLayoutVars>
          <dgm:chMax val="1"/>
          <dgm:bulletEnabled val="1"/>
        </dgm:presLayoutVars>
      </dgm:prSet>
      <dgm:spPr/>
      <dgm:t>
        <a:bodyPr/>
        <a:lstStyle/>
        <a:p>
          <a:endParaRPr lang="en-US"/>
        </a:p>
      </dgm:t>
    </dgm:pt>
    <dgm:pt modelId="{67337BEA-9673-4ADB-9DBC-001C66A241D3}" type="pres">
      <dgm:prSet presAssocID="{A00ECDD2-6D61-41A7-A7D7-E80E43B78A16}" presName="descendantText" presStyleLbl="alignAccFollowNode1" presStyleIdx="1" presStyleCnt="2">
        <dgm:presLayoutVars>
          <dgm:bulletEnabled val="1"/>
        </dgm:presLayoutVars>
      </dgm:prSet>
      <dgm:spPr/>
      <dgm:t>
        <a:bodyPr/>
        <a:lstStyle/>
        <a:p>
          <a:endParaRPr lang="en-US"/>
        </a:p>
      </dgm:t>
    </dgm:pt>
  </dgm:ptLst>
  <dgm:cxnLst>
    <dgm:cxn modelId="{01D8FC66-BF80-4C6F-85F2-E9FBC5A41713}" type="presOf" srcId="{E6E146C7-57A9-45F6-80F4-1BB6A37B9EC8}" destId="{67337BEA-9673-4ADB-9DBC-001C66A241D3}" srcOrd="0" destOrd="0" presId="urn:microsoft.com/office/officeart/2005/8/layout/vList5"/>
    <dgm:cxn modelId="{F3D6FBD5-A4BF-4510-9F87-5C5D1646D56A}" type="presOf" srcId="{228FA312-1177-46EB-BDB3-25F8358CC9A2}" destId="{3D53877A-8545-48F2-BD9B-CC66BDC2CC63}" srcOrd="0" destOrd="0" presId="urn:microsoft.com/office/officeart/2005/8/layout/vList5"/>
    <dgm:cxn modelId="{D600BFCC-045C-4533-AD3C-99D7338B406A}" srcId="{6CACFFD3-A95F-4204-A62B-7DB761E8AD2E}" destId="{C34C6F0D-88D6-45CD-B2E8-DA146D44D7CB}" srcOrd="0" destOrd="0" parTransId="{FD6042BE-65C4-4D0F-977E-43216B8237D6}" sibTransId="{9B9C28EF-2E01-4A04-8B5B-372983A17CA5}"/>
    <dgm:cxn modelId="{B7BDC358-C449-42D4-A3F2-E64466FE073B}" type="presOf" srcId="{C34C6F0D-88D6-45CD-B2E8-DA146D44D7CB}" destId="{7B7F96E9-D0CA-4765-BA45-926E2B5F1413}" srcOrd="0" destOrd="0" presId="urn:microsoft.com/office/officeart/2005/8/layout/vList5"/>
    <dgm:cxn modelId="{58E7DC88-AE0D-4FC4-AD26-245B63683B92}" type="presOf" srcId="{A00ECDD2-6D61-41A7-A7D7-E80E43B78A16}" destId="{2193EFD7-F4C4-4F6E-88F7-9C3F401A7BD3}" srcOrd="0" destOrd="0" presId="urn:microsoft.com/office/officeart/2005/8/layout/vList5"/>
    <dgm:cxn modelId="{E79DB188-5AE8-46A9-A241-0302C594A0B9}" type="presOf" srcId="{6CACFFD3-A95F-4204-A62B-7DB761E8AD2E}" destId="{5A8F5694-F56E-45FD-A558-58E1E822A4E1}" srcOrd="0" destOrd="0" presId="urn:microsoft.com/office/officeart/2005/8/layout/vList5"/>
    <dgm:cxn modelId="{CAEC8D58-827C-4F6D-9D7B-8C11DF20D959}" type="presOf" srcId="{D32BBC86-2DA7-432A-BAEA-E744A96EEAB2}" destId="{67337BEA-9673-4ADB-9DBC-001C66A241D3}" srcOrd="0" destOrd="1" presId="urn:microsoft.com/office/officeart/2005/8/layout/vList5"/>
    <dgm:cxn modelId="{B074F5B4-53C8-4256-A7B2-3C245D29E6F6}" srcId="{228FA312-1177-46EB-BDB3-25F8358CC9A2}" destId="{A00ECDD2-6D61-41A7-A7D7-E80E43B78A16}" srcOrd="1" destOrd="0" parTransId="{734838EC-583A-487D-9F80-CC91437BADE3}" sibTransId="{2A194651-A4A3-4697-B7BD-E587086625E2}"/>
    <dgm:cxn modelId="{B2937EFC-B1A1-4070-9914-D729950EAB79}" type="presOf" srcId="{512FA539-6717-40DD-8B0F-F0278A923613}" destId="{7B7F96E9-D0CA-4765-BA45-926E2B5F1413}" srcOrd="0" destOrd="1" presId="urn:microsoft.com/office/officeart/2005/8/layout/vList5"/>
    <dgm:cxn modelId="{86954FA1-1D89-417E-BB95-033786D5C01C}" srcId="{A00ECDD2-6D61-41A7-A7D7-E80E43B78A16}" destId="{E6E146C7-57A9-45F6-80F4-1BB6A37B9EC8}" srcOrd="0" destOrd="0" parTransId="{1210AE0A-C446-4891-8F95-FABBCEB47DD1}" sibTransId="{C0DDAE9A-CFCA-46DE-9800-60ACB953C2F4}"/>
    <dgm:cxn modelId="{191F8BD6-9BE2-4CA2-80CF-6271FA5F92F0}" srcId="{A00ECDD2-6D61-41A7-A7D7-E80E43B78A16}" destId="{D32BBC86-2DA7-432A-BAEA-E744A96EEAB2}" srcOrd="1" destOrd="0" parTransId="{90569726-ACA9-4255-BAF8-3E35068C9D7C}" sibTransId="{E5E0D0DC-129B-4287-AF47-99785C215184}"/>
    <dgm:cxn modelId="{708C3021-5B9D-488B-87EA-E9894E6D63D5}" srcId="{228FA312-1177-46EB-BDB3-25F8358CC9A2}" destId="{6CACFFD3-A95F-4204-A62B-7DB761E8AD2E}" srcOrd="0" destOrd="0" parTransId="{1454ACD5-79C4-46C1-B2AF-8653FCA8E042}" sibTransId="{63E56A3D-B657-4F1E-8240-F48F8593845B}"/>
    <dgm:cxn modelId="{EF15928D-84E0-40B2-8032-F1356D0B4AE7}" srcId="{6CACFFD3-A95F-4204-A62B-7DB761E8AD2E}" destId="{512FA539-6717-40DD-8B0F-F0278A923613}" srcOrd="1" destOrd="0" parTransId="{11EFACD1-FE57-432F-9223-825C5E1D22D7}" sibTransId="{26F93A18-B3FB-41D5-96BF-71E63E9971F5}"/>
    <dgm:cxn modelId="{261FF350-3E87-45A2-BBE1-38AA47EE7725}" type="presParOf" srcId="{3D53877A-8545-48F2-BD9B-CC66BDC2CC63}" destId="{FFC397F6-D32A-46EF-B848-D97A89D875EC}" srcOrd="0" destOrd="0" presId="urn:microsoft.com/office/officeart/2005/8/layout/vList5"/>
    <dgm:cxn modelId="{263913B7-B30A-4F76-9696-95484CC76822}" type="presParOf" srcId="{FFC397F6-D32A-46EF-B848-D97A89D875EC}" destId="{5A8F5694-F56E-45FD-A558-58E1E822A4E1}" srcOrd="0" destOrd="0" presId="urn:microsoft.com/office/officeart/2005/8/layout/vList5"/>
    <dgm:cxn modelId="{CA76527F-A94B-4E2F-A188-15AD104C5CFC}" type="presParOf" srcId="{FFC397F6-D32A-46EF-B848-D97A89D875EC}" destId="{7B7F96E9-D0CA-4765-BA45-926E2B5F1413}" srcOrd="1" destOrd="0" presId="urn:microsoft.com/office/officeart/2005/8/layout/vList5"/>
    <dgm:cxn modelId="{19746B6E-12AE-4420-B7D5-B429BCF782DB}" type="presParOf" srcId="{3D53877A-8545-48F2-BD9B-CC66BDC2CC63}" destId="{39D4F1D2-2D90-4A9D-847D-856ABD26BE37}" srcOrd="1" destOrd="0" presId="urn:microsoft.com/office/officeart/2005/8/layout/vList5"/>
    <dgm:cxn modelId="{92DE938B-DED2-43EB-988D-1EE98B6CD5A7}" type="presParOf" srcId="{3D53877A-8545-48F2-BD9B-CC66BDC2CC63}" destId="{CB54D620-251A-4962-B164-A415099CD827}" srcOrd="2" destOrd="0" presId="urn:microsoft.com/office/officeart/2005/8/layout/vList5"/>
    <dgm:cxn modelId="{404BF4BD-2CC4-4159-AA7A-03E8955C686B}" type="presParOf" srcId="{CB54D620-251A-4962-B164-A415099CD827}" destId="{2193EFD7-F4C4-4F6E-88F7-9C3F401A7BD3}" srcOrd="0" destOrd="0" presId="urn:microsoft.com/office/officeart/2005/8/layout/vList5"/>
    <dgm:cxn modelId="{B8D0DBA2-F9BF-4403-86F1-065F73218E42}" type="presParOf" srcId="{CB54D620-251A-4962-B164-A415099CD827}" destId="{67337BEA-9673-4ADB-9DBC-001C66A241D3}"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60DD23-5409-47F5-BBA9-CB1565F83F0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124F3D1-C9D5-4128-9D28-31DBA1CA7FF7}">
      <dgm:prSet phldrT="[Text]"/>
      <dgm:spPr/>
      <dgm:t>
        <a:bodyPr/>
        <a:lstStyle/>
        <a:p>
          <a:r>
            <a:rPr lang="en-US" dirty="0" smtClean="0"/>
            <a:t>Candidate supply is strong</a:t>
          </a:r>
          <a:endParaRPr lang="en-US" dirty="0"/>
        </a:p>
      </dgm:t>
    </dgm:pt>
    <dgm:pt modelId="{359E13D8-190C-4529-AC40-58EDC3A2097C}" type="parTrans" cxnId="{CD5D4A15-3FA1-4395-9CEF-DD5585CC0FDB}">
      <dgm:prSet/>
      <dgm:spPr/>
      <dgm:t>
        <a:bodyPr/>
        <a:lstStyle/>
        <a:p>
          <a:endParaRPr lang="en-US"/>
        </a:p>
      </dgm:t>
    </dgm:pt>
    <dgm:pt modelId="{A58674CE-2D37-48F9-8F04-D9E8DF95AA55}" type="sibTrans" cxnId="{CD5D4A15-3FA1-4395-9CEF-DD5585CC0FDB}">
      <dgm:prSet/>
      <dgm:spPr/>
      <dgm:t>
        <a:bodyPr/>
        <a:lstStyle/>
        <a:p>
          <a:endParaRPr lang="en-US"/>
        </a:p>
      </dgm:t>
    </dgm:pt>
    <dgm:pt modelId="{C34A7400-730C-4CEE-88B6-1087E774EF9E}">
      <dgm:prSet phldrT="[Text]"/>
      <dgm:spPr/>
      <dgm:t>
        <a:bodyPr/>
        <a:lstStyle/>
        <a:p>
          <a:r>
            <a:rPr lang="en-US" dirty="0" smtClean="0"/>
            <a:t>Student impact is positive</a:t>
          </a:r>
          <a:endParaRPr lang="en-US" dirty="0"/>
        </a:p>
      </dgm:t>
    </dgm:pt>
    <dgm:pt modelId="{996984EB-DB80-41C5-A541-1BAAEFB73493}" type="parTrans" cxnId="{8DB1699D-5E2F-4E27-BBD9-65CFD3377CF4}">
      <dgm:prSet/>
      <dgm:spPr/>
      <dgm:t>
        <a:bodyPr/>
        <a:lstStyle/>
        <a:p>
          <a:endParaRPr lang="en-US"/>
        </a:p>
      </dgm:t>
    </dgm:pt>
    <dgm:pt modelId="{6F7FBDA4-E175-4B48-90B8-EE47034ED56D}" type="sibTrans" cxnId="{8DB1699D-5E2F-4E27-BBD9-65CFD3377CF4}">
      <dgm:prSet/>
      <dgm:spPr/>
      <dgm:t>
        <a:bodyPr/>
        <a:lstStyle/>
        <a:p>
          <a:endParaRPr lang="en-US"/>
        </a:p>
      </dgm:t>
    </dgm:pt>
    <dgm:pt modelId="{D14426C2-9E2F-4767-9234-C66E205916B2}">
      <dgm:prSet phldrT="[Text]"/>
      <dgm:spPr/>
      <dgm:t>
        <a:bodyPr/>
        <a:lstStyle/>
        <a:p>
          <a:r>
            <a:rPr lang="en-US" dirty="0" smtClean="0"/>
            <a:t>Faculty are motivated by altruism</a:t>
          </a:r>
          <a:endParaRPr lang="en-US" dirty="0"/>
        </a:p>
      </dgm:t>
    </dgm:pt>
    <dgm:pt modelId="{39340B5F-04FF-4F6D-AD64-02EFB9D55F89}" type="parTrans" cxnId="{788213C9-3EFB-4FEC-963F-458BC257C912}">
      <dgm:prSet/>
      <dgm:spPr/>
      <dgm:t>
        <a:bodyPr/>
        <a:lstStyle/>
        <a:p>
          <a:endParaRPr lang="en-US"/>
        </a:p>
      </dgm:t>
    </dgm:pt>
    <dgm:pt modelId="{47B109C7-6A56-4F4C-A0CE-80EB1FE2E14D}" type="sibTrans" cxnId="{788213C9-3EFB-4FEC-963F-458BC257C912}">
      <dgm:prSet/>
      <dgm:spPr/>
      <dgm:t>
        <a:bodyPr/>
        <a:lstStyle/>
        <a:p>
          <a:endParaRPr lang="en-US"/>
        </a:p>
      </dgm:t>
    </dgm:pt>
    <dgm:pt modelId="{2B64BE1B-B028-4044-848E-C6CB93326EB8}">
      <dgm:prSet phldrT="[Text]"/>
      <dgm:spPr/>
      <dgm:t>
        <a:bodyPr/>
        <a:lstStyle/>
        <a:p>
          <a:r>
            <a:rPr lang="en-US" dirty="0" smtClean="0"/>
            <a:t>Need to increase gender diversity</a:t>
          </a:r>
          <a:endParaRPr lang="en-US" dirty="0"/>
        </a:p>
      </dgm:t>
    </dgm:pt>
    <dgm:pt modelId="{8493EB0D-3F10-4E24-826F-CEB09B0681D5}" type="parTrans" cxnId="{B628E7CD-B8FA-4772-A65A-1C8153FE6115}">
      <dgm:prSet/>
      <dgm:spPr/>
      <dgm:t>
        <a:bodyPr/>
        <a:lstStyle/>
        <a:p>
          <a:endParaRPr lang="en-US"/>
        </a:p>
      </dgm:t>
    </dgm:pt>
    <dgm:pt modelId="{1D4A1972-474A-43F4-AAC9-471D6245CB98}" type="sibTrans" cxnId="{B628E7CD-B8FA-4772-A65A-1C8153FE6115}">
      <dgm:prSet/>
      <dgm:spPr/>
      <dgm:t>
        <a:bodyPr/>
        <a:lstStyle/>
        <a:p>
          <a:endParaRPr lang="en-US"/>
        </a:p>
      </dgm:t>
    </dgm:pt>
    <dgm:pt modelId="{C510A10A-CAFA-4194-8181-FDF04E8AE69A}">
      <dgm:prSet phldrT="[Text]"/>
      <dgm:spPr/>
      <dgm:t>
        <a:bodyPr/>
        <a:lstStyle/>
        <a:p>
          <a:r>
            <a:rPr lang="en-US" dirty="0" smtClean="0"/>
            <a:t>Graduate school training wheels</a:t>
          </a:r>
          <a:endParaRPr lang="en-US" dirty="0"/>
        </a:p>
      </dgm:t>
    </dgm:pt>
    <dgm:pt modelId="{F74DD570-30D8-4DC9-B872-6BFA146E75E1}" type="parTrans" cxnId="{B0BBDCA7-FD27-482B-8229-EC0F9E7B9861}">
      <dgm:prSet/>
      <dgm:spPr/>
      <dgm:t>
        <a:bodyPr/>
        <a:lstStyle/>
        <a:p>
          <a:endParaRPr lang="en-US"/>
        </a:p>
      </dgm:t>
    </dgm:pt>
    <dgm:pt modelId="{87B287BC-E272-4DE6-9E89-2154D4EA7982}" type="sibTrans" cxnId="{B0BBDCA7-FD27-482B-8229-EC0F9E7B9861}">
      <dgm:prSet/>
      <dgm:spPr/>
      <dgm:t>
        <a:bodyPr/>
        <a:lstStyle/>
        <a:p>
          <a:endParaRPr lang="en-US"/>
        </a:p>
      </dgm:t>
    </dgm:pt>
    <dgm:pt modelId="{573F03E0-118E-4735-B723-D7686C1FA6E2}">
      <dgm:prSet phldrT="[Text]"/>
      <dgm:spPr/>
      <dgm:t>
        <a:bodyPr/>
        <a:lstStyle/>
        <a:p>
          <a:r>
            <a:rPr lang="en-US" dirty="0" smtClean="0"/>
            <a:t>Value ‘giving back’ and contributing to pipeline</a:t>
          </a:r>
          <a:endParaRPr lang="en-US" dirty="0"/>
        </a:p>
      </dgm:t>
    </dgm:pt>
    <dgm:pt modelId="{AC1A2227-4CF3-4337-A8D5-D6E4AA8F6C0A}" type="parTrans" cxnId="{509A9AD1-97BB-48DF-88EB-391B18517B92}">
      <dgm:prSet/>
      <dgm:spPr/>
      <dgm:t>
        <a:bodyPr/>
        <a:lstStyle/>
        <a:p>
          <a:endParaRPr lang="en-US"/>
        </a:p>
      </dgm:t>
    </dgm:pt>
    <dgm:pt modelId="{59FB815C-9891-49C2-B8BB-DF2AC9D2976D}" type="sibTrans" cxnId="{509A9AD1-97BB-48DF-88EB-391B18517B92}">
      <dgm:prSet/>
      <dgm:spPr/>
      <dgm:t>
        <a:bodyPr/>
        <a:lstStyle/>
        <a:p>
          <a:endParaRPr lang="en-US"/>
        </a:p>
      </dgm:t>
    </dgm:pt>
    <dgm:pt modelId="{D20BED8F-2BF6-438D-AF42-60C3F7F9B8FA}" type="pres">
      <dgm:prSet presAssocID="{3360DD23-5409-47F5-BBA9-CB1565F83F0C}" presName="linear" presStyleCnt="0">
        <dgm:presLayoutVars>
          <dgm:dir/>
          <dgm:animLvl val="lvl"/>
          <dgm:resizeHandles val="exact"/>
        </dgm:presLayoutVars>
      </dgm:prSet>
      <dgm:spPr/>
      <dgm:t>
        <a:bodyPr/>
        <a:lstStyle/>
        <a:p>
          <a:endParaRPr lang="en-US"/>
        </a:p>
      </dgm:t>
    </dgm:pt>
    <dgm:pt modelId="{480D692B-2392-46F4-99C0-304E597CD854}" type="pres">
      <dgm:prSet presAssocID="{5124F3D1-C9D5-4128-9D28-31DBA1CA7FF7}" presName="parentLin" presStyleCnt="0"/>
      <dgm:spPr/>
    </dgm:pt>
    <dgm:pt modelId="{8E909C7D-1776-476B-A8DB-AC271A4F0E9F}" type="pres">
      <dgm:prSet presAssocID="{5124F3D1-C9D5-4128-9D28-31DBA1CA7FF7}" presName="parentLeftMargin" presStyleLbl="node1" presStyleIdx="0" presStyleCnt="3"/>
      <dgm:spPr/>
      <dgm:t>
        <a:bodyPr/>
        <a:lstStyle/>
        <a:p>
          <a:endParaRPr lang="en-US"/>
        </a:p>
      </dgm:t>
    </dgm:pt>
    <dgm:pt modelId="{AD02AED1-D50A-4101-BC2B-366F7F59E596}" type="pres">
      <dgm:prSet presAssocID="{5124F3D1-C9D5-4128-9D28-31DBA1CA7FF7}" presName="parentText" presStyleLbl="node1" presStyleIdx="0" presStyleCnt="3" custScaleX="135714">
        <dgm:presLayoutVars>
          <dgm:chMax val="0"/>
          <dgm:bulletEnabled val="1"/>
        </dgm:presLayoutVars>
      </dgm:prSet>
      <dgm:spPr/>
      <dgm:t>
        <a:bodyPr/>
        <a:lstStyle/>
        <a:p>
          <a:endParaRPr lang="en-US"/>
        </a:p>
      </dgm:t>
    </dgm:pt>
    <dgm:pt modelId="{11508C25-5FC6-4294-8C40-38A1202B76F3}" type="pres">
      <dgm:prSet presAssocID="{5124F3D1-C9D5-4128-9D28-31DBA1CA7FF7}" presName="negativeSpace" presStyleCnt="0"/>
      <dgm:spPr/>
    </dgm:pt>
    <dgm:pt modelId="{3DC9BFC3-244E-472D-B7F6-CEBE80755968}" type="pres">
      <dgm:prSet presAssocID="{5124F3D1-C9D5-4128-9D28-31DBA1CA7FF7}" presName="childText" presStyleLbl="conFgAcc1" presStyleIdx="0" presStyleCnt="3">
        <dgm:presLayoutVars>
          <dgm:bulletEnabled val="1"/>
        </dgm:presLayoutVars>
      </dgm:prSet>
      <dgm:spPr/>
      <dgm:t>
        <a:bodyPr/>
        <a:lstStyle/>
        <a:p>
          <a:endParaRPr lang="en-US"/>
        </a:p>
      </dgm:t>
    </dgm:pt>
    <dgm:pt modelId="{A763262E-5794-48C9-91B5-153D8AE655E3}" type="pres">
      <dgm:prSet presAssocID="{A58674CE-2D37-48F9-8F04-D9E8DF95AA55}" presName="spaceBetweenRectangles" presStyleCnt="0"/>
      <dgm:spPr/>
    </dgm:pt>
    <dgm:pt modelId="{DCB7E066-679A-467F-B3D3-FCE6704ED629}" type="pres">
      <dgm:prSet presAssocID="{C34A7400-730C-4CEE-88B6-1087E774EF9E}" presName="parentLin" presStyleCnt="0"/>
      <dgm:spPr/>
    </dgm:pt>
    <dgm:pt modelId="{B438E9F6-9B30-48B6-94D1-BFD446F7BC59}" type="pres">
      <dgm:prSet presAssocID="{C34A7400-730C-4CEE-88B6-1087E774EF9E}" presName="parentLeftMargin" presStyleLbl="node1" presStyleIdx="0" presStyleCnt="3"/>
      <dgm:spPr/>
      <dgm:t>
        <a:bodyPr/>
        <a:lstStyle/>
        <a:p>
          <a:endParaRPr lang="en-US"/>
        </a:p>
      </dgm:t>
    </dgm:pt>
    <dgm:pt modelId="{731585AA-7F45-4E88-B35A-645CFF55EE48}" type="pres">
      <dgm:prSet presAssocID="{C34A7400-730C-4CEE-88B6-1087E774EF9E}" presName="parentText" presStyleLbl="node1" presStyleIdx="1" presStyleCnt="3" custScaleX="142857">
        <dgm:presLayoutVars>
          <dgm:chMax val="0"/>
          <dgm:bulletEnabled val="1"/>
        </dgm:presLayoutVars>
      </dgm:prSet>
      <dgm:spPr/>
      <dgm:t>
        <a:bodyPr/>
        <a:lstStyle/>
        <a:p>
          <a:endParaRPr lang="en-US"/>
        </a:p>
      </dgm:t>
    </dgm:pt>
    <dgm:pt modelId="{0A31EE18-4C10-4827-920C-7AE85A3A5CA2}" type="pres">
      <dgm:prSet presAssocID="{C34A7400-730C-4CEE-88B6-1087E774EF9E}" presName="negativeSpace" presStyleCnt="0"/>
      <dgm:spPr/>
    </dgm:pt>
    <dgm:pt modelId="{0E39ACD6-2423-43D9-AFDC-A760C7F28052}" type="pres">
      <dgm:prSet presAssocID="{C34A7400-730C-4CEE-88B6-1087E774EF9E}" presName="childText" presStyleLbl="conFgAcc1" presStyleIdx="1" presStyleCnt="3">
        <dgm:presLayoutVars>
          <dgm:bulletEnabled val="1"/>
        </dgm:presLayoutVars>
      </dgm:prSet>
      <dgm:spPr/>
      <dgm:t>
        <a:bodyPr/>
        <a:lstStyle/>
        <a:p>
          <a:endParaRPr lang="en-US"/>
        </a:p>
      </dgm:t>
    </dgm:pt>
    <dgm:pt modelId="{C7B02478-F687-47EB-A36F-471D1B59D110}" type="pres">
      <dgm:prSet presAssocID="{6F7FBDA4-E175-4B48-90B8-EE47034ED56D}" presName="spaceBetweenRectangles" presStyleCnt="0"/>
      <dgm:spPr/>
    </dgm:pt>
    <dgm:pt modelId="{78D72EC2-67DF-465E-AD47-425C43CD1E10}" type="pres">
      <dgm:prSet presAssocID="{D14426C2-9E2F-4767-9234-C66E205916B2}" presName="parentLin" presStyleCnt="0"/>
      <dgm:spPr/>
    </dgm:pt>
    <dgm:pt modelId="{F8C50409-4E4D-4A44-8838-E5B546F764C5}" type="pres">
      <dgm:prSet presAssocID="{D14426C2-9E2F-4767-9234-C66E205916B2}" presName="parentLeftMargin" presStyleLbl="node1" presStyleIdx="1" presStyleCnt="3"/>
      <dgm:spPr/>
      <dgm:t>
        <a:bodyPr/>
        <a:lstStyle/>
        <a:p>
          <a:endParaRPr lang="en-US"/>
        </a:p>
      </dgm:t>
    </dgm:pt>
    <dgm:pt modelId="{DA9A6B88-5FCF-4B9B-836B-6FEC0AEA9346}" type="pres">
      <dgm:prSet presAssocID="{D14426C2-9E2F-4767-9234-C66E205916B2}" presName="parentText" presStyleLbl="node1" presStyleIdx="2" presStyleCnt="3" custScaleX="142857">
        <dgm:presLayoutVars>
          <dgm:chMax val="0"/>
          <dgm:bulletEnabled val="1"/>
        </dgm:presLayoutVars>
      </dgm:prSet>
      <dgm:spPr/>
      <dgm:t>
        <a:bodyPr/>
        <a:lstStyle/>
        <a:p>
          <a:endParaRPr lang="en-US"/>
        </a:p>
      </dgm:t>
    </dgm:pt>
    <dgm:pt modelId="{D414A2BB-6E0B-45E6-99E0-9E0B672FF1AB}" type="pres">
      <dgm:prSet presAssocID="{D14426C2-9E2F-4767-9234-C66E205916B2}" presName="negativeSpace" presStyleCnt="0"/>
      <dgm:spPr/>
    </dgm:pt>
    <dgm:pt modelId="{29E021E7-C76B-4511-BA7A-95D17FA67A00}" type="pres">
      <dgm:prSet presAssocID="{D14426C2-9E2F-4767-9234-C66E205916B2}" presName="childText" presStyleLbl="conFgAcc1" presStyleIdx="2" presStyleCnt="3">
        <dgm:presLayoutVars>
          <dgm:bulletEnabled val="1"/>
        </dgm:presLayoutVars>
      </dgm:prSet>
      <dgm:spPr/>
      <dgm:t>
        <a:bodyPr/>
        <a:lstStyle/>
        <a:p>
          <a:endParaRPr lang="en-US"/>
        </a:p>
      </dgm:t>
    </dgm:pt>
  </dgm:ptLst>
  <dgm:cxnLst>
    <dgm:cxn modelId="{C8DD32C2-AC30-4A1F-8B7D-886B8F603BD6}" type="presOf" srcId="{D14426C2-9E2F-4767-9234-C66E205916B2}" destId="{F8C50409-4E4D-4A44-8838-E5B546F764C5}" srcOrd="0" destOrd="0" presId="urn:microsoft.com/office/officeart/2005/8/layout/list1"/>
    <dgm:cxn modelId="{DA07F9D3-6CD7-44D9-BC7E-EE6AF2F829D5}" type="presOf" srcId="{5124F3D1-C9D5-4128-9D28-31DBA1CA7FF7}" destId="{8E909C7D-1776-476B-A8DB-AC271A4F0E9F}" srcOrd="0" destOrd="0" presId="urn:microsoft.com/office/officeart/2005/8/layout/list1"/>
    <dgm:cxn modelId="{ED4DB9E9-355F-4F3E-9A6A-60E72C0957D8}" type="presOf" srcId="{C510A10A-CAFA-4194-8181-FDF04E8AE69A}" destId="{0E39ACD6-2423-43D9-AFDC-A760C7F28052}" srcOrd="0" destOrd="0" presId="urn:microsoft.com/office/officeart/2005/8/layout/list1"/>
    <dgm:cxn modelId="{8DB1699D-5E2F-4E27-BBD9-65CFD3377CF4}" srcId="{3360DD23-5409-47F5-BBA9-CB1565F83F0C}" destId="{C34A7400-730C-4CEE-88B6-1087E774EF9E}" srcOrd="1" destOrd="0" parTransId="{996984EB-DB80-41C5-A541-1BAAEFB73493}" sibTransId="{6F7FBDA4-E175-4B48-90B8-EE47034ED56D}"/>
    <dgm:cxn modelId="{390B6471-E487-4A9D-9693-62044953D2D5}" type="presOf" srcId="{C34A7400-730C-4CEE-88B6-1087E774EF9E}" destId="{B438E9F6-9B30-48B6-94D1-BFD446F7BC59}" srcOrd="0" destOrd="0" presId="urn:microsoft.com/office/officeart/2005/8/layout/list1"/>
    <dgm:cxn modelId="{CD5D4A15-3FA1-4395-9CEF-DD5585CC0FDB}" srcId="{3360DD23-5409-47F5-BBA9-CB1565F83F0C}" destId="{5124F3D1-C9D5-4128-9D28-31DBA1CA7FF7}" srcOrd="0" destOrd="0" parTransId="{359E13D8-190C-4529-AC40-58EDC3A2097C}" sibTransId="{A58674CE-2D37-48F9-8F04-D9E8DF95AA55}"/>
    <dgm:cxn modelId="{788213C9-3EFB-4FEC-963F-458BC257C912}" srcId="{3360DD23-5409-47F5-BBA9-CB1565F83F0C}" destId="{D14426C2-9E2F-4767-9234-C66E205916B2}" srcOrd="2" destOrd="0" parTransId="{39340B5F-04FF-4F6D-AD64-02EFB9D55F89}" sibTransId="{47B109C7-6A56-4F4C-A0CE-80EB1FE2E14D}"/>
    <dgm:cxn modelId="{5B5DE8E3-4A8D-427E-97DD-EFB3F09A012E}" type="presOf" srcId="{2B64BE1B-B028-4044-848E-C6CB93326EB8}" destId="{3DC9BFC3-244E-472D-B7F6-CEBE80755968}" srcOrd="0" destOrd="0" presId="urn:microsoft.com/office/officeart/2005/8/layout/list1"/>
    <dgm:cxn modelId="{509A9AD1-97BB-48DF-88EB-391B18517B92}" srcId="{D14426C2-9E2F-4767-9234-C66E205916B2}" destId="{573F03E0-118E-4735-B723-D7686C1FA6E2}" srcOrd="0" destOrd="0" parTransId="{AC1A2227-4CF3-4337-A8D5-D6E4AA8F6C0A}" sibTransId="{59FB815C-9891-49C2-B8BB-DF2AC9D2976D}"/>
    <dgm:cxn modelId="{B0BBDCA7-FD27-482B-8229-EC0F9E7B9861}" srcId="{C34A7400-730C-4CEE-88B6-1087E774EF9E}" destId="{C510A10A-CAFA-4194-8181-FDF04E8AE69A}" srcOrd="0" destOrd="0" parTransId="{F74DD570-30D8-4DC9-B872-6BFA146E75E1}" sibTransId="{87B287BC-E272-4DE6-9E89-2154D4EA7982}"/>
    <dgm:cxn modelId="{9B03E54F-FC3B-49C0-B448-F6AAAC2F9F89}" type="presOf" srcId="{3360DD23-5409-47F5-BBA9-CB1565F83F0C}" destId="{D20BED8F-2BF6-438D-AF42-60C3F7F9B8FA}" srcOrd="0" destOrd="0" presId="urn:microsoft.com/office/officeart/2005/8/layout/list1"/>
    <dgm:cxn modelId="{C223DE67-0F55-4531-86B5-907B12ED4E3D}" type="presOf" srcId="{D14426C2-9E2F-4767-9234-C66E205916B2}" destId="{DA9A6B88-5FCF-4B9B-836B-6FEC0AEA9346}" srcOrd="1" destOrd="0" presId="urn:microsoft.com/office/officeart/2005/8/layout/list1"/>
    <dgm:cxn modelId="{15737304-D1B8-42FE-8E09-B2EBEB0C4302}" type="presOf" srcId="{573F03E0-118E-4735-B723-D7686C1FA6E2}" destId="{29E021E7-C76B-4511-BA7A-95D17FA67A00}" srcOrd="0" destOrd="0" presId="urn:microsoft.com/office/officeart/2005/8/layout/list1"/>
    <dgm:cxn modelId="{8CA7EFE6-9D78-4C2E-9021-604D4035E2AE}" type="presOf" srcId="{C34A7400-730C-4CEE-88B6-1087E774EF9E}" destId="{731585AA-7F45-4E88-B35A-645CFF55EE48}" srcOrd="1" destOrd="0" presId="urn:microsoft.com/office/officeart/2005/8/layout/list1"/>
    <dgm:cxn modelId="{B628E7CD-B8FA-4772-A65A-1C8153FE6115}" srcId="{5124F3D1-C9D5-4128-9D28-31DBA1CA7FF7}" destId="{2B64BE1B-B028-4044-848E-C6CB93326EB8}" srcOrd="0" destOrd="0" parTransId="{8493EB0D-3F10-4E24-826F-CEB09B0681D5}" sibTransId="{1D4A1972-474A-43F4-AAC9-471D6245CB98}"/>
    <dgm:cxn modelId="{CD69667A-4F56-492E-B07E-26E9B357A87C}" type="presOf" srcId="{5124F3D1-C9D5-4128-9D28-31DBA1CA7FF7}" destId="{AD02AED1-D50A-4101-BC2B-366F7F59E596}" srcOrd="1" destOrd="0" presId="urn:microsoft.com/office/officeart/2005/8/layout/list1"/>
    <dgm:cxn modelId="{5F053E96-5A53-4071-8A2E-0D5807E815AC}" type="presParOf" srcId="{D20BED8F-2BF6-438D-AF42-60C3F7F9B8FA}" destId="{480D692B-2392-46F4-99C0-304E597CD854}" srcOrd="0" destOrd="0" presId="urn:microsoft.com/office/officeart/2005/8/layout/list1"/>
    <dgm:cxn modelId="{36DF38DA-D31B-4DD4-8A9F-BD4B42F6A412}" type="presParOf" srcId="{480D692B-2392-46F4-99C0-304E597CD854}" destId="{8E909C7D-1776-476B-A8DB-AC271A4F0E9F}" srcOrd="0" destOrd="0" presId="urn:microsoft.com/office/officeart/2005/8/layout/list1"/>
    <dgm:cxn modelId="{17E2CB79-D4AB-484C-9003-2F8D21F99D2F}" type="presParOf" srcId="{480D692B-2392-46F4-99C0-304E597CD854}" destId="{AD02AED1-D50A-4101-BC2B-366F7F59E596}" srcOrd="1" destOrd="0" presId="urn:microsoft.com/office/officeart/2005/8/layout/list1"/>
    <dgm:cxn modelId="{3621263D-8248-4092-9F2E-53D4D0213F23}" type="presParOf" srcId="{D20BED8F-2BF6-438D-AF42-60C3F7F9B8FA}" destId="{11508C25-5FC6-4294-8C40-38A1202B76F3}" srcOrd="1" destOrd="0" presId="urn:microsoft.com/office/officeart/2005/8/layout/list1"/>
    <dgm:cxn modelId="{D9895CD8-73C4-442D-8885-5925F546A771}" type="presParOf" srcId="{D20BED8F-2BF6-438D-AF42-60C3F7F9B8FA}" destId="{3DC9BFC3-244E-472D-B7F6-CEBE80755968}" srcOrd="2" destOrd="0" presId="urn:microsoft.com/office/officeart/2005/8/layout/list1"/>
    <dgm:cxn modelId="{2CCC71E7-560E-46EB-8D18-F1B6AEEF4313}" type="presParOf" srcId="{D20BED8F-2BF6-438D-AF42-60C3F7F9B8FA}" destId="{A763262E-5794-48C9-91B5-153D8AE655E3}" srcOrd="3" destOrd="0" presId="urn:microsoft.com/office/officeart/2005/8/layout/list1"/>
    <dgm:cxn modelId="{98C4935F-28C7-47DE-A118-BDC4CB1D0A9B}" type="presParOf" srcId="{D20BED8F-2BF6-438D-AF42-60C3F7F9B8FA}" destId="{DCB7E066-679A-467F-B3D3-FCE6704ED629}" srcOrd="4" destOrd="0" presId="urn:microsoft.com/office/officeart/2005/8/layout/list1"/>
    <dgm:cxn modelId="{6D3B72E3-0474-4861-86FF-B09220BC764F}" type="presParOf" srcId="{DCB7E066-679A-467F-B3D3-FCE6704ED629}" destId="{B438E9F6-9B30-48B6-94D1-BFD446F7BC59}" srcOrd="0" destOrd="0" presId="urn:microsoft.com/office/officeart/2005/8/layout/list1"/>
    <dgm:cxn modelId="{1A869A3A-B85A-42A3-B031-1282A54A5F74}" type="presParOf" srcId="{DCB7E066-679A-467F-B3D3-FCE6704ED629}" destId="{731585AA-7F45-4E88-B35A-645CFF55EE48}" srcOrd="1" destOrd="0" presId="urn:microsoft.com/office/officeart/2005/8/layout/list1"/>
    <dgm:cxn modelId="{E50B1990-AAC5-49C3-8907-A39220534A7A}" type="presParOf" srcId="{D20BED8F-2BF6-438D-AF42-60C3F7F9B8FA}" destId="{0A31EE18-4C10-4827-920C-7AE85A3A5CA2}" srcOrd="5" destOrd="0" presId="urn:microsoft.com/office/officeart/2005/8/layout/list1"/>
    <dgm:cxn modelId="{1A719182-F25A-4404-A9A6-0CFE96245003}" type="presParOf" srcId="{D20BED8F-2BF6-438D-AF42-60C3F7F9B8FA}" destId="{0E39ACD6-2423-43D9-AFDC-A760C7F28052}" srcOrd="6" destOrd="0" presId="urn:microsoft.com/office/officeart/2005/8/layout/list1"/>
    <dgm:cxn modelId="{E70E555F-B4FE-4BC8-A328-D6B3C94F4AF0}" type="presParOf" srcId="{D20BED8F-2BF6-438D-AF42-60C3F7F9B8FA}" destId="{C7B02478-F687-47EB-A36F-471D1B59D110}" srcOrd="7" destOrd="0" presId="urn:microsoft.com/office/officeart/2005/8/layout/list1"/>
    <dgm:cxn modelId="{9E0721A5-A17B-4EB9-BB32-C2E491031C84}" type="presParOf" srcId="{D20BED8F-2BF6-438D-AF42-60C3F7F9B8FA}" destId="{78D72EC2-67DF-465E-AD47-425C43CD1E10}" srcOrd="8" destOrd="0" presId="urn:microsoft.com/office/officeart/2005/8/layout/list1"/>
    <dgm:cxn modelId="{10C9C1FB-4146-499B-921B-2E32D628DC5B}" type="presParOf" srcId="{78D72EC2-67DF-465E-AD47-425C43CD1E10}" destId="{F8C50409-4E4D-4A44-8838-E5B546F764C5}" srcOrd="0" destOrd="0" presId="urn:microsoft.com/office/officeart/2005/8/layout/list1"/>
    <dgm:cxn modelId="{99215A23-74FA-46AA-9AE7-928860A2ECA9}" type="presParOf" srcId="{78D72EC2-67DF-465E-AD47-425C43CD1E10}" destId="{DA9A6B88-5FCF-4B9B-836B-6FEC0AEA9346}" srcOrd="1" destOrd="0" presId="urn:microsoft.com/office/officeart/2005/8/layout/list1"/>
    <dgm:cxn modelId="{162F25ED-816B-4E02-80F0-E415710D077F}" type="presParOf" srcId="{D20BED8F-2BF6-438D-AF42-60C3F7F9B8FA}" destId="{D414A2BB-6E0B-45E6-99E0-9E0B672FF1AB}" srcOrd="9" destOrd="0" presId="urn:microsoft.com/office/officeart/2005/8/layout/list1"/>
    <dgm:cxn modelId="{DB7C3055-7E6E-4C1E-AD45-A27122476635}" type="presParOf" srcId="{D20BED8F-2BF6-438D-AF42-60C3F7F9B8FA}" destId="{29E021E7-C76B-4511-BA7A-95D17FA67A00}"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5D8CB8-61E0-524F-97F1-529168EDD057}">
      <dsp:nvSpPr>
        <dsp:cNvPr id="0" name=""/>
        <dsp:cNvSpPr/>
      </dsp:nvSpPr>
      <dsp:spPr>
        <a:xfrm>
          <a:off x="0" y="814346"/>
          <a:ext cx="1057274" cy="1455818"/>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latin typeface="Arial" pitchFamily="34" charset="0"/>
              <a:cs typeface="Arial" pitchFamily="34" charset="0"/>
            </a:rPr>
            <a:t>1. Sites agree to participate</a:t>
          </a:r>
          <a:endParaRPr lang="en-US" sz="1100" kern="1200" dirty="0">
            <a:latin typeface="Arial" pitchFamily="34" charset="0"/>
            <a:cs typeface="Arial" pitchFamily="34" charset="0"/>
          </a:endParaRPr>
        </a:p>
      </dsp:txBody>
      <dsp:txXfrm>
        <a:off x="0" y="814346"/>
        <a:ext cx="1057274" cy="1455818"/>
      </dsp:txXfrm>
    </dsp:sp>
    <dsp:sp modelId="{B2DEB1DF-EDC4-744C-8A56-AA7A81E0D045}">
      <dsp:nvSpPr>
        <dsp:cNvPr id="0" name=""/>
        <dsp:cNvSpPr/>
      </dsp:nvSpPr>
      <dsp:spPr>
        <a:xfrm>
          <a:off x="1163002" y="1411153"/>
          <a:ext cx="224142" cy="262204"/>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1163002" y="1411153"/>
        <a:ext cx="224142" cy="262204"/>
      </dsp:txXfrm>
    </dsp:sp>
    <dsp:sp modelId="{76E04645-0573-7B4A-BEB9-FA23201B808C}">
      <dsp:nvSpPr>
        <dsp:cNvPr id="0" name=""/>
        <dsp:cNvSpPr/>
      </dsp:nvSpPr>
      <dsp:spPr>
        <a:xfrm>
          <a:off x="1480184" y="814346"/>
          <a:ext cx="1057274" cy="1455818"/>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latin typeface="Arial" pitchFamily="34" charset="0"/>
              <a:cs typeface="Arial" pitchFamily="34" charset="0"/>
            </a:rPr>
            <a:t>2. Item included in Common Application for Applicant choice to participate</a:t>
          </a:r>
          <a:endParaRPr lang="en-US" sz="1100" kern="1200" dirty="0">
            <a:latin typeface="Arial" pitchFamily="34" charset="0"/>
            <a:cs typeface="Arial" pitchFamily="34" charset="0"/>
          </a:endParaRPr>
        </a:p>
      </dsp:txBody>
      <dsp:txXfrm>
        <a:off x="1480184" y="814346"/>
        <a:ext cx="1057274" cy="1455818"/>
      </dsp:txXfrm>
    </dsp:sp>
    <dsp:sp modelId="{79019148-1029-A14E-98FB-694C6BC9895A}">
      <dsp:nvSpPr>
        <dsp:cNvPr id="0" name=""/>
        <dsp:cNvSpPr/>
      </dsp:nvSpPr>
      <dsp:spPr>
        <a:xfrm>
          <a:off x="2643187" y="1411153"/>
          <a:ext cx="224142" cy="262204"/>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2643187" y="1411153"/>
        <a:ext cx="224142" cy="262204"/>
      </dsp:txXfrm>
    </dsp:sp>
    <dsp:sp modelId="{EE2D9CD5-C02E-8542-ACB8-9CE0D5DD0CA9}">
      <dsp:nvSpPr>
        <dsp:cNvPr id="0" name=""/>
        <dsp:cNvSpPr/>
      </dsp:nvSpPr>
      <dsp:spPr>
        <a:xfrm>
          <a:off x="2960369" y="814346"/>
          <a:ext cx="1057274" cy="1455818"/>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latin typeface="Arial" pitchFamily="34" charset="0"/>
              <a:cs typeface="Arial" pitchFamily="34" charset="0"/>
            </a:rPr>
            <a:t>3. Sites confirm applicant availability for Shared Pool</a:t>
          </a:r>
          <a:endParaRPr lang="en-US" sz="1100" kern="1200" dirty="0">
            <a:latin typeface="Arial" pitchFamily="34" charset="0"/>
            <a:cs typeface="Arial" pitchFamily="34" charset="0"/>
          </a:endParaRPr>
        </a:p>
      </dsp:txBody>
      <dsp:txXfrm>
        <a:off x="2960369" y="814346"/>
        <a:ext cx="1057274" cy="1455818"/>
      </dsp:txXfrm>
    </dsp:sp>
    <dsp:sp modelId="{F1D6311B-607E-FD4B-A760-506FFC1829E1}">
      <dsp:nvSpPr>
        <dsp:cNvPr id="0" name=""/>
        <dsp:cNvSpPr/>
      </dsp:nvSpPr>
      <dsp:spPr>
        <a:xfrm>
          <a:off x="4123372" y="1411153"/>
          <a:ext cx="224142" cy="262204"/>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123372" y="1411153"/>
        <a:ext cx="224142" cy="262204"/>
      </dsp:txXfrm>
    </dsp:sp>
    <dsp:sp modelId="{CC7A22D1-8D99-724F-B1C5-35B61EB98595}">
      <dsp:nvSpPr>
        <dsp:cNvPr id="0" name=""/>
        <dsp:cNvSpPr/>
      </dsp:nvSpPr>
      <dsp:spPr>
        <a:xfrm>
          <a:off x="4440554" y="814346"/>
          <a:ext cx="1057274" cy="1455818"/>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latin typeface="Arial" pitchFamily="34" charset="0"/>
              <a:cs typeface="Arial" pitchFamily="34" charset="0"/>
            </a:rPr>
            <a:t>4. Available applicants who’ve agreed to participate are moved into Shared Applicant Pool: Drop Box</a:t>
          </a:r>
          <a:endParaRPr lang="en-US" sz="1100" kern="1200" dirty="0">
            <a:latin typeface="Arial" pitchFamily="34" charset="0"/>
            <a:cs typeface="Arial" pitchFamily="34" charset="0"/>
          </a:endParaRPr>
        </a:p>
      </dsp:txBody>
      <dsp:txXfrm>
        <a:off x="4440554" y="814346"/>
        <a:ext cx="1057274" cy="1455818"/>
      </dsp:txXfrm>
    </dsp:sp>
    <dsp:sp modelId="{46A99785-C2CC-FD4A-867B-BD9A1690FEAD}">
      <dsp:nvSpPr>
        <dsp:cNvPr id="0" name=""/>
        <dsp:cNvSpPr/>
      </dsp:nvSpPr>
      <dsp:spPr>
        <a:xfrm>
          <a:off x="5603557" y="1411153"/>
          <a:ext cx="224142" cy="262204"/>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5603557" y="1411153"/>
        <a:ext cx="224142" cy="262204"/>
      </dsp:txXfrm>
    </dsp:sp>
    <dsp:sp modelId="{FFCCD784-7A5F-AA4E-951A-01BD8CB487A4}">
      <dsp:nvSpPr>
        <dsp:cNvPr id="0" name=""/>
        <dsp:cNvSpPr/>
      </dsp:nvSpPr>
      <dsp:spPr>
        <a:xfrm>
          <a:off x="5920739" y="814346"/>
          <a:ext cx="1057274" cy="1455818"/>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latin typeface="Arial" pitchFamily="34" charset="0"/>
              <a:cs typeface="Arial" pitchFamily="34" charset="0"/>
            </a:rPr>
            <a:t>5. All Site PIs invited to view folder following creation</a:t>
          </a:r>
          <a:endParaRPr lang="en-US" sz="1100" kern="1200" dirty="0">
            <a:latin typeface="Arial" pitchFamily="34" charset="0"/>
            <a:cs typeface="Arial" pitchFamily="34" charset="0"/>
          </a:endParaRPr>
        </a:p>
      </dsp:txBody>
      <dsp:txXfrm>
        <a:off x="5920739" y="814346"/>
        <a:ext cx="1057274" cy="1455818"/>
      </dsp:txXfrm>
    </dsp:sp>
    <dsp:sp modelId="{551EE55A-7807-5346-B2C1-DD12CC9D9DE0}">
      <dsp:nvSpPr>
        <dsp:cNvPr id="0" name=""/>
        <dsp:cNvSpPr/>
      </dsp:nvSpPr>
      <dsp:spPr>
        <a:xfrm>
          <a:off x="7083742" y="1411153"/>
          <a:ext cx="224142" cy="262204"/>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7083742" y="1411153"/>
        <a:ext cx="224142" cy="262204"/>
      </dsp:txXfrm>
    </dsp:sp>
    <dsp:sp modelId="{5E782E3B-DB2A-FF46-A587-04BCD3EC4B13}">
      <dsp:nvSpPr>
        <dsp:cNvPr id="0" name=""/>
        <dsp:cNvSpPr/>
      </dsp:nvSpPr>
      <dsp:spPr>
        <a:xfrm>
          <a:off x="7400924" y="814346"/>
          <a:ext cx="1057274" cy="1455818"/>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latin typeface="Arial" pitchFamily="34" charset="0"/>
              <a:cs typeface="Arial" pitchFamily="34" charset="0"/>
            </a:rPr>
            <a:t>6. Reminder emails announce new candidates throughout April</a:t>
          </a:r>
          <a:endParaRPr lang="en-US" sz="1100" kern="1200" dirty="0">
            <a:latin typeface="Arial" pitchFamily="34" charset="0"/>
            <a:cs typeface="Arial" pitchFamily="34" charset="0"/>
          </a:endParaRPr>
        </a:p>
      </dsp:txBody>
      <dsp:txXfrm>
        <a:off x="7400924" y="814346"/>
        <a:ext cx="1057274" cy="145581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B02FEF-12AD-42DA-B01A-795F8F5F5AA8}" type="datetimeFigureOut">
              <a:rPr lang="en-US" smtClean="0"/>
              <a:pPr/>
              <a:t>3/25/2013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5C18B8-445E-4064-95FC-0189B70E178D}" type="slidenum">
              <a:rPr lang="en-US" smtClean="0"/>
              <a:pPr/>
              <a:t>‹#›</a:t>
            </a:fld>
            <a:endParaRPr lang="en-US"/>
          </a:p>
        </p:txBody>
      </p:sp>
    </p:spTree>
    <p:extLst>
      <p:ext uri="{BB962C8B-B14F-4D97-AF65-F5344CB8AC3E}">
        <p14:creationId xmlns:p14="http://schemas.microsoft.com/office/powerpoint/2010/main" xmlns="" val="3386074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A5DF13F-C62B-4977-858B-8B7C23268CE2}" type="slidenum">
              <a:rPr lang="en-US" smtClean="0"/>
              <a:pPr/>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latin typeface="Verdana" pitchFamily="1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None</a:t>
            </a:r>
            <a:r>
              <a:rPr lang="en-US" baseline="0" dirty="0" smtClean="0"/>
              <a:t> of these were found to be significant differences, but is interesting</a:t>
            </a:r>
            <a:endParaRPr lang="en-US" dirty="0"/>
          </a:p>
        </p:txBody>
      </p:sp>
      <p:sp>
        <p:nvSpPr>
          <p:cNvPr id="4" name="Slide Number Placeholder 3"/>
          <p:cNvSpPr>
            <a:spLocks noGrp="1"/>
          </p:cNvSpPr>
          <p:nvPr>
            <p:ph type="sldNum" sz="quarter" idx="10"/>
          </p:nvPr>
        </p:nvSpPr>
        <p:spPr/>
        <p:txBody>
          <a:bodyPr/>
          <a:lstStyle/>
          <a:p>
            <a:fld id="{565C18B8-445E-4064-95FC-0189B70E178D}"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5C18B8-445E-4064-95FC-0189B70E178D}"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424DDF8-DD93-4F73-8AB9-8C1143C08F95}" type="slidenum">
              <a:rPr lang="en-US" smtClean="0"/>
              <a:pPr/>
              <a:t>28</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z="800" dirty="0" smtClean="0">
              <a:latin typeface="Times New Roman" pitchFamily="16" charset="0"/>
              <a:cs typeface="Times New Roman" pitchFamily="16"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E2D7820-9752-4C73-AC98-C17B1680B7E8}" type="slidenum">
              <a:rPr lang="en-US" smtClean="0"/>
              <a:pPr/>
              <a:t>2</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z="800" dirty="0" smtClean="0">
              <a:latin typeface="Times New Roman" pitchFamily="16" charset="0"/>
              <a:cs typeface="Times New Roman" pitchFamily="1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65C18B8-445E-4064-95FC-0189B70E178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5C18B8-445E-4064-95FC-0189B70E178D}" type="slidenum">
              <a:rPr lang="en-US" smtClean="0"/>
              <a:pPr/>
              <a:t>5</a:t>
            </a:fld>
            <a:endParaRPr lang="en-US"/>
          </a:p>
        </p:txBody>
      </p:sp>
    </p:spTree>
    <p:extLst>
      <p:ext uri="{BB962C8B-B14F-4D97-AF65-F5344CB8AC3E}">
        <p14:creationId xmlns:p14="http://schemas.microsoft.com/office/powerpoint/2010/main" xmlns="" val="473770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we’ve seen</a:t>
            </a:r>
            <a:r>
              <a:rPr lang="en-US" baseline="0" dirty="0" smtClean="0"/>
              <a:t> increases in gender and underrepresented minority group applicants, but still fewer than 1/3 of applicants are women</a:t>
            </a:r>
          </a:p>
          <a:p>
            <a:r>
              <a:rPr lang="en-US" baseline="0" dirty="0" smtClean="0"/>
              <a:t>And African American applicants have more than doubled since 2011; their overall percentage is between 16 and 18%</a:t>
            </a:r>
          </a:p>
          <a:p>
            <a:r>
              <a:rPr lang="en-US" baseline="0" dirty="0" smtClean="0"/>
              <a:t>Applicants have been between 50 and 60% </a:t>
            </a:r>
            <a:r>
              <a:rPr lang="en-US" baseline="0" dirty="0" err="1" smtClean="0"/>
              <a:t>caucasian</a:t>
            </a:r>
            <a:r>
              <a:rPr lang="en-US" baseline="0" dirty="0" smtClean="0"/>
              <a:t> and 10-15% Asian meaning that we have over a third of applicants from underrepresented minority groups</a:t>
            </a:r>
            <a:endParaRPr lang="en-US" dirty="0"/>
          </a:p>
        </p:txBody>
      </p:sp>
      <p:sp>
        <p:nvSpPr>
          <p:cNvPr id="4" name="Slide Number Placeholder 3"/>
          <p:cNvSpPr>
            <a:spLocks noGrp="1"/>
          </p:cNvSpPr>
          <p:nvPr>
            <p:ph type="sldNum" sz="quarter" idx="10"/>
          </p:nvPr>
        </p:nvSpPr>
        <p:spPr/>
        <p:txBody>
          <a:bodyPr/>
          <a:lstStyle/>
          <a:p>
            <a:fld id="{565C18B8-445E-4064-95FC-0189B70E178D}" type="slidenum">
              <a:rPr lang="en-US" smtClean="0"/>
              <a:pPr/>
              <a:t>6</a:t>
            </a:fld>
            <a:endParaRPr lang="en-US"/>
          </a:p>
        </p:txBody>
      </p:sp>
    </p:spTree>
    <p:extLst>
      <p:ext uri="{BB962C8B-B14F-4D97-AF65-F5344CB8AC3E}">
        <p14:creationId xmlns:p14="http://schemas.microsoft.com/office/powerpoint/2010/main" xmlns="" val="473770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Maybe they</a:t>
            </a:r>
            <a:r>
              <a:rPr lang="en-US" baseline="0" dirty="0" smtClean="0"/>
              <a:t> think indicating plans to pursue graduate school help their chances for selection……</a:t>
            </a:r>
            <a:endParaRPr lang="en-US" dirty="0"/>
          </a:p>
        </p:txBody>
      </p:sp>
      <p:sp>
        <p:nvSpPr>
          <p:cNvPr id="4" name="Slide Number Placeholder 3"/>
          <p:cNvSpPr>
            <a:spLocks noGrp="1"/>
          </p:cNvSpPr>
          <p:nvPr>
            <p:ph type="sldNum" sz="quarter" idx="10"/>
          </p:nvPr>
        </p:nvSpPr>
        <p:spPr/>
        <p:txBody>
          <a:bodyPr/>
          <a:lstStyle/>
          <a:p>
            <a:fld id="{565C18B8-445E-4064-95FC-0189B70E178D}" type="slidenum">
              <a:rPr lang="en-US" smtClean="0"/>
              <a:pPr/>
              <a:t>7</a:t>
            </a:fld>
            <a:endParaRPr lang="en-US"/>
          </a:p>
        </p:txBody>
      </p:sp>
    </p:spTree>
    <p:extLst>
      <p:ext uri="{BB962C8B-B14F-4D97-AF65-F5344CB8AC3E}">
        <p14:creationId xmlns:p14="http://schemas.microsoft.com/office/powerpoint/2010/main" xmlns="" val="3314083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r>
              <a:rPr lang="en-US" dirty="0" smtClean="0"/>
              <a:t>Contacted</a:t>
            </a:r>
            <a:r>
              <a:rPr lang="en-US" baseline="0" dirty="0" smtClean="0"/>
              <a:t> the OCI sites (there were 3 in Dec): LSU, Oregon State, Marshall to collaborate on item development</a:t>
            </a:r>
          </a:p>
          <a:p>
            <a:endParaRPr lang="en-US" baseline="0" dirty="0" smtClean="0"/>
          </a:p>
          <a:p>
            <a:r>
              <a:rPr lang="en-US" baseline="0" dirty="0" smtClean="0"/>
              <a:t>This is underway, and I invite OCI </a:t>
            </a:r>
            <a:r>
              <a:rPr lang="en-US" baseline="0" dirty="0" err="1" smtClean="0"/>
              <a:t>Pis</a:t>
            </a:r>
            <a:r>
              <a:rPr lang="en-US" baseline="0" dirty="0" smtClean="0"/>
              <a:t> to participate. I’ll send the items out for your review to “vet” these new items, and will deploy in the May pre survey:</a:t>
            </a:r>
          </a:p>
          <a:p>
            <a:r>
              <a:rPr lang="en-US" baseline="0" dirty="0" smtClean="0"/>
              <a:t>Suggested changes are </a:t>
            </a:r>
          </a:p>
          <a:p>
            <a:pPr marL="228600" indent="-228600">
              <a:buAutoNum type="arabicPeriod"/>
            </a:pPr>
            <a:r>
              <a:rPr lang="en-US" baseline="0" dirty="0" smtClean="0"/>
              <a:t>Change the phrase in our Attitudes items from ‘computer science’ to computational sciences</a:t>
            </a:r>
          </a:p>
          <a:p>
            <a:pPr marL="228600" indent="-228600">
              <a:buAutoNum type="arabicPeriod"/>
            </a:pPr>
            <a:r>
              <a:rPr lang="en-US" baseline="0" dirty="0" smtClean="0"/>
              <a:t> change the item “discuss research in computer science’ to ‘..in my discipline’</a:t>
            </a:r>
          </a:p>
          <a:p>
            <a:pPr marL="228600" indent="-228600">
              <a:buAutoNum type="arabicPeriod"/>
            </a:pPr>
            <a:r>
              <a:rPr lang="en-US" sz="1200" kern="1200" dirty="0" smtClean="0">
                <a:solidFill>
                  <a:schemeClr val="tx1"/>
                </a:solidFill>
                <a:latin typeface="+mn-lt"/>
                <a:ea typeface="+mn-ea"/>
                <a:cs typeface="+mn-cs"/>
              </a:rPr>
              <a:t>ecology, computer science, math and engineering, so perhaps a possible solution to the nomenclature issue is to remove "computing" altogether in favor of simply "research", and use the survey introduction to explain collectively what is being referred to is their summer research discipline.</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 to Post gains in all 4 areas all 3 years, none were</a:t>
            </a:r>
            <a:r>
              <a:rPr lang="en-US" baseline="0" dirty="0" smtClean="0"/>
              <a:t> statistically significant in 2010, Self Efficacy was significant in 2011, and Self Efficacy and Computing Attitudes were significant in 2012</a:t>
            </a:r>
          </a:p>
          <a:p>
            <a:endParaRPr lang="en-US" baseline="0" dirty="0" smtClean="0"/>
          </a:p>
          <a:p>
            <a:endParaRPr lang="en-US" baseline="0" dirty="0" smtClean="0"/>
          </a:p>
          <a:p>
            <a:endParaRPr lang="en-US" dirty="0" smtClean="0"/>
          </a:p>
          <a:p>
            <a:r>
              <a:rPr lang="en-US" dirty="0" smtClean="0"/>
              <a:t>Not</a:t>
            </a:r>
            <a:r>
              <a:rPr lang="en-US" baseline="0" dirty="0" smtClean="0"/>
              <a:t> surprising that we are note seeing significant increase in plans to attend graduate school- these are high to begin with, (ceiling effect) since our programs attract students interested already</a:t>
            </a:r>
          </a:p>
          <a:p>
            <a:r>
              <a:rPr lang="en-US" baseline="0" dirty="0" smtClean="0"/>
              <a:t>So the question becomes how prepared for graduate school are they? And we can begin to cultivate and answer for this with the new research skills module this summer</a:t>
            </a:r>
            <a:endParaRPr lang="en-US" dirty="0"/>
          </a:p>
        </p:txBody>
      </p:sp>
      <p:sp>
        <p:nvSpPr>
          <p:cNvPr id="4" name="Slide Number Placeholder 3"/>
          <p:cNvSpPr>
            <a:spLocks noGrp="1"/>
          </p:cNvSpPr>
          <p:nvPr>
            <p:ph type="sldNum" sz="quarter" idx="10"/>
          </p:nvPr>
        </p:nvSpPr>
        <p:spPr/>
        <p:txBody>
          <a:bodyPr/>
          <a:lstStyle/>
          <a:p>
            <a:fld id="{565C18B8-445E-4064-95FC-0189B70E178D}" type="slidenum">
              <a:rPr lang="en-US" smtClean="0"/>
              <a:pPr/>
              <a:t>11</a:t>
            </a:fld>
            <a:endParaRPr lang="en-US"/>
          </a:p>
        </p:txBody>
      </p:sp>
    </p:spTree>
    <p:extLst>
      <p:ext uri="{BB962C8B-B14F-4D97-AF65-F5344CB8AC3E}">
        <p14:creationId xmlns:p14="http://schemas.microsoft.com/office/powerpoint/2010/main" xmlns="" val="3117159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5C18B8-445E-4064-95FC-0189B70E178D}" type="slidenum">
              <a:rPr lang="en-US" smtClean="0"/>
              <a:pPr/>
              <a:t>12</a:t>
            </a:fld>
            <a:endParaRPr lang="en-US"/>
          </a:p>
        </p:txBody>
      </p:sp>
    </p:spTree>
    <p:extLst>
      <p:ext uri="{BB962C8B-B14F-4D97-AF65-F5344CB8AC3E}">
        <p14:creationId xmlns:p14="http://schemas.microsoft.com/office/powerpoint/2010/main" xmlns="" val="3117159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ECC5181-BB97-4E76-8A9D-F60A6E6048B2}" type="datetime1">
              <a:rPr lang="en-US" smtClean="0"/>
              <a:pPr/>
              <a:t>3/25/2013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NSF CISE REU PI Meeting, Philadelphia, PA, March 2013</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FD6E9D5-5524-4F00-94E0-085358AA94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B6759A-FDF0-4793-9ABA-8ADD352701BC}" type="datetime1">
              <a:rPr lang="en-US" smtClean="0"/>
              <a:pPr/>
              <a:t>3/25/2013</a:t>
            </a:fld>
            <a:endParaRPr lang="en-US"/>
          </a:p>
        </p:txBody>
      </p:sp>
      <p:sp>
        <p:nvSpPr>
          <p:cNvPr id="5" name="Footer Placeholder 4"/>
          <p:cNvSpPr>
            <a:spLocks noGrp="1"/>
          </p:cNvSpPr>
          <p:nvPr>
            <p:ph type="ftr" sz="quarter" idx="11"/>
          </p:nvPr>
        </p:nvSpPr>
        <p:spPr/>
        <p:txBody>
          <a:bodyPr/>
          <a:lstStyle/>
          <a:p>
            <a:r>
              <a:rPr lang="en-US" smtClean="0"/>
              <a:t>NSF CISE REU PI Meeting, Philadelphia, PA, March 2013</a:t>
            </a:r>
            <a:endParaRPr lang="en-US"/>
          </a:p>
        </p:txBody>
      </p:sp>
      <p:sp>
        <p:nvSpPr>
          <p:cNvPr id="6" name="Slide Number Placeholder 5"/>
          <p:cNvSpPr>
            <a:spLocks noGrp="1"/>
          </p:cNvSpPr>
          <p:nvPr>
            <p:ph type="sldNum" sz="quarter" idx="12"/>
          </p:nvPr>
        </p:nvSpPr>
        <p:spPr/>
        <p:txBody>
          <a:bodyPr/>
          <a:lstStyle/>
          <a:p>
            <a:fld id="{7FD6E9D5-5524-4F00-94E0-085358AA94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284EC-425B-4D77-968B-D882BFB1A481}" type="datetime1">
              <a:rPr lang="en-US" smtClean="0"/>
              <a:pPr/>
              <a:t>3/25/2013</a:t>
            </a:fld>
            <a:endParaRPr lang="en-US"/>
          </a:p>
        </p:txBody>
      </p:sp>
      <p:sp>
        <p:nvSpPr>
          <p:cNvPr id="5" name="Footer Placeholder 4"/>
          <p:cNvSpPr>
            <a:spLocks noGrp="1"/>
          </p:cNvSpPr>
          <p:nvPr>
            <p:ph type="ftr" sz="quarter" idx="11"/>
          </p:nvPr>
        </p:nvSpPr>
        <p:spPr/>
        <p:txBody>
          <a:bodyPr/>
          <a:lstStyle/>
          <a:p>
            <a:r>
              <a:rPr lang="en-US" smtClean="0"/>
              <a:t>NSF CISE REU PI Meeting, Philadelphia, PA, March 2013</a:t>
            </a:r>
            <a:endParaRPr lang="en-US"/>
          </a:p>
        </p:txBody>
      </p:sp>
      <p:sp>
        <p:nvSpPr>
          <p:cNvPr id="6" name="Slide Number Placeholder 5"/>
          <p:cNvSpPr>
            <a:spLocks noGrp="1"/>
          </p:cNvSpPr>
          <p:nvPr>
            <p:ph type="sldNum" sz="quarter" idx="12"/>
          </p:nvPr>
        </p:nvSpPr>
        <p:spPr/>
        <p:txBody>
          <a:bodyPr/>
          <a:lstStyle/>
          <a:p>
            <a:fld id="{7FD6E9D5-5524-4F00-94E0-085358AA94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95209C-7A33-4B86-A0D3-93784E3E3BD4}" type="datetime1">
              <a:rPr lang="en-US" smtClean="0"/>
              <a:pPr/>
              <a:t>3/25/2013</a:t>
            </a:fld>
            <a:endParaRPr lang="en-US"/>
          </a:p>
        </p:txBody>
      </p:sp>
      <p:sp>
        <p:nvSpPr>
          <p:cNvPr id="5" name="Footer Placeholder 4"/>
          <p:cNvSpPr>
            <a:spLocks noGrp="1"/>
          </p:cNvSpPr>
          <p:nvPr>
            <p:ph type="ftr" sz="quarter" idx="11"/>
          </p:nvPr>
        </p:nvSpPr>
        <p:spPr/>
        <p:txBody>
          <a:bodyPr/>
          <a:lstStyle/>
          <a:p>
            <a:r>
              <a:rPr lang="en-US" smtClean="0"/>
              <a:t>NSF CISE REU PI Meeting, Philadelphia, PA, March 2013</a:t>
            </a:r>
            <a:endParaRPr lang="en-US"/>
          </a:p>
        </p:txBody>
      </p:sp>
      <p:sp>
        <p:nvSpPr>
          <p:cNvPr id="6" name="Slide Number Placeholder 5"/>
          <p:cNvSpPr>
            <a:spLocks noGrp="1"/>
          </p:cNvSpPr>
          <p:nvPr>
            <p:ph type="sldNum" sz="quarter" idx="12"/>
          </p:nvPr>
        </p:nvSpPr>
        <p:spPr/>
        <p:txBody>
          <a:bodyPr/>
          <a:lstStyle/>
          <a:p>
            <a:fld id="{7FD6E9D5-5524-4F00-94E0-085358AA94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5C7CBA-0957-46B3-BA13-B72768BEA0E9}" type="datetime1">
              <a:rPr lang="en-US" smtClean="0"/>
              <a:pPr/>
              <a:t>3/25/2013</a:t>
            </a:fld>
            <a:endParaRPr lang="en-US"/>
          </a:p>
        </p:txBody>
      </p:sp>
      <p:sp>
        <p:nvSpPr>
          <p:cNvPr id="5" name="Footer Placeholder 4"/>
          <p:cNvSpPr>
            <a:spLocks noGrp="1"/>
          </p:cNvSpPr>
          <p:nvPr>
            <p:ph type="ftr" sz="quarter" idx="11"/>
          </p:nvPr>
        </p:nvSpPr>
        <p:spPr/>
        <p:txBody>
          <a:bodyPr/>
          <a:lstStyle/>
          <a:p>
            <a:r>
              <a:rPr lang="en-US" smtClean="0"/>
              <a:t>NSF CISE REU PI Meeting, Philadelphia, PA, March 2013</a:t>
            </a:r>
            <a:endParaRPr lang="en-US"/>
          </a:p>
        </p:txBody>
      </p:sp>
      <p:sp>
        <p:nvSpPr>
          <p:cNvPr id="6" name="Slide Number Placeholder 5"/>
          <p:cNvSpPr>
            <a:spLocks noGrp="1"/>
          </p:cNvSpPr>
          <p:nvPr>
            <p:ph type="sldNum" sz="quarter" idx="12"/>
          </p:nvPr>
        </p:nvSpPr>
        <p:spPr/>
        <p:txBody>
          <a:bodyPr/>
          <a:lstStyle/>
          <a:p>
            <a:fld id="{7FD6E9D5-5524-4F00-94E0-085358AA94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2E939D-9A49-4A26-BEC0-0C5EA40788D0}" type="datetime1">
              <a:rPr lang="en-US" smtClean="0"/>
              <a:pPr/>
              <a:t>3/25/2013</a:t>
            </a:fld>
            <a:endParaRPr lang="en-US"/>
          </a:p>
        </p:txBody>
      </p:sp>
      <p:sp>
        <p:nvSpPr>
          <p:cNvPr id="6" name="Footer Placeholder 5"/>
          <p:cNvSpPr>
            <a:spLocks noGrp="1"/>
          </p:cNvSpPr>
          <p:nvPr>
            <p:ph type="ftr" sz="quarter" idx="11"/>
          </p:nvPr>
        </p:nvSpPr>
        <p:spPr/>
        <p:txBody>
          <a:bodyPr/>
          <a:lstStyle/>
          <a:p>
            <a:r>
              <a:rPr lang="en-US" smtClean="0"/>
              <a:t>NSF CISE REU PI Meeting, Philadelphia, PA, March 2013</a:t>
            </a:r>
            <a:endParaRPr lang="en-US"/>
          </a:p>
        </p:txBody>
      </p:sp>
      <p:sp>
        <p:nvSpPr>
          <p:cNvPr id="7" name="Slide Number Placeholder 6"/>
          <p:cNvSpPr>
            <a:spLocks noGrp="1"/>
          </p:cNvSpPr>
          <p:nvPr>
            <p:ph type="sldNum" sz="quarter" idx="12"/>
          </p:nvPr>
        </p:nvSpPr>
        <p:spPr/>
        <p:txBody>
          <a:bodyPr/>
          <a:lstStyle/>
          <a:p>
            <a:fld id="{7FD6E9D5-5524-4F00-94E0-085358AA94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AD440E7-2D81-4DBF-8887-CA24F0701B80}" type="datetime1">
              <a:rPr lang="en-US" smtClean="0"/>
              <a:pPr/>
              <a:t>3/25/2013</a:t>
            </a:fld>
            <a:endParaRPr lang="en-US"/>
          </a:p>
        </p:txBody>
      </p:sp>
      <p:sp>
        <p:nvSpPr>
          <p:cNvPr id="27" name="Slide Number Placeholder 26"/>
          <p:cNvSpPr>
            <a:spLocks noGrp="1"/>
          </p:cNvSpPr>
          <p:nvPr>
            <p:ph type="sldNum" sz="quarter" idx="11"/>
          </p:nvPr>
        </p:nvSpPr>
        <p:spPr/>
        <p:txBody>
          <a:bodyPr rtlCol="0"/>
          <a:lstStyle/>
          <a:p>
            <a:fld id="{7FD6E9D5-5524-4F00-94E0-085358AA94DC}"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t>NSF CISE REU PI Meeting, Philadelphia, PA, March 2013</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2754192-6B5D-467D-834C-681663F6BFF7}" type="datetime1">
              <a:rPr lang="en-US" smtClean="0"/>
              <a:pPr/>
              <a:t>3/25/2013</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NSF CISE REU PI Meeting, Philadelphia, PA, March 2013</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FD6E9D5-5524-4F00-94E0-085358AA94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9A891-0E16-4F18-91FC-82444CD46A70}" type="datetime1">
              <a:rPr lang="en-US" smtClean="0"/>
              <a:pPr/>
              <a:t>3/25/2013</a:t>
            </a:fld>
            <a:endParaRPr lang="en-US"/>
          </a:p>
        </p:txBody>
      </p:sp>
      <p:sp>
        <p:nvSpPr>
          <p:cNvPr id="3" name="Footer Placeholder 2"/>
          <p:cNvSpPr>
            <a:spLocks noGrp="1"/>
          </p:cNvSpPr>
          <p:nvPr>
            <p:ph type="ftr" sz="quarter" idx="11"/>
          </p:nvPr>
        </p:nvSpPr>
        <p:spPr/>
        <p:txBody>
          <a:bodyPr/>
          <a:lstStyle/>
          <a:p>
            <a:r>
              <a:rPr lang="en-US" smtClean="0"/>
              <a:t>NSF CISE REU PI Meeting, Philadelphia, PA, March 2013</a:t>
            </a:r>
            <a:endParaRPr lang="en-US"/>
          </a:p>
        </p:txBody>
      </p:sp>
      <p:sp>
        <p:nvSpPr>
          <p:cNvPr id="4" name="Slide Number Placeholder 3"/>
          <p:cNvSpPr>
            <a:spLocks noGrp="1"/>
          </p:cNvSpPr>
          <p:nvPr>
            <p:ph type="sldNum" sz="quarter" idx="12"/>
          </p:nvPr>
        </p:nvSpPr>
        <p:spPr/>
        <p:txBody>
          <a:bodyPr/>
          <a:lstStyle/>
          <a:p>
            <a:fld id="{7FD6E9D5-5524-4F00-94E0-085358AA94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41F8B0-465C-49FD-A37C-AA0C45FC8286}" type="datetime1">
              <a:rPr lang="en-US" smtClean="0"/>
              <a:pPr/>
              <a:t>3/25/2013</a:t>
            </a:fld>
            <a:endParaRPr lang="en-US"/>
          </a:p>
        </p:txBody>
      </p:sp>
      <p:sp>
        <p:nvSpPr>
          <p:cNvPr id="6" name="Footer Placeholder 5"/>
          <p:cNvSpPr>
            <a:spLocks noGrp="1"/>
          </p:cNvSpPr>
          <p:nvPr>
            <p:ph type="ftr" sz="quarter" idx="11"/>
          </p:nvPr>
        </p:nvSpPr>
        <p:spPr/>
        <p:txBody>
          <a:bodyPr/>
          <a:lstStyle/>
          <a:p>
            <a:r>
              <a:rPr lang="en-US" smtClean="0"/>
              <a:t>NSF CISE REU PI Meeting, Philadelphia, PA, March 2013</a:t>
            </a:r>
            <a:endParaRPr lang="en-US"/>
          </a:p>
        </p:txBody>
      </p:sp>
      <p:sp>
        <p:nvSpPr>
          <p:cNvPr id="7" name="Slide Number Placeholder 6"/>
          <p:cNvSpPr>
            <a:spLocks noGrp="1"/>
          </p:cNvSpPr>
          <p:nvPr>
            <p:ph type="sldNum" sz="quarter" idx="12"/>
          </p:nvPr>
        </p:nvSpPr>
        <p:spPr/>
        <p:txBody>
          <a:bodyPr/>
          <a:lstStyle/>
          <a:p>
            <a:fld id="{7FD6E9D5-5524-4F00-94E0-085358AA94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C92098-574D-46A0-A8AB-E2AE5081D13B}" type="datetime1">
              <a:rPr lang="en-US" smtClean="0"/>
              <a:pPr/>
              <a:t>3/25/2013</a:t>
            </a:fld>
            <a:endParaRPr lang="en-US"/>
          </a:p>
        </p:txBody>
      </p:sp>
      <p:sp>
        <p:nvSpPr>
          <p:cNvPr id="6" name="Footer Placeholder 5"/>
          <p:cNvSpPr>
            <a:spLocks noGrp="1"/>
          </p:cNvSpPr>
          <p:nvPr>
            <p:ph type="ftr" sz="quarter" idx="11"/>
          </p:nvPr>
        </p:nvSpPr>
        <p:spPr/>
        <p:txBody>
          <a:bodyPr/>
          <a:lstStyle/>
          <a:p>
            <a:r>
              <a:rPr lang="en-US" smtClean="0"/>
              <a:t>NSF CISE REU PI Meeting, Philadelphia, PA, March 2013</a:t>
            </a:r>
            <a:endParaRPr lang="en-US"/>
          </a:p>
        </p:txBody>
      </p:sp>
      <p:sp>
        <p:nvSpPr>
          <p:cNvPr id="7" name="Slide Number Placeholder 6"/>
          <p:cNvSpPr>
            <a:spLocks noGrp="1"/>
          </p:cNvSpPr>
          <p:nvPr>
            <p:ph type="sldNum" sz="quarter" idx="12"/>
          </p:nvPr>
        </p:nvSpPr>
        <p:spPr/>
        <p:txBody>
          <a:bodyPr/>
          <a:lstStyle/>
          <a:p>
            <a:fld id="{7FD6E9D5-5524-4F00-94E0-085358AA94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DFED68E-8097-4CC4-83B6-CF28FEEC7B8A}" type="datetime1">
              <a:rPr lang="en-US" smtClean="0"/>
              <a:pPr/>
              <a:t>3/25/2013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NSF CISE REU PI Meeting, Philadelphia, PA, March 2013</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FD6E9D5-5524-4F00-94E0-085358AA94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xml"/><Relationship Id="rId4" Type="http://schemas.openxmlformats.org/officeDocument/2006/relationships/chart" Target="../charts/char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2600" y="1066800"/>
            <a:ext cx="7315200" cy="13906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0000"/>
          </a:bodyPr>
          <a:lstStyle/>
          <a:p>
            <a:pPr algn="ctr" eaLnBrk="1" fontAlgn="auto" hangingPunct="1">
              <a:spcAft>
                <a:spcPts val="0"/>
              </a:spcAft>
              <a:defRPr/>
            </a:pPr>
            <a:r>
              <a:rPr lang="en-US" dirty="0" smtClean="0"/>
              <a:t>CISE REU Evaluation Toolkit</a:t>
            </a:r>
            <a:br>
              <a:rPr lang="en-US" dirty="0" smtClean="0"/>
            </a:br>
            <a:r>
              <a:rPr lang="en-US" dirty="0" smtClean="0"/>
              <a:t>3 Year Overview</a:t>
            </a:r>
          </a:p>
        </p:txBody>
      </p:sp>
      <p:sp>
        <p:nvSpPr>
          <p:cNvPr id="13315" name="Rectangle 3"/>
          <p:cNvSpPr>
            <a:spLocks noGrp="1" noChangeArrowheads="1"/>
          </p:cNvSpPr>
          <p:nvPr>
            <p:ph type="subTitle" idx="1"/>
          </p:nvPr>
        </p:nvSpPr>
        <p:spPr>
          <a:xfrm>
            <a:off x="2590800" y="4876800"/>
            <a:ext cx="6172200" cy="914400"/>
          </a:xfrm>
        </p:spPr>
        <p:txBody>
          <a:bodyPr>
            <a:normAutofit/>
          </a:bodyPr>
          <a:lstStyle/>
          <a:p>
            <a:pPr marR="0" algn="ctr" eaLnBrk="1" hangingPunct="1"/>
            <a:r>
              <a:rPr lang="en-US" sz="2000" dirty="0" smtClean="0">
                <a:latin typeface="Arial" pitchFamily="34" charset="0"/>
                <a:cs typeface="Arial" pitchFamily="34" charset="0"/>
              </a:rPr>
              <a:t>Audrey </a:t>
            </a:r>
            <a:r>
              <a:rPr lang="en-US" sz="2000" dirty="0" err="1" smtClean="0">
                <a:latin typeface="Arial" pitchFamily="34" charset="0"/>
                <a:cs typeface="Arial" pitchFamily="34" charset="0"/>
              </a:rPr>
              <a:t>Rorrer</a:t>
            </a:r>
            <a:endParaRPr lang="en-US" sz="2000" dirty="0" smtClean="0">
              <a:latin typeface="Arial" pitchFamily="34" charset="0"/>
              <a:cs typeface="Arial" pitchFamily="34" charset="0"/>
            </a:endParaRPr>
          </a:p>
          <a:p>
            <a:pPr marR="0" algn="ctr" eaLnBrk="1" hangingPunct="1"/>
            <a:r>
              <a:rPr lang="en-US" sz="2000" dirty="0" smtClean="0">
                <a:latin typeface="Arial" pitchFamily="34" charset="0"/>
                <a:cs typeface="Arial" pitchFamily="34" charset="0"/>
              </a:rPr>
              <a:t>audrey.rorrer@uncc.edu</a:t>
            </a:r>
          </a:p>
        </p:txBody>
      </p:sp>
      <p:pic>
        <p:nvPicPr>
          <p:cNvPr id="13316" name="Picture 5" descr="nsf1"/>
          <p:cNvPicPr>
            <a:picLocks noChangeAspect="1" noChangeArrowheads="1"/>
          </p:cNvPicPr>
          <p:nvPr/>
        </p:nvPicPr>
        <p:blipFill>
          <a:blip r:embed="rId3" cstate="print"/>
          <a:srcRect/>
          <a:stretch>
            <a:fillRect/>
          </a:stretch>
        </p:blipFill>
        <p:spPr bwMode="auto">
          <a:xfrm>
            <a:off x="304800" y="4343400"/>
            <a:ext cx="1600200" cy="1600200"/>
          </a:xfrm>
          <a:prstGeom prst="rect">
            <a:avLst/>
          </a:prstGeom>
          <a:noFill/>
          <a:ln w="9525">
            <a:noFill/>
            <a:miter lim="800000"/>
            <a:headEnd/>
            <a:tailEnd/>
          </a:ln>
        </p:spPr>
      </p:pic>
      <p:pic>
        <p:nvPicPr>
          <p:cNvPr id="13318" name="Picture 9"/>
          <p:cNvPicPr>
            <a:picLocks noChangeAspect="1" noChangeArrowheads="1"/>
          </p:cNvPicPr>
          <p:nvPr/>
        </p:nvPicPr>
        <p:blipFill>
          <a:blip r:embed="rId4" cstate="print"/>
          <a:srcRect/>
          <a:stretch>
            <a:fillRect/>
          </a:stretch>
        </p:blipFill>
        <p:spPr bwMode="auto">
          <a:xfrm>
            <a:off x="152400" y="457200"/>
            <a:ext cx="1746250" cy="2635250"/>
          </a:xfrm>
          <a:prstGeom prst="rect">
            <a:avLst/>
          </a:prstGeom>
          <a:noFill/>
          <a:ln w="9525">
            <a:noFill/>
            <a:miter lim="800000"/>
            <a:headEnd/>
            <a:tailEnd/>
          </a:ln>
        </p:spPr>
      </p:pic>
      <p:sp>
        <p:nvSpPr>
          <p:cNvPr id="7" name="Footer Placeholder 6"/>
          <p:cNvSpPr>
            <a:spLocks noGrp="1"/>
          </p:cNvSpPr>
          <p:nvPr>
            <p:ph type="ftr" sz="quarter" idx="11"/>
          </p:nvPr>
        </p:nvSpPr>
        <p:spPr>
          <a:xfrm>
            <a:off x="3962400" y="6172200"/>
            <a:ext cx="36576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648200" y="3124200"/>
            <a:ext cx="4191000" cy="304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3" name="Footer Placeholder 4"/>
          <p:cNvSpPr>
            <a:spLocks noGrp="1"/>
          </p:cNvSpPr>
          <p:nvPr>
            <p:ph type="ftr" sz="quarter" idx="11"/>
          </p:nvPr>
        </p:nvSpPr>
        <p:spPr bwMode="auto">
          <a:xfrm>
            <a:off x="2667000" y="6477000"/>
            <a:ext cx="3657600" cy="381000"/>
          </a:xfrm>
          <a:noFill/>
          <a:ln>
            <a:miter lim="800000"/>
            <a:headEnd/>
            <a:tailEnd/>
          </a:ln>
        </p:spPr>
        <p:txBody>
          <a:bodyPr wrap="square" numCol="1" anchorCtr="0" compatLnSpc="1">
            <a:prstTxWarp prst="textNoShape">
              <a:avLst/>
            </a:prstTxWarp>
          </a:bodyPr>
          <a:lstStyle/>
          <a:p>
            <a:pPr algn="ctr"/>
            <a:r>
              <a:rPr lang="en-US" sz="1000" dirty="0" smtClean="0">
                <a:solidFill>
                  <a:schemeClr val="tx1"/>
                </a:solidFill>
                <a:latin typeface="Arial" pitchFamily="34" charset="0"/>
                <a:cs typeface="Arial" pitchFamily="34" charset="0"/>
              </a:rPr>
              <a:t>NSF CISE REU PI Meeting, Philadelphia, PA, March 2013</a:t>
            </a:r>
          </a:p>
        </p:txBody>
      </p:sp>
      <p:sp>
        <p:nvSpPr>
          <p:cNvPr id="6" name="Title 5"/>
          <p:cNvSpPr>
            <a:spLocks noGrp="1"/>
          </p:cNvSpPr>
          <p:nvPr>
            <p:ph type="title"/>
          </p:nvPr>
        </p:nvSpPr>
        <p:spPr>
          <a:xfrm>
            <a:off x="304800" y="533400"/>
            <a:ext cx="8229600" cy="1066800"/>
          </a:xfrm>
        </p:spPr>
        <p:txBody>
          <a:bodyPr/>
          <a:lstStyle/>
          <a:p>
            <a:r>
              <a:rPr lang="en-US" dirty="0" smtClean="0"/>
              <a:t>A la Carte Student Survey</a:t>
            </a:r>
            <a:endParaRPr lang="en-US" dirty="0"/>
          </a:p>
        </p:txBody>
      </p:sp>
      <p:sp>
        <p:nvSpPr>
          <p:cNvPr id="7" name="Content Placeholder 6"/>
          <p:cNvSpPr>
            <a:spLocks noGrp="1"/>
          </p:cNvSpPr>
          <p:nvPr>
            <p:ph idx="1"/>
          </p:nvPr>
        </p:nvSpPr>
        <p:spPr>
          <a:xfrm>
            <a:off x="381000" y="1524000"/>
            <a:ext cx="8229600" cy="609600"/>
          </a:xfrm>
        </p:spPr>
        <p:txBody>
          <a:bodyPr>
            <a:normAutofit/>
          </a:bodyPr>
          <a:lstStyle/>
          <a:p>
            <a:pPr marL="109728" indent="0">
              <a:buNone/>
            </a:pPr>
            <a:r>
              <a:rPr lang="en-US" sz="2400" dirty="0" smtClean="0">
                <a:solidFill>
                  <a:schemeClr val="accent3"/>
                </a:solidFill>
                <a:latin typeface="Arial" pitchFamily="34" charset="0"/>
                <a:cs typeface="Arial" pitchFamily="34" charset="0"/>
              </a:rPr>
              <a:t>Modular, pre/post assessment of student outcomes</a:t>
            </a:r>
            <a:endParaRPr lang="en-US" sz="2000" kern="0" dirty="0" smtClean="0">
              <a:solidFill>
                <a:schemeClr val="accent3"/>
              </a:solidFill>
              <a:latin typeface="Arial" pitchFamily="34" charset="0"/>
              <a:cs typeface="Arial" pitchFamily="34" charset="0"/>
            </a:endParaRPr>
          </a:p>
          <a:p>
            <a:endParaRPr lang="en-US" sz="2400" dirty="0">
              <a:latin typeface="Arial" pitchFamily="34" charset="0"/>
              <a:cs typeface="Arial" pitchFamily="34" charset="0"/>
            </a:endParaRPr>
          </a:p>
        </p:txBody>
      </p:sp>
      <p:sp>
        <p:nvSpPr>
          <p:cNvPr id="3" name="TextBox 2"/>
          <p:cNvSpPr txBox="1"/>
          <p:nvPr/>
        </p:nvSpPr>
        <p:spPr>
          <a:xfrm>
            <a:off x="152400" y="2057400"/>
            <a:ext cx="4419600" cy="3754874"/>
          </a:xfrm>
          <a:prstGeom prst="rect">
            <a:avLst/>
          </a:prstGeom>
          <a:noFill/>
        </p:spPr>
        <p:txBody>
          <a:bodyPr wrap="square" rtlCol="0">
            <a:spAutoFit/>
          </a:bodyPr>
          <a:lstStyle/>
          <a:p>
            <a:pPr marL="342900" indent="-342900" eaLnBrk="0" hangingPunct="0">
              <a:spcBef>
                <a:spcPct val="20000"/>
              </a:spcBef>
              <a:buFontTx/>
              <a:buChar char="•"/>
              <a:defRPr/>
            </a:pPr>
            <a:r>
              <a:rPr lang="en-US" sz="2000" kern="0" dirty="0">
                <a:solidFill>
                  <a:schemeClr val="tx2"/>
                </a:solidFill>
                <a:latin typeface="Arial" pitchFamily="34" charset="0"/>
                <a:cs typeface="Arial" pitchFamily="34" charset="0"/>
              </a:rPr>
              <a:t>Self Efficacy </a:t>
            </a:r>
          </a:p>
          <a:p>
            <a:pPr marL="742950" lvl="1" indent="-285750" eaLnBrk="0" hangingPunct="0">
              <a:spcBef>
                <a:spcPct val="20000"/>
              </a:spcBef>
              <a:buFontTx/>
              <a:buChar char="–"/>
              <a:defRPr/>
            </a:pPr>
            <a:r>
              <a:rPr lang="en-US" sz="2000" kern="0" dirty="0">
                <a:latin typeface="Arial" pitchFamily="34" charset="0"/>
                <a:cs typeface="Arial" pitchFamily="34" charset="0"/>
              </a:rPr>
              <a:t>I can formulate a research problem</a:t>
            </a:r>
          </a:p>
          <a:p>
            <a:pPr marL="342900" indent="-342900" eaLnBrk="0" hangingPunct="0">
              <a:spcBef>
                <a:spcPct val="20000"/>
              </a:spcBef>
              <a:buFontTx/>
              <a:buChar char="•"/>
              <a:defRPr/>
            </a:pPr>
            <a:r>
              <a:rPr lang="en-US" sz="2000" kern="0" dirty="0">
                <a:solidFill>
                  <a:schemeClr val="tx2"/>
                </a:solidFill>
                <a:latin typeface="Arial" pitchFamily="34" charset="0"/>
                <a:cs typeface="Arial" pitchFamily="34" charset="0"/>
              </a:rPr>
              <a:t>Intent to attend graduate school </a:t>
            </a:r>
          </a:p>
          <a:p>
            <a:pPr marL="742950" lvl="1" indent="-285750" eaLnBrk="0" hangingPunct="0">
              <a:spcBef>
                <a:spcPct val="20000"/>
              </a:spcBef>
              <a:buFontTx/>
              <a:buChar char="–"/>
              <a:defRPr/>
            </a:pPr>
            <a:r>
              <a:rPr lang="en-US" sz="2000" kern="0" dirty="0">
                <a:latin typeface="Arial" pitchFamily="34" charset="0"/>
                <a:cs typeface="Arial" pitchFamily="34" charset="0"/>
              </a:rPr>
              <a:t>I plan to apply to graduate school in a computing discipline</a:t>
            </a:r>
          </a:p>
          <a:p>
            <a:pPr marL="342900" indent="-342900" eaLnBrk="0" hangingPunct="0">
              <a:spcBef>
                <a:spcPct val="20000"/>
              </a:spcBef>
              <a:buFontTx/>
              <a:buChar char="•"/>
              <a:defRPr/>
            </a:pPr>
            <a:r>
              <a:rPr lang="en-US" sz="2000" kern="0" dirty="0">
                <a:solidFill>
                  <a:schemeClr val="tx2"/>
                </a:solidFill>
                <a:latin typeface="Arial" pitchFamily="34" charset="0"/>
                <a:cs typeface="Arial" pitchFamily="34" charset="0"/>
              </a:rPr>
              <a:t>Attitudes towards computing </a:t>
            </a:r>
          </a:p>
          <a:p>
            <a:pPr marL="742950" lvl="1" indent="-285750" eaLnBrk="0" hangingPunct="0">
              <a:spcBef>
                <a:spcPct val="20000"/>
              </a:spcBef>
              <a:buFontTx/>
              <a:buChar char="–"/>
              <a:defRPr/>
            </a:pPr>
            <a:r>
              <a:rPr lang="en-US" sz="2000" kern="0" dirty="0">
                <a:latin typeface="Arial" pitchFamily="34" charset="0"/>
                <a:cs typeface="Arial" pitchFamily="34" charset="0"/>
              </a:rPr>
              <a:t>I like to use computer science to solve problems</a:t>
            </a:r>
          </a:p>
          <a:p>
            <a:endParaRPr lang="en-US" dirty="0"/>
          </a:p>
        </p:txBody>
      </p:sp>
      <p:sp>
        <p:nvSpPr>
          <p:cNvPr id="4" name="TextBox 3"/>
          <p:cNvSpPr txBox="1"/>
          <p:nvPr/>
        </p:nvSpPr>
        <p:spPr>
          <a:xfrm>
            <a:off x="4572000" y="2057400"/>
            <a:ext cx="4343400" cy="4278094"/>
          </a:xfrm>
          <a:prstGeom prst="rect">
            <a:avLst/>
          </a:prstGeom>
          <a:noFill/>
        </p:spPr>
        <p:txBody>
          <a:bodyPr wrap="square" rtlCol="0">
            <a:spAutoFit/>
          </a:bodyPr>
          <a:lstStyle/>
          <a:p>
            <a:pPr marL="342900" indent="-342900" eaLnBrk="0" hangingPunct="0">
              <a:spcBef>
                <a:spcPct val="20000"/>
              </a:spcBef>
              <a:buFontTx/>
              <a:buChar char="•"/>
              <a:defRPr/>
            </a:pPr>
            <a:r>
              <a:rPr lang="en-US" sz="2000" kern="0" dirty="0">
                <a:solidFill>
                  <a:schemeClr val="tx2"/>
                </a:solidFill>
                <a:latin typeface="Arial" pitchFamily="34" charset="0"/>
                <a:cs typeface="Arial" pitchFamily="34" charset="0"/>
              </a:rPr>
              <a:t>Help seeking/coping skills </a:t>
            </a:r>
          </a:p>
          <a:p>
            <a:pPr marL="742950" lvl="1" indent="-285750" eaLnBrk="0" hangingPunct="0">
              <a:spcBef>
                <a:spcPct val="20000"/>
              </a:spcBef>
              <a:buFontTx/>
              <a:buChar char="–"/>
              <a:defRPr/>
            </a:pPr>
            <a:r>
              <a:rPr lang="en-US" sz="2000" kern="0" dirty="0">
                <a:latin typeface="Arial" pitchFamily="34" charset="0"/>
                <a:cs typeface="Arial" pitchFamily="34" charset="0"/>
              </a:rPr>
              <a:t>When I do poorly on an exam, typically I….skip class</a:t>
            </a:r>
          </a:p>
          <a:p>
            <a:pPr eaLnBrk="0" hangingPunct="0">
              <a:spcBef>
                <a:spcPct val="20000"/>
              </a:spcBef>
              <a:defRPr/>
            </a:pPr>
            <a:r>
              <a:rPr lang="en-US" sz="2000" i="1" kern="0" dirty="0" smtClean="0">
                <a:solidFill>
                  <a:srgbClr val="C00000"/>
                </a:solidFill>
                <a:latin typeface="Arial" pitchFamily="34" charset="0"/>
                <a:cs typeface="Arial" pitchFamily="34" charset="0"/>
              </a:rPr>
              <a:t>New </a:t>
            </a:r>
            <a:r>
              <a:rPr lang="en-US" sz="2000" i="1" kern="0" dirty="0">
                <a:solidFill>
                  <a:schemeClr val="tx2"/>
                </a:solidFill>
                <a:latin typeface="Arial" pitchFamily="34" charset="0"/>
                <a:cs typeface="Arial" pitchFamily="34" charset="0"/>
              </a:rPr>
              <a:t>in 2013</a:t>
            </a:r>
            <a:r>
              <a:rPr lang="en-US" sz="2000" kern="0" dirty="0">
                <a:solidFill>
                  <a:schemeClr val="tx2"/>
                </a:solidFill>
                <a:latin typeface="Arial" pitchFamily="34" charset="0"/>
                <a:cs typeface="Arial" pitchFamily="34" charset="0"/>
              </a:rPr>
              <a:t>: </a:t>
            </a:r>
          </a:p>
          <a:p>
            <a:pPr marL="178308" indent="-342900" eaLnBrk="0" hangingPunct="0">
              <a:spcBef>
                <a:spcPct val="20000"/>
              </a:spcBef>
              <a:buFontTx/>
              <a:buChar char="•"/>
              <a:defRPr/>
            </a:pPr>
            <a:r>
              <a:rPr lang="en-US" sz="2000" kern="0" dirty="0">
                <a:solidFill>
                  <a:schemeClr val="tx2"/>
                </a:solidFill>
                <a:latin typeface="Arial" pitchFamily="34" charset="0"/>
                <a:cs typeface="Arial" pitchFamily="34" charset="0"/>
              </a:rPr>
              <a:t>Research </a:t>
            </a:r>
            <a:r>
              <a:rPr lang="en-US" sz="2000" kern="0" dirty="0" smtClean="0">
                <a:solidFill>
                  <a:schemeClr val="tx2"/>
                </a:solidFill>
                <a:latin typeface="Arial" pitchFamily="34" charset="0"/>
                <a:cs typeface="Arial" pitchFamily="34" charset="0"/>
              </a:rPr>
              <a:t>Skills</a:t>
            </a:r>
          </a:p>
          <a:p>
            <a:pPr marL="635508" lvl="1" indent="-342900" eaLnBrk="0" hangingPunct="0">
              <a:spcBef>
                <a:spcPct val="20000"/>
              </a:spcBef>
              <a:buFontTx/>
              <a:buChar char="•"/>
              <a:defRPr/>
            </a:pPr>
            <a:r>
              <a:rPr lang="en-US" sz="2000" kern="0" dirty="0" smtClean="0">
                <a:solidFill>
                  <a:schemeClr val="tx2"/>
                </a:solidFill>
                <a:latin typeface="Arial" pitchFamily="34" charset="0"/>
                <a:cs typeface="Arial" pitchFamily="34" charset="0"/>
              </a:rPr>
              <a:t>Piloted in 2012</a:t>
            </a:r>
          </a:p>
          <a:p>
            <a:pPr marL="635508" lvl="1" indent="-342900" eaLnBrk="0" hangingPunct="0">
              <a:spcBef>
                <a:spcPct val="20000"/>
              </a:spcBef>
              <a:buFontTx/>
              <a:buChar char="•"/>
              <a:defRPr/>
            </a:pPr>
            <a:r>
              <a:rPr lang="en-US" sz="2000" kern="0" dirty="0" smtClean="0">
                <a:solidFill>
                  <a:schemeClr val="tx2"/>
                </a:solidFill>
                <a:latin typeface="Arial" pitchFamily="34" charset="0"/>
                <a:cs typeface="Arial" pitchFamily="34" charset="0"/>
              </a:rPr>
              <a:t>Incorporate into Pre-Survey 2013</a:t>
            </a:r>
            <a:endParaRPr lang="en-US" sz="2000" kern="0" dirty="0">
              <a:solidFill>
                <a:schemeClr val="tx2"/>
              </a:solidFill>
              <a:latin typeface="Arial" pitchFamily="34" charset="0"/>
              <a:cs typeface="Arial" pitchFamily="34" charset="0"/>
            </a:endParaRPr>
          </a:p>
          <a:p>
            <a:pPr marL="178308" indent="-342900" eaLnBrk="0" hangingPunct="0">
              <a:spcBef>
                <a:spcPct val="20000"/>
              </a:spcBef>
              <a:buFontTx/>
              <a:buChar char="•"/>
              <a:defRPr/>
            </a:pPr>
            <a:r>
              <a:rPr lang="en-US" sz="2000" kern="0" dirty="0">
                <a:solidFill>
                  <a:schemeClr val="tx2"/>
                </a:solidFill>
                <a:latin typeface="Arial" pitchFamily="34" charset="0"/>
                <a:cs typeface="Arial" pitchFamily="34" charset="0"/>
              </a:rPr>
              <a:t>OCI </a:t>
            </a:r>
            <a:r>
              <a:rPr lang="en-US" sz="2000" kern="0" dirty="0" smtClean="0">
                <a:solidFill>
                  <a:schemeClr val="tx2"/>
                </a:solidFill>
                <a:latin typeface="Arial" pitchFamily="34" charset="0"/>
                <a:cs typeface="Arial" pitchFamily="34" charset="0"/>
              </a:rPr>
              <a:t>items</a:t>
            </a:r>
          </a:p>
          <a:p>
            <a:pPr marL="635508" lvl="1" indent="-342900" eaLnBrk="0" hangingPunct="0">
              <a:spcBef>
                <a:spcPct val="20000"/>
              </a:spcBef>
              <a:buFontTx/>
              <a:buChar char="•"/>
              <a:defRPr/>
            </a:pPr>
            <a:r>
              <a:rPr lang="en-US" sz="2000" kern="0" dirty="0" smtClean="0">
                <a:solidFill>
                  <a:schemeClr val="tx2"/>
                </a:solidFill>
                <a:latin typeface="Arial" pitchFamily="34" charset="0"/>
                <a:cs typeface="Arial" pitchFamily="34" charset="0"/>
              </a:rPr>
              <a:t>Collaborations underway</a:t>
            </a:r>
          </a:p>
          <a:p>
            <a:pPr marL="635508" lvl="1" indent="-342900" eaLnBrk="0" hangingPunct="0">
              <a:spcBef>
                <a:spcPct val="20000"/>
              </a:spcBef>
              <a:buFontTx/>
              <a:buChar char="•"/>
              <a:defRPr/>
            </a:pPr>
            <a:r>
              <a:rPr lang="en-US" sz="2000" kern="0" dirty="0" smtClean="0">
                <a:solidFill>
                  <a:schemeClr val="tx2"/>
                </a:solidFill>
                <a:latin typeface="Arial" pitchFamily="34" charset="0"/>
                <a:cs typeface="Arial" pitchFamily="34" charset="0"/>
              </a:rPr>
              <a:t>New items for Pre-survey 2013</a:t>
            </a:r>
            <a:endParaRPr lang="en-US" sz="2000" kern="0" dirty="0">
              <a:latin typeface="Arial" pitchFamily="34" charset="0"/>
              <a:cs typeface="Arial" pitchFamily="34" charset="0"/>
            </a:endParaRPr>
          </a:p>
          <a:p>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2400" y="533400"/>
            <a:ext cx="8229600" cy="1143000"/>
          </a:xfrm>
        </p:spPr>
        <p:txBody>
          <a:bodyPr/>
          <a:lstStyle/>
          <a:p>
            <a:pPr eaLnBrk="1" hangingPunct="1"/>
            <a:r>
              <a:rPr lang="en-US" dirty="0" smtClean="0"/>
              <a:t>A la Carte 3 Year Outcomes</a:t>
            </a:r>
          </a:p>
        </p:txBody>
      </p:sp>
      <p:sp>
        <p:nvSpPr>
          <p:cNvPr id="26628" name="Content Placeholder 5"/>
          <p:cNvSpPr>
            <a:spLocks noGrp="1"/>
          </p:cNvSpPr>
          <p:nvPr>
            <p:ph sz="half" idx="2"/>
          </p:nvPr>
        </p:nvSpPr>
        <p:spPr>
          <a:xfrm>
            <a:off x="4648200" y="1524000"/>
            <a:ext cx="4495800" cy="4525963"/>
          </a:xfrm>
        </p:spPr>
        <p:txBody>
          <a:bodyPr/>
          <a:lstStyle/>
          <a:p>
            <a:pPr eaLnBrk="1" hangingPunct="1">
              <a:buFont typeface="Wingdings 2" pitchFamily="18" charset="2"/>
              <a:buNone/>
            </a:pPr>
            <a:r>
              <a:rPr lang="en-US" dirty="0" smtClean="0">
                <a:latin typeface="Arial" pitchFamily="34" charset="0"/>
                <a:cs typeface="Arial" pitchFamily="34" charset="0"/>
              </a:rPr>
              <a:t>2012</a:t>
            </a:r>
          </a:p>
          <a:p>
            <a:pPr eaLnBrk="1" hangingPunct="1">
              <a:buFont typeface="Wingdings 2" pitchFamily="18" charset="2"/>
              <a:buNone/>
            </a:pPr>
            <a:r>
              <a:rPr lang="en-US" sz="1400" dirty="0" smtClean="0">
                <a:solidFill>
                  <a:srgbClr val="7030A0"/>
                </a:solidFill>
                <a:latin typeface="Arial" pitchFamily="34" charset="0"/>
                <a:cs typeface="Arial" pitchFamily="34" charset="0"/>
              </a:rPr>
              <a:t>*</a:t>
            </a:r>
            <a:r>
              <a:rPr lang="en-US" sz="1400" dirty="0" smtClean="0">
                <a:solidFill>
                  <a:schemeClr val="tx2"/>
                </a:solidFill>
                <a:latin typeface="Arial" pitchFamily="34" charset="0"/>
                <a:cs typeface="Arial" pitchFamily="34" charset="0"/>
              </a:rPr>
              <a:t>Significant increase (p=.00) in </a:t>
            </a:r>
            <a:r>
              <a:rPr lang="en-US" sz="1400" dirty="0" smtClean="0">
                <a:solidFill>
                  <a:srgbClr val="7030A0"/>
                </a:solidFill>
                <a:latin typeface="Arial" pitchFamily="34" charset="0"/>
                <a:cs typeface="Arial" pitchFamily="34" charset="0"/>
              </a:rPr>
              <a:t>Self Efficacy and Computing Attitudes</a:t>
            </a:r>
          </a:p>
        </p:txBody>
      </p:sp>
      <p:sp>
        <p:nvSpPr>
          <p:cNvPr id="26733" name="Footer Placeholder 4"/>
          <p:cNvSpPr>
            <a:spLocks noGrp="1"/>
          </p:cNvSpPr>
          <p:nvPr>
            <p:ph type="ftr" sz="quarter" idx="11"/>
          </p:nvPr>
        </p:nvSpPr>
        <p:spPr bwMode="auto">
          <a:xfrm>
            <a:off x="2667000" y="6477000"/>
            <a:ext cx="3657600" cy="381000"/>
          </a:xfrm>
          <a:noFill/>
          <a:ln>
            <a:miter lim="800000"/>
            <a:headEnd/>
            <a:tailEnd/>
          </a:ln>
        </p:spPr>
        <p:txBody>
          <a:bodyPr wrap="square" numCol="1" anchorCtr="0" compatLnSpc="1">
            <a:prstTxWarp prst="textNoShape">
              <a:avLst/>
            </a:prstTxWarp>
          </a:bodyPr>
          <a:lstStyle/>
          <a:p>
            <a:pPr algn="ctr"/>
            <a:r>
              <a:rPr lang="en-US" sz="1000" dirty="0" smtClean="0">
                <a:solidFill>
                  <a:schemeClr val="tx2"/>
                </a:solidFill>
                <a:latin typeface="Arial" pitchFamily="34" charset="0"/>
                <a:cs typeface="Arial" pitchFamily="34" charset="0"/>
              </a:rPr>
              <a:t>NSF CISE REU PI Meeting, Philadelphia, PA, March 2013</a:t>
            </a:r>
          </a:p>
        </p:txBody>
      </p:sp>
      <p:graphicFrame>
        <p:nvGraphicFramePr>
          <p:cNvPr id="11" name="Content Placeholder 9"/>
          <p:cNvGraphicFramePr>
            <a:graphicFrameLocks noGrp="1"/>
          </p:cNvGraphicFramePr>
          <p:nvPr>
            <p:ph sz="quarter" idx="4294967295"/>
            <p:extLst>
              <p:ext uri="{D42A27DB-BD31-4B8C-83A1-F6EECF244321}">
                <p14:modId xmlns:p14="http://schemas.microsoft.com/office/powerpoint/2010/main" xmlns="" val="4287498551"/>
              </p:ext>
            </p:extLst>
          </p:nvPr>
        </p:nvGraphicFramePr>
        <p:xfrm>
          <a:off x="4724400" y="2514600"/>
          <a:ext cx="4267200" cy="3352800"/>
        </p:xfrm>
        <a:graphic>
          <a:graphicData uri="http://schemas.openxmlformats.org/drawingml/2006/table">
            <a:tbl>
              <a:tblPr firstRow="1" bandRow="1">
                <a:tableStyleId>{5C22544A-7EE6-4342-B048-85BDC9FD1C3A}</a:tableStyleId>
              </a:tblPr>
              <a:tblGrid>
                <a:gridCol w="1612352"/>
                <a:gridCol w="1232448"/>
                <a:gridCol w="1422400"/>
              </a:tblGrid>
              <a:tr h="650373">
                <a:tc>
                  <a:txBody>
                    <a:bodyPr/>
                    <a:lstStyle/>
                    <a:p>
                      <a:r>
                        <a:rPr lang="en-US" dirty="0" smtClean="0">
                          <a:latin typeface="Arial" pitchFamily="34" charset="0"/>
                          <a:cs typeface="Arial" pitchFamily="34" charset="0"/>
                        </a:rPr>
                        <a:t>Construct</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Pre (SD)</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Post (SD)</a:t>
                      </a:r>
                      <a:endParaRPr lang="en-US" dirty="0">
                        <a:latin typeface="Arial" pitchFamily="34" charset="0"/>
                        <a:cs typeface="Arial" pitchFamily="34" charset="0"/>
                      </a:endParaRPr>
                    </a:p>
                  </a:txBody>
                  <a:tcPr/>
                </a:tc>
              </a:tr>
              <a:tr h="464552">
                <a:tc>
                  <a:txBody>
                    <a:bodyPr/>
                    <a:lstStyle/>
                    <a:p>
                      <a:r>
                        <a:rPr lang="en-US" dirty="0" smtClean="0">
                          <a:solidFill>
                            <a:srgbClr val="7030A0"/>
                          </a:solidFill>
                          <a:latin typeface="Arial" pitchFamily="34" charset="0"/>
                          <a:cs typeface="Arial" pitchFamily="34" charset="0"/>
                        </a:rPr>
                        <a:t>Self-Efficacy</a:t>
                      </a:r>
                      <a:endParaRPr lang="en-US" dirty="0">
                        <a:solidFill>
                          <a:srgbClr val="7030A0"/>
                        </a:solidFill>
                        <a:latin typeface="Arial" pitchFamily="34" charset="0"/>
                        <a:cs typeface="Arial" pitchFamily="34" charset="0"/>
                      </a:endParaRPr>
                    </a:p>
                  </a:txBody>
                  <a:tcPr/>
                </a:tc>
                <a:tc>
                  <a:txBody>
                    <a:bodyPr/>
                    <a:lstStyle/>
                    <a:p>
                      <a:r>
                        <a:rPr lang="en-US" dirty="0" smtClean="0">
                          <a:latin typeface="Arial" pitchFamily="34" charset="0"/>
                          <a:cs typeface="Arial" pitchFamily="34" charset="0"/>
                        </a:rPr>
                        <a:t>3.75 (.69)</a:t>
                      </a:r>
                      <a:endParaRPr lang="en-US" dirty="0">
                        <a:latin typeface="Arial" pitchFamily="34" charset="0"/>
                        <a:cs typeface="Arial" pitchFamily="34" charset="0"/>
                      </a:endParaRPr>
                    </a:p>
                  </a:txBody>
                  <a:tcPr/>
                </a:tc>
                <a:tc>
                  <a:txBody>
                    <a:bodyPr/>
                    <a:lstStyle/>
                    <a:p>
                      <a:r>
                        <a:rPr lang="en-US" dirty="0" smtClean="0">
                          <a:solidFill>
                            <a:schemeClr val="tx1"/>
                          </a:solidFill>
                          <a:latin typeface="Arial" pitchFamily="34" charset="0"/>
                          <a:cs typeface="Arial" pitchFamily="34" charset="0"/>
                        </a:rPr>
                        <a:t>4.06 (.79)</a:t>
                      </a:r>
                      <a:r>
                        <a:rPr lang="en-US" dirty="0" smtClean="0">
                          <a:solidFill>
                            <a:srgbClr val="7030A0"/>
                          </a:solidFill>
                          <a:latin typeface="Arial" pitchFamily="34" charset="0"/>
                          <a:cs typeface="Arial" pitchFamily="34" charset="0"/>
                        </a:rPr>
                        <a:t>*</a:t>
                      </a:r>
                      <a:endParaRPr lang="en-US" dirty="0">
                        <a:solidFill>
                          <a:srgbClr val="7030A0"/>
                        </a:solidFill>
                        <a:latin typeface="Arial" pitchFamily="34" charset="0"/>
                        <a:cs typeface="Arial" pitchFamily="34" charset="0"/>
                      </a:endParaRPr>
                    </a:p>
                  </a:txBody>
                  <a:tcPr/>
                </a:tc>
              </a:tr>
              <a:tr h="696829">
                <a:tc>
                  <a:txBody>
                    <a:bodyPr/>
                    <a:lstStyle/>
                    <a:p>
                      <a:r>
                        <a:rPr lang="en-US" dirty="0" smtClean="0">
                          <a:latin typeface="Arial" pitchFamily="34" charset="0"/>
                          <a:cs typeface="Arial" pitchFamily="34" charset="0"/>
                        </a:rPr>
                        <a:t>Intent to Grad School</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3.93 </a:t>
                      </a:r>
                      <a:r>
                        <a:rPr lang="en-US" dirty="0" smtClean="0">
                          <a:latin typeface="Arial" pitchFamily="34" charset="0"/>
                          <a:cs typeface="Arial" pitchFamily="34" charset="0"/>
                        </a:rPr>
                        <a:t>(.75)</a:t>
                      </a:r>
                      <a:endParaRPr lang="en-US" dirty="0">
                        <a:latin typeface="Arial" pitchFamily="34" charset="0"/>
                        <a:cs typeface="Arial" pitchFamily="34" charset="0"/>
                      </a:endParaRPr>
                    </a:p>
                  </a:txBody>
                  <a:tcPr/>
                </a:tc>
                <a:tc>
                  <a:txBody>
                    <a:bodyPr/>
                    <a:lstStyle/>
                    <a:p>
                      <a:r>
                        <a:rPr lang="en-US" dirty="0" smtClean="0">
                          <a:solidFill>
                            <a:schemeClr val="tx1"/>
                          </a:solidFill>
                          <a:latin typeface="Arial" pitchFamily="34" charset="0"/>
                          <a:cs typeface="Arial" pitchFamily="34" charset="0"/>
                        </a:rPr>
                        <a:t>3.93 </a:t>
                      </a:r>
                      <a:r>
                        <a:rPr lang="en-US" dirty="0" smtClean="0">
                          <a:solidFill>
                            <a:schemeClr val="tx1"/>
                          </a:solidFill>
                          <a:latin typeface="Arial" pitchFamily="34" charset="0"/>
                          <a:cs typeface="Arial" pitchFamily="34" charset="0"/>
                        </a:rPr>
                        <a:t>(.79)</a:t>
                      </a:r>
                      <a:endParaRPr lang="en-US" dirty="0">
                        <a:solidFill>
                          <a:schemeClr val="tx1"/>
                        </a:solidFill>
                        <a:latin typeface="Arial" pitchFamily="34" charset="0"/>
                        <a:cs typeface="Arial" pitchFamily="34" charset="0"/>
                      </a:endParaRPr>
                    </a:p>
                  </a:txBody>
                  <a:tcPr/>
                </a:tc>
              </a:tr>
              <a:tr h="611942">
                <a:tc>
                  <a:txBody>
                    <a:bodyPr/>
                    <a:lstStyle/>
                    <a:p>
                      <a:r>
                        <a:rPr lang="en-US" dirty="0" smtClean="0">
                          <a:solidFill>
                            <a:srgbClr val="7030A0"/>
                          </a:solidFill>
                          <a:latin typeface="Arial" pitchFamily="34" charset="0"/>
                          <a:cs typeface="Arial" pitchFamily="34" charset="0"/>
                        </a:rPr>
                        <a:t>Attitudes</a:t>
                      </a:r>
                      <a:endParaRPr lang="en-US" dirty="0">
                        <a:solidFill>
                          <a:srgbClr val="7030A0"/>
                        </a:solidFill>
                        <a:latin typeface="Arial" pitchFamily="34" charset="0"/>
                        <a:cs typeface="Arial" pitchFamily="34" charset="0"/>
                      </a:endParaRPr>
                    </a:p>
                  </a:txBody>
                  <a:tcPr/>
                </a:tc>
                <a:tc>
                  <a:txBody>
                    <a:bodyPr/>
                    <a:lstStyle/>
                    <a:p>
                      <a:r>
                        <a:rPr lang="en-US" dirty="0" smtClean="0">
                          <a:latin typeface="Arial" pitchFamily="34" charset="0"/>
                          <a:cs typeface="Arial" pitchFamily="34" charset="0"/>
                        </a:rPr>
                        <a:t>3.58 (.24)</a:t>
                      </a:r>
                      <a:endParaRPr lang="en-US" dirty="0">
                        <a:latin typeface="Arial" pitchFamily="34" charset="0"/>
                        <a:cs typeface="Arial" pitchFamily="34" charset="0"/>
                      </a:endParaRPr>
                    </a:p>
                  </a:txBody>
                  <a:tcPr/>
                </a:tc>
                <a:tc>
                  <a:txBody>
                    <a:bodyPr/>
                    <a:lstStyle/>
                    <a:p>
                      <a:r>
                        <a:rPr lang="en-US" dirty="0" smtClean="0">
                          <a:solidFill>
                            <a:schemeClr val="tx1"/>
                          </a:solidFill>
                          <a:latin typeface="Arial" pitchFamily="34" charset="0"/>
                          <a:cs typeface="Arial" pitchFamily="34" charset="0"/>
                        </a:rPr>
                        <a:t>4.55 (.49)</a:t>
                      </a:r>
                      <a:r>
                        <a:rPr lang="en-US" dirty="0" smtClean="0">
                          <a:solidFill>
                            <a:srgbClr val="7030A0"/>
                          </a:solidFill>
                          <a:latin typeface="Arial" pitchFamily="34" charset="0"/>
                          <a:cs typeface="Arial" pitchFamily="34" charset="0"/>
                        </a:rPr>
                        <a:t>*</a:t>
                      </a:r>
                      <a:endParaRPr lang="en-US" dirty="0">
                        <a:solidFill>
                          <a:srgbClr val="7030A0"/>
                        </a:solidFill>
                        <a:latin typeface="Arial" pitchFamily="34" charset="0"/>
                        <a:cs typeface="Arial" pitchFamily="34" charset="0"/>
                      </a:endParaRPr>
                    </a:p>
                  </a:txBody>
                  <a:tcPr/>
                </a:tc>
              </a:tr>
              <a:tr h="929104">
                <a:tc>
                  <a:txBody>
                    <a:bodyPr/>
                    <a:lstStyle/>
                    <a:p>
                      <a:r>
                        <a:rPr lang="en-US" dirty="0" smtClean="0">
                          <a:latin typeface="Arial" pitchFamily="34" charset="0"/>
                          <a:cs typeface="Arial" pitchFamily="34" charset="0"/>
                        </a:rPr>
                        <a:t>Help-Seeking/</a:t>
                      </a:r>
                    </a:p>
                    <a:p>
                      <a:r>
                        <a:rPr lang="en-US" dirty="0" smtClean="0">
                          <a:latin typeface="Arial" pitchFamily="34" charset="0"/>
                          <a:cs typeface="Arial" pitchFamily="34" charset="0"/>
                        </a:rPr>
                        <a:t>Coping</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3.52 (.48)</a:t>
                      </a:r>
                      <a:endParaRPr lang="en-US" dirty="0">
                        <a:latin typeface="Arial" pitchFamily="34" charset="0"/>
                        <a:cs typeface="Arial" pitchFamily="34" charset="0"/>
                      </a:endParaRPr>
                    </a:p>
                  </a:txBody>
                  <a:tcPr/>
                </a:tc>
                <a:tc>
                  <a:txBody>
                    <a:bodyPr/>
                    <a:lstStyle/>
                    <a:p>
                      <a:r>
                        <a:rPr lang="en-US" dirty="0" smtClean="0">
                          <a:solidFill>
                            <a:schemeClr val="tx1"/>
                          </a:solidFill>
                          <a:latin typeface="Arial" pitchFamily="34" charset="0"/>
                          <a:cs typeface="Arial" pitchFamily="34" charset="0"/>
                        </a:rPr>
                        <a:t>3.48 (.51)</a:t>
                      </a:r>
                      <a:endParaRPr lang="en-US" dirty="0">
                        <a:solidFill>
                          <a:schemeClr val="tx1"/>
                        </a:solidFill>
                        <a:latin typeface="Arial" pitchFamily="34" charset="0"/>
                        <a:cs typeface="Arial" pitchFamily="34" charset="0"/>
                      </a:endParaRPr>
                    </a:p>
                  </a:txBody>
                  <a:tcPr/>
                </a:tc>
              </a:tr>
            </a:tbl>
          </a:graphicData>
        </a:graphic>
      </p:graphicFrame>
      <p:graphicFrame>
        <p:nvGraphicFramePr>
          <p:cNvPr id="12" name="Content Placeholder 8"/>
          <p:cNvGraphicFramePr>
            <a:graphicFrameLocks noGrp="1"/>
          </p:cNvGraphicFramePr>
          <p:nvPr>
            <p:ph sz="half" idx="2"/>
            <p:extLst>
              <p:ext uri="{D42A27DB-BD31-4B8C-83A1-F6EECF244321}">
                <p14:modId xmlns:p14="http://schemas.microsoft.com/office/powerpoint/2010/main" xmlns="" val="4237758053"/>
              </p:ext>
            </p:extLst>
          </p:nvPr>
        </p:nvGraphicFramePr>
        <p:xfrm>
          <a:off x="152400" y="2514600"/>
          <a:ext cx="4343400" cy="3271706"/>
        </p:xfrm>
        <a:graphic>
          <a:graphicData uri="http://schemas.openxmlformats.org/drawingml/2006/table">
            <a:tbl>
              <a:tblPr firstRow="1" bandRow="1">
                <a:tableStyleId>{5C22544A-7EE6-4342-B048-85BDC9FD1C3A}</a:tableStyleId>
              </a:tblPr>
              <a:tblGrid>
                <a:gridCol w="1639019"/>
                <a:gridCol w="1229264"/>
                <a:gridCol w="1475117"/>
              </a:tblGrid>
              <a:tr h="625511">
                <a:tc>
                  <a:txBody>
                    <a:bodyPr/>
                    <a:lstStyle/>
                    <a:p>
                      <a:r>
                        <a:rPr lang="en-US" dirty="0" smtClean="0">
                          <a:latin typeface="Arial" pitchFamily="34" charset="0"/>
                          <a:cs typeface="Arial" pitchFamily="34" charset="0"/>
                        </a:rPr>
                        <a:t>Construct</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Pre (SD)</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Post (SD)</a:t>
                      </a:r>
                      <a:endParaRPr lang="en-US" dirty="0">
                        <a:latin typeface="Arial" pitchFamily="34" charset="0"/>
                        <a:cs typeface="Arial" pitchFamily="34" charset="0"/>
                      </a:endParaRPr>
                    </a:p>
                  </a:txBody>
                  <a:tcPr/>
                </a:tc>
              </a:tr>
              <a:tr h="460706">
                <a:tc>
                  <a:txBody>
                    <a:bodyPr/>
                    <a:lstStyle/>
                    <a:p>
                      <a:r>
                        <a:rPr lang="en-US" dirty="0" smtClean="0">
                          <a:solidFill>
                            <a:srgbClr val="7030A0"/>
                          </a:solidFill>
                          <a:latin typeface="Arial" pitchFamily="34" charset="0"/>
                          <a:cs typeface="Arial" pitchFamily="34" charset="0"/>
                        </a:rPr>
                        <a:t>Self-Efficacy</a:t>
                      </a:r>
                      <a:endParaRPr lang="en-US" dirty="0">
                        <a:solidFill>
                          <a:srgbClr val="7030A0"/>
                        </a:solidFill>
                        <a:latin typeface="Arial" pitchFamily="34" charset="0"/>
                        <a:cs typeface="Arial" pitchFamily="34" charset="0"/>
                      </a:endParaRPr>
                    </a:p>
                  </a:txBody>
                  <a:tcPr/>
                </a:tc>
                <a:tc>
                  <a:txBody>
                    <a:bodyPr/>
                    <a:lstStyle/>
                    <a:p>
                      <a:r>
                        <a:rPr lang="en-US" dirty="0" smtClean="0">
                          <a:latin typeface="Arial" pitchFamily="34" charset="0"/>
                          <a:cs typeface="Arial" pitchFamily="34" charset="0"/>
                        </a:rPr>
                        <a:t>3.11 (.47)</a:t>
                      </a:r>
                      <a:endParaRPr lang="en-US" dirty="0">
                        <a:latin typeface="Arial" pitchFamily="34" charset="0"/>
                        <a:cs typeface="Arial" pitchFamily="34" charset="0"/>
                      </a:endParaRPr>
                    </a:p>
                  </a:txBody>
                  <a:tcPr/>
                </a:tc>
                <a:tc>
                  <a:txBody>
                    <a:bodyPr/>
                    <a:lstStyle/>
                    <a:p>
                      <a:r>
                        <a:rPr lang="en-US" dirty="0" smtClean="0">
                          <a:solidFill>
                            <a:schemeClr val="tx1"/>
                          </a:solidFill>
                          <a:latin typeface="Arial" pitchFamily="34" charset="0"/>
                          <a:cs typeface="Arial" pitchFamily="34" charset="0"/>
                        </a:rPr>
                        <a:t>3.48 (.39)</a:t>
                      </a:r>
                      <a:r>
                        <a:rPr lang="en-US" dirty="0" smtClean="0">
                          <a:solidFill>
                            <a:srgbClr val="7030A0"/>
                          </a:solidFill>
                          <a:latin typeface="Arial" pitchFamily="34" charset="0"/>
                          <a:cs typeface="Arial" pitchFamily="34" charset="0"/>
                        </a:rPr>
                        <a:t>*</a:t>
                      </a:r>
                      <a:endParaRPr lang="en-US" dirty="0">
                        <a:solidFill>
                          <a:srgbClr val="7030A0"/>
                        </a:solidFill>
                        <a:latin typeface="Arial" pitchFamily="34" charset="0"/>
                        <a:cs typeface="Arial" pitchFamily="34" charset="0"/>
                      </a:endParaRPr>
                    </a:p>
                  </a:txBody>
                  <a:tcPr/>
                </a:tc>
              </a:tr>
              <a:tr h="666390">
                <a:tc>
                  <a:txBody>
                    <a:bodyPr/>
                    <a:lstStyle/>
                    <a:p>
                      <a:r>
                        <a:rPr lang="en-US" dirty="0" smtClean="0">
                          <a:latin typeface="Arial" pitchFamily="34" charset="0"/>
                          <a:cs typeface="Arial" pitchFamily="34" charset="0"/>
                        </a:rPr>
                        <a:t>Intent to Grad School</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3.22 (.59)</a:t>
                      </a:r>
                      <a:endParaRPr lang="en-US" dirty="0">
                        <a:latin typeface="Arial" pitchFamily="34" charset="0"/>
                        <a:cs typeface="Arial" pitchFamily="34" charset="0"/>
                      </a:endParaRPr>
                    </a:p>
                  </a:txBody>
                  <a:tcPr/>
                </a:tc>
                <a:tc>
                  <a:txBody>
                    <a:bodyPr/>
                    <a:lstStyle/>
                    <a:p>
                      <a:r>
                        <a:rPr lang="en-US" dirty="0" smtClean="0">
                          <a:solidFill>
                            <a:schemeClr val="tx1"/>
                          </a:solidFill>
                          <a:latin typeface="Arial" pitchFamily="34" charset="0"/>
                          <a:cs typeface="Arial" pitchFamily="34" charset="0"/>
                        </a:rPr>
                        <a:t>3.23 (.66)</a:t>
                      </a:r>
                      <a:endParaRPr lang="en-US" dirty="0">
                        <a:solidFill>
                          <a:schemeClr val="tx1"/>
                        </a:solidFill>
                        <a:latin typeface="Arial" pitchFamily="34" charset="0"/>
                        <a:cs typeface="Arial" pitchFamily="34" charset="0"/>
                      </a:endParaRPr>
                    </a:p>
                  </a:txBody>
                  <a:tcPr/>
                </a:tc>
              </a:tr>
              <a:tr h="625511">
                <a:tc>
                  <a:txBody>
                    <a:bodyPr/>
                    <a:lstStyle/>
                    <a:p>
                      <a:r>
                        <a:rPr lang="en-US" dirty="0" smtClean="0">
                          <a:latin typeface="Arial" pitchFamily="34" charset="0"/>
                          <a:cs typeface="Arial" pitchFamily="34" charset="0"/>
                        </a:rPr>
                        <a:t>Attitudes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3.67 (.36)</a:t>
                      </a:r>
                      <a:endParaRPr lang="en-US" dirty="0">
                        <a:latin typeface="Arial" pitchFamily="34" charset="0"/>
                        <a:cs typeface="Arial" pitchFamily="34" charset="0"/>
                      </a:endParaRPr>
                    </a:p>
                  </a:txBody>
                  <a:tcPr/>
                </a:tc>
                <a:tc>
                  <a:txBody>
                    <a:bodyPr/>
                    <a:lstStyle/>
                    <a:p>
                      <a:r>
                        <a:rPr lang="en-US" dirty="0" smtClean="0">
                          <a:solidFill>
                            <a:schemeClr val="tx1"/>
                          </a:solidFill>
                          <a:latin typeface="Arial" pitchFamily="34" charset="0"/>
                          <a:cs typeface="Arial" pitchFamily="34" charset="0"/>
                        </a:rPr>
                        <a:t>3.70 (.38)</a:t>
                      </a:r>
                      <a:endParaRPr lang="en-US" dirty="0">
                        <a:solidFill>
                          <a:schemeClr val="tx1"/>
                        </a:solidFill>
                        <a:latin typeface="Arial" pitchFamily="34" charset="0"/>
                        <a:cs typeface="Arial" pitchFamily="34" charset="0"/>
                      </a:endParaRPr>
                    </a:p>
                  </a:txBody>
                  <a:tcPr/>
                </a:tc>
              </a:tr>
              <a:tr h="893588">
                <a:tc>
                  <a:txBody>
                    <a:bodyPr/>
                    <a:lstStyle/>
                    <a:p>
                      <a:r>
                        <a:rPr lang="en-US" dirty="0" smtClean="0">
                          <a:latin typeface="Arial" pitchFamily="34" charset="0"/>
                          <a:cs typeface="Arial" pitchFamily="34" charset="0"/>
                        </a:rPr>
                        <a:t>Help-Seeking/</a:t>
                      </a:r>
                    </a:p>
                    <a:p>
                      <a:r>
                        <a:rPr lang="en-US" dirty="0" smtClean="0">
                          <a:latin typeface="Arial" pitchFamily="34" charset="0"/>
                          <a:cs typeface="Arial" pitchFamily="34" charset="0"/>
                        </a:rPr>
                        <a:t>Coping</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2.98 (.39)</a:t>
                      </a:r>
                      <a:endParaRPr lang="en-US" dirty="0">
                        <a:latin typeface="Arial" pitchFamily="34" charset="0"/>
                        <a:cs typeface="Arial" pitchFamily="34" charset="0"/>
                      </a:endParaRPr>
                    </a:p>
                  </a:txBody>
                  <a:tcPr/>
                </a:tc>
                <a:tc>
                  <a:txBody>
                    <a:bodyPr/>
                    <a:lstStyle/>
                    <a:p>
                      <a:r>
                        <a:rPr lang="en-US" dirty="0" smtClean="0">
                          <a:solidFill>
                            <a:schemeClr val="tx1"/>
                          </a:solidFill>
                          <a:latin typeface="Arial" pitchFamily="34" charset="0"/>
                          <a:cs typeface="Arial" pitchFamily="34" charset="0"/>
                        </a:rPr>
                        <a:t>2.98 (.36)</a:t>
                      </a:r>
                      <a:endParaRPr lang="en-US" dirty="0">
                        <a:solidFill>
                          <a:schemeClr val="tx1"/>
                        </a:solidFill>
                        <a:latin typeface="Arial" pitchFamily="34" charset="0"/>
                        <a:cs typeface="Arial" pitchFamily="34" charset="0"/>
                      </a:endParaRPr>
                    </a:p>
                  </a:txBody>
                  <a:tcPr/>
                </a:tc>
              </a:tr>
            </a:tbl>
          </a:graphicData>
        </a:graphic>
      </p:graphicFrame>
      <p:sp>
        <p:nvSpPr>
          <p:cNvPr id="13" name="Content Placeholder 5"/>
          <p:cNvSpPr>
            <a:spLocks noGrp="1"/>
          </p:cNvSpPr>
          <p:nvPr>
            <p:ph sz="half" idx="2"/>
          </p:nvPr>
        </p:nvSpPr>
        <p:spPr>
          <a:xfrm>
            <a:off x="2646" y="1524000"/>
            <a:ext cx="4800600" cy="4525963"/>
          </a:xfrm>
        </p:spPr>
        <p:txBody>
          <a:bodyPr/>
          <a:lstStyle/>
          <a:p>
            <a:pPr eaLnBrk="1" hangingPunct="1">
              <a:buFont typeface="Wingdings 2" pitchFamily="18" charset="2"/>
              <a:buNone/>
            </a:pPr>
            <a:r>
              <a:rPr lang="en-US" dirty="0" smtClean="0">
                <a:latin typeface="Arial" pitchFamily="34" charset="0"/>
                <a:cs typeface="Arial" pitchFamily="34" charset="0"/>
              </a:rPr>
              <a:t>2011</a:t>
            </a:r>
          </a:p>
          <a:p>
            <a:pPr eaLnBrk="1" hangingPunct="1">
              <a:buFont typeface="Wingdings 2" pitchFamily="18" charset="2"/>
              <a:buNone/>
            </a:pPr>
            <a:r>
              <a:rPr lang="en-US" sz="1400" dirty="0" smtClean="0">
                <a:solidFill>
                  <a:srgbClr val="7030A0"/>
                </a:solidFill>
                <a:latin typeface="Arial" pitchFamily="34" charset="0"/>
                <a:cs typeface="Arial" pitchFamily="34" charset="0"/>
              </a:rPr>
              <a:t>*</a:t>
            </a:r>
            <a:r>
              <a:rPr lang="en-US" sz="1400" dirty="0" smtClean="0">
                <a:solidFill>
                  <a:schemeClr val="tx2"/>
                </a:solidFill>
                <a:latin typeface="Arial" pitchFamily="34" charset="0"/>
                <a:cs typeface="Arial" pitchFamily="34" charset="0"/>
              </a:rPr>
              <a:t>Significant increase (p=.00) in </a:t>
            </a:r>
            <a:r>
              <a:rPr lang="en-US" sz="1400" dirty="0" smtClean="0">
                <a:solidFill>
                  <a:srgbClr val="7030A0"/>
                </a:solidFill>
                <a:latin typeface="Arial" pitchFamily="34" charset="0"/>
                <a:cs typeface="Arial" pitchFamily="34" charset="0"/>
              </a:rPr>
              <a:t>Self Efficacy</a:t>
            </a:r>
          </a:p>
        </p:txBody>
      </p:sp>
      <p:sp>
        <p:nvSpPr>
          <p:cNvPr id="4" name="TextBox 3"/>
          <p:cNvSpPr txBox="1"/>
          <p:nvPr/>
        </p:nvSpPr>
        <p:spPr>
          <a:xfrm>
            <a:off x="381000" y="5943600"/>
            <a:ext cx="8458200" cy="381000"/>
          </a:xfrm>
          <a:prstGeom prst="rect">
            <a:avLst/>
          </a:prstGeom>
          <a:noFill/>
        </p:spPr>
        <p:txBody>
          <a:bodyPr wrap="square" rtlCol="0">
            <a:spAutoFit/>
          </a:bodyPr>
          <a:lstStyle/>
          <a:p>
            <a:pPr algn="ctr"/>
            <a:r>
              <a:rPr lang="en-US" dirty="0" smtClean="0">
                <a:latin typeface="Arial" pitchFamily="34" charset="0"/>
                <a:cs typeface="Arial" pitchFamily="34" charset="0"/>
              </a:rPr>
              <a:t>2010: Gains in all 4 areas; none significant</a:t>
            </a:r>
            <a:endParaRPr lang="en-US" dirty="0">
              <a:latin typeface="Arial" pitchFamily="34" charset="0"/>
              <a:cs typeface="Arial" pitchFamily="34" charset="0"/>
            </a:endParaRPr>
          </a:p>
        </p:txBody>
      </p:sp>
      <p:sp>
        <p:nvSpPr>
          <p:cNvPr id="9" name="TextBox 8"/>
          <p:cNvSpPr txBox="1"/>
          <p:nvPr/>
        </p:nvSpPr>
        <p:spPr>
          <a:xfrm>
            <a:off x="152400" y="5791200"/>
            <a:ext cx="3733800" cy="246221"/>
          </a:xfrm>
          <a:prstGeom prst="rect">
            <a:avLst/>
          </a:prstGeom>
          <a:noFill/>
        </p:spPr>
        <p:txBody>
          <a:bodyPr wrap="square" rtlCol="0">
            <a:spAutoFit/>
          </a:bodyPr>
          <a:lstStyle/>
          <a:p>
            <a:r>
              <a:rPr lang="en-US" sz="1000" dirty="0" smtClean="0">
                <a:latin typeface="Arial" pitchFamily="34" charset="0"/>
                <a:cs typeface="Arial" pitchFamily="34" charset="0"/>
              </a:rPr>
              <a:t>Note: 4 pt </a:t>
            </a:r>
            <a:r>
              <a:rPr lang="en-US" sz="1000" dirty="0" err="1" smtClean="0">
                <a:latin typeface="Arial" pitchFamily="34" charset="0"/>
                <a:cs typeface="Arial" pitchFamily="34" charset="0"/>
              </a:rPr>
              <a:t>Likert</a:t>
            </a:r>
            <a:r>
              <a:rPr lang="en-US" sz="1000" dirty="0" smtClean="0">
                <a:latin typeface="Arial" pitchFamily="34" charset="0"/>
                <a:cs typeface="Arial" pitchFamily="34" charset="0"/>
              </a:rPr>
              <a:t> scale</a:t>
            </a:r>
            <a:endParaRPr lang="en-US" sz="1000" dirty="0">
              <a:latin typeface="Arial" pitchFamily="34" charset="0"/>
              <a:cs typeface="Arial" pitchFamily="34" charset="0"/>
            </a:endParaRPr>
          </a:p>
        </p:txBody>
      </p:sp>
      <p:sp>
        <p:nvSpPr>
          <p:cNvPr id="10" name="TextBox 9"/>
          <p:cNvSpPr txBox="1"/>
          <p:nvPr/>
        </p:nvSpPr>
        <p:spPr>
          <a:xfrm>
            <a:off x="5257800" y="5867400"/>
            <a:ext cx="3733800" cy="246221"/>
          </a:xfrm>
          <a:prstGeom prst="rect">
            <a:avLst/>
          </a:prstGeom>
          <a:noFill/>
        </p:spPr>
        <p:txBody>
          <a:bodyPr wrap="square" rtlCol="0">
            <a:spAutoFit/>
          </a:bodyPr>
          <a:lstStyle/>
          <a:p>
            <a:pPr algn="r"/>
            <a:r>
              <a:rPr lang="en-US" sz="1000" dirty="0" smtClean="0">
                <a:latin typeface="Arial" pitchFamily="34" charset="0"/>
                <a:cs typeface="Arial" pitchFamily="34" charset="0"/>
              </a:rPr>
              <a:t>Note: 5 pt </a:t>
            </a:r>
            <a:r>
              <a:rPr lang="en-US" sz="1000" dirty="0" err="1" smtClean="0">
                <a:latin typeface="Arial" pitchFamily="34" charset="0"/>
                <a:cs typeface="Arial" pitchFamily="34" charset="0"/>
              </a:rPr>
              <a:t>Likert</a:t>
            </a:r>
            <a:r>
              <a:rPr lang="en-US" sz="1000" dirty="0" smtClean="0">
                <a:latin typeface="Arial" pitchFamily="34" charset="0"/>
                <a:cs typeface="Arial" pitchFamily="34" charset="0"/>
              </a:rPr>
              <a:t> scale</a:t>
            </a:r>
            <a:endParaRPr lang="en-US" sz="1000" dirty="0">
              <a:latin typeface="Arial" pitchFamily="34" charset="0"/>
              <a:cs typeface="Arial" pitchFamily="34" charset="0"/>
            </a:endParaRPr>
          </a:p>
        </p:txBody>
      </p:sp>
    </p:spTree>
    <p:extLst>
      <p:ext uri="{BB962C8B-B14F-4D97-AF65-F5344CB8AC3E}">
        <p14:creationId xmlns:p14="http://schemas.microsoft.com/office/powerpoint/2010/main" xmlns="" val="1418479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2400" y="533400"/>
            <a:ext cx="8229600" cy="1143000"/>
          </a:xfrm>
        </p:spPr>
        <p:txBody>
          <a:bodyPr>
            <a:normAutofit fontScale="90000"/>
          </a:bodyPr>
          <a:lstStyle/>
          <a:p>
            <a:pPr eaLnBrk="1" hangingPunct="1"/>
            <a:r>
              <a:rPr lang="en-US" dirty="0" smtClean="0"/>
              <a:t>A la Carte Gender &amp; Ethnicity at Post</a:t>
            </a:r>
          </a:p>
        </p:txBody>
      </p:sp>
      <p:sp>
        <p:nvSpPr>
          <p:cNvPr id="26628" name="Content Placeholder 5"/>
          <p:cNvSpPr>
            <a:spLocks noGrp="1"/>
          </p:cNvSpPr>
          <p:nvPr>
            <p:ph sz="half" idx="2"/>
          </p:nvPr>
        </p:nvSpPr>
        <p:spPr>
          <a:xfrm>
            <a:off x="4648200" y="1524000"/>
            <a:ext cx="4343400" cy="4525963"/>
          </a:xfrm>
        </p:spPr>
        <p:txBody>
          <a:bodyPr>
            <a:normAutofit lnSpcReduction="10000"/>
          </a:bodyPr>
          <a:lstStyle/>
          <a:p>
            <a:pPr eaLnBrk="1" hangingPunct="1">
              <a:buFont typeface="Wingdings 2" pitchFamily="18" charset="2"/>
              <a:buNone/>
            </a:pPr>
            <a:r>
              <a:rPr lang="en-US" dirty="0" smtClean="0">
                <a:latin typeface="Arial" pitchFamily="34" charset="0"/>
                <a:cs typeface="Arial" pitchFamily="34" charset="0"/>
              </a:rPr>
              <a:t>2012</a:t>
            </a:r>
          </a:p>
          <a:p>
            <a:r>
              <a:rPr lang="en-US" dirty="0" smtClean="0">
                <a:solidFill>
                  <a:schemeClr val="tx2"/>
                </a:solidFill>
                <a:latin typeface="Arial" pitchFamily="34" charset="0"/>
                <a:cs typeface="Arial" pitchFamily="34" charset="0"/>
              </a:rPr>
              <a:t>Significant increase from pre to post (p=.00) in </a:t>
            </a:r>
            <a:r>
              <a:rPr lang="en-US" dirty="0" smtClean="0">
                <a:solidFill>
                  <a:srgbClr val="7030A0"/>
                </a:solidFill>
                <a:latin typeface="Arial" pitchFamily="34" charset="0"/>
                <a:cs typeface="Arial" pitchFamily="34" charset="0"/>
              </a:rPr>
              <a:t>Self Efficacy and Computing Attitudes</a:t>
            </a:r>
          </a:p>
          <a:p>
            <a:r>
              <a:rPr lang="en-US" dirty="0">
                <a:latin typeface="Arial" pitchFamily="34" charset="0"/>
                <a:cs typeface="Arial" pitchFamily="34" charset="0"/>
              </a:rPr>
              <a:t>Significant differences at Post (p&lt;.05) between Groups:</a:t>
            </a:r>
          </a:p>
          <a:p>
            <a:r>
              <a:rPr lang="en-US" dirty="0">
                <a:solidFill>
                  <a:schemeClr val="accent3"/>
                </a:solidFill>
                <a:latin typeface="Arial" pitchFamily="34" charset="0"/>
                <a:cs typeface="Arial" pitchFamily="34" charset="0"/>
              </a:rPr>
              <a:t>Women had higher means on Coping Skills</a:t>
            </a:r>
          </a:p>
          <a:p>
            <a:pPr lvl="1"/>
            <a:r>
              <a:rPr lang="en-US" dirty="0">
                <a:solidFill>
                  <a:srgbClr val="000000"/>
                </a:solidFill>
                <a:latin typeface="Arial" pitchFamily="34" charset="0"/>
                <a:cs typeface="Arial" pitchFamily="34" charset="0"/>
              </a:rPr>
              <a:t>Mean of </a:t>
            </a:r>
            <a:r>
              <a:rPr lang="en-US" dirty="0" smtClean="0">
                <a:solidFill>
                  <a:srgbClr val="000000"/>
                </a:solidFill>
                <a:latin typeface="Arial" pitchFamily="34" charset="0"/>
                <a:cs typeface="Arial" pitchFamily="34" charset="0"/>
              </a:rPr>
              <a:t>3.63 </a:t>
            </a:r>
            <a:r>
              <a:rPr lang="en-US" dirty="0">
                <a:solidFill>
                  <a:srgbClr val="000000"/>
                </a:solidFill>
                <a:latin typeface="Arial" pitchFamily="34" charset="0"/>
                <a:cs typeface="Arial" pitchFamily="34" charset="0"/>
              </a:rPr>
              <a:t>for women </a:t>
            </a:r>
            <a:r>
              <a:rPr lang="en-US" dirty="0" err="1">
                <a:solidFill>
                  <a:srgbClr val="000000"/>
                </a:solidFill>
                <a:latin typeface="Arial" pitchFamily="34" charset="0"/>
                <a:cs typeface="Arial" pitchFamily="34" charset="0"/>
              </a:rPr>
              <a:t>vs</a:t>
            </a:r>
            <a:r>
              <a:rPr lang="en-US" dirty="0">
                <a:solidFill>
                  <a:srgbClr val="000000"/>
                </a:solidFill>
                <a:latin typeface="Arial" pitchFamily="34" charset="0"/>
                <a:cs typeface="Arial" pitchFamily="34" charset="0"/>
              </a:rPr>
              <a:t> </a:t>
            </a:r>
            <a:r>
              <a:rPr lang="en-US" dirty="0" smtClean="0">
                <a:solidFill>
                  <a:srgbClr val="000000"/>
                </a:solidFill>
                <a:latin typeface="Arial" pitchFamily="34" charset="0"/>
                <a:cs typeface="Arial" pitchFamily="34" charset="0"/>
              </a:rPr>
              <a:t>3.39 </a:t>
            </a:r>
            <a:r>
              <a:rPr lang="en-US" dirty="0">
                <a:solidFill>
                  <a:srgbClr val="000000"/>
                </a:solidFill>
                <a:latin typeface="Arial" pitchFamily="34" charset="0"/>
                <a:cs typeface="Arial" pitchFamily="34" charset="0"/>
              </a:rPr>
              <a:t>for men</a:t>
            </a:r>
          </a:p>
          <a:p>
            <a:r>
              <a:rPr lang="en-US" dirty="0">
                <a:solidFill>
                  <a:srgbClr val="A04DA3"/>
                </a:solidFill>
                <a:latin typeface="Arial" pitchFamily="34" charset="0"/>
                <a:cs typeface="Arial" pitchFamily="34" charset="0"/>
              </a:rPr>
              <a:t>Underrepresented Minority Groups* had </a:t>
            </a:r>
            <a:r>
              <a:rPr lang="en-US" dirty="0" smtClean="0">
                <a:solidFill>
                  <a:srgbClr val="A04DA3"/>
                </a:solidFill>
                <a:latin typeface="Arial" pitchFamily="34" charset="0"/>
                <a:cs typeface="Arial" pitchFamily="34" charset="0"/>
              </a:rPr>
              <a:t>lower </a:t>
            </a:r>
            <a:r>
              <a:rPr lang="en-US" dirty="0">
                <a:solidFill>
                  <a:srgbClr val="A04DA3"/>
                </a:solidFill>
                <a:latin typeface="Arial" pitchFamily="34" charset="0"/>
                <a:cs typeface="Arial" pitchFamily="34" charset="0"/>
              </a:rPr>
              <a:t>intentions to attend graduate school</a:t>
            </a:r>
          </a:p>
          <a:p>
            <a:pPr lvl="1"/>
            <a:r>
              <a:rPr lang="en-US" dirty="0">
                <a:solidFill>
                  <a:srgbClr val="000000"/>
                </a:solidFill>
                <a:latin typeface="Arial" pitchFamily="34" charset="0"/>
                <a:cs typeface="Arial" pitchFamily="34" charset="0"/>
              </a:rPr>
              <a:t>Mean of </a:t>
            </a:r>
            <a:r>
              <a:rPr lang="en-US" dirty="0" smtClean="0">
                <a:solidFill>
                  <a:srgbClr val="000000"/>
                </a:solidFill>
                <a:latin typeface="Arial" pitchFamily="34" charset="0"/>
                <a:cs typeface="Arial" pitchFamily="34" charset="0"/>
              </a:rPr>
              <a:t>1.82 </a:t>
            </a:r>
            <a:r>
              <a:rPr lang="en-US" dirty="0">
                <a:solidFill>
                  <a:srgbClr val="000000"/>
                </a:solidFill>
                <a:latin typeface="Arial" pitchFamily="34" charset="0"/>
                <a:cs typeface="Arial" pitchFamily="34" charset="0"/>
              </a:rPr>
              <a:t>for URM group </a:t>
            </a:r>
            <a:r>
              <a:rPr lang="en-US" dirty="0" err="1">
                <a:solidFill>
                  <a:srgbClr val="000000"/>
                </a:solidFill>
                <a:latin typeface="Arial" pitchFamily="34" charset="0"/>
                <a:cs typeface="Arial" pitchFamily="34" charset="0"/>
              </a:rPr>
              <a:t>vs</a:t>
            </a:r>
            <a:r>
              <a:rPr lang="en-US" dirty="0">
                <a:solidFill>
                  <a:srgbClr val="000000"/>
                </a:solidFill>
                <a:latin typeface="Arial" pitchFamily="34" charset="0"/>
                <a:cs typeface="Arial" pitchFamily="34" charset="0"/>
              </a:rPr>
              <a:t> </a:t>
            </a:r>
            <a:r>
              <a:rPr lang="en-US" dirty="0" smtClean="0">
                <a:solidFill>
                  <a:srgbClr val="000000"/>
                </a:solidFill>
                <a:latin typeface="Arial" pitchFamily="34" charset="0"/>
                <a:cs typeface="Arial" pitchFamily="34" charset="0"/>
              </a:rPr>
              <a:t>2.15 </a:t>
            </a:r>
            <a:r>
              <a:rPr lang="en-US" dirty="0">
                <a:solidFill>
                  <a:srgbClr val="000000"/>
                </a:solidFill>
                <a:latin typeface="Arial" pitchFamily="34" charset="0"/>
                <a:cs typeface="Arial" pitchFamily="34" charset="0"/>
              </a:rPr>
              <a:t>for non-URM</a:t>
            </a:r>
          </a:p>
          <a:p>
            <a:endParaRPr lang="en-US" dirty="0" smtClean="0">
              <a:solidFill>
                <a:srgbClr val="7030A0"/>
              </a:solidFill>
              <a:latin typeface="Arial" pitchFamily="34" charset="0"/>
              <a:cs typeface="Arial" pitchFamily="34" charset="0"/>
            </a:endParaRPr>
          </a:p>
        </p:txBody>
      </p:sp>
      <p:sp>
        <p:nvSpPr>
          <p:cNvPr id="26733" name="Footer Placeholder 4"/>
          <p:cNvSpPr>
            <a:spLocks noGrp="1"/>
          </p:cNvSpPr>
          <p:nvPr>
            <p:ph type="ftr" sz="quarter" idx="11"/>
          </p:nvPr>
        </p:nvSpPr>
        <p:spPr bwMode="auto">
          <a:xfrm>
            <a:off x="2667000" y="6477000"/>
            <a:ext cx="3657600" cy="381000"/>
          </a:xfrm>
          <a:noFill/>
          <a:ln>
            <a:miter lim="800000"/>
            <a:headEnd/>
            <a:tailEnd/>
          </a:ln>
        </p:spPr>
        <p:txBody>
          <a:bodyPr wrap="square" numCol="1" anchorCtr="0" compatLnSpc="1">
            <a:prstTxWarp prst="textNoShape">
              <a:avLst/>
            </a:prstTxWarp>
          </a:bodyPr>
          <a:lstStyle/>
          <a:p>
            <a:pPr algn="ctr"/>
            <a:r>
              <a:rPr lang="en-US" sz="1000" dirty="0" smtClean="0">
                <a:solidFill>
                  <a:schemeClr val="tx2"/>
                </a:solidFill>
                <a:latin typeface="Arial" pitchFamily="34" charset="0"/>
                <a:cs typeface="Arial" pitchFamily="34" charset="0"/>
              </a:rPr>
              <a:t>NSF CISE REU PI Meeting, Philadelphia, PA, March 2013</a:t>
            </a:r>
          </a:p>
        </p:txBody>
      </p:sp>
      <p:sp>
        <p:nvSpPr>
          <p:cNvPr id="13" name="Content Placeholder 5"/>
          <p:cNvSpPr>
            <a:spLocks noGrp="1"/>
          </p:cNvSpPr>
          <p:nvPr>
            <p:ph sz="half" idx="2"/>
          </p:nvPr>
        </p:nvSpPr>
        <p:spPr>
          <a:xfrm>
            <a:off x="228600" y="1524000"/>
            <a:ext cx="4419600" cy="4525963"/>
          </a:xfrm>
        </p:spPr>
        <p:txBody>
          <a:bodyPr>
            <a:normAutofit lnSpcReduction="10000"/>
          </a:bodyPr>
          <a:lstStyle/>
          <a:p>
            <a:pPr eaLnBrk="1" hangingPunct="1">
              <a:buFont typeface="Wingdings 2" pitchFamily="18" charset="2"/>
              <a:buNone/>
            </a:pPr>
            <a:r>
              <a:rPr lang="en-US" dirty="0" smtClean="0">
                <a:latin typeface="Arial" pitchFamily="34" charset="0"/>
                <a:cs typeface="Arial" pitchFamily="34" charset="0"/>
              </a:rPr>
              <a:t>2011</a:t>
            </a:r>
          </a:p>
          <a:p>
            <a:r>
              <a:rPr lang="en-US" dirty="0" smtClean="0">
                <a:solidFill>
                  <a:srgbClr val="7030A0"/>
                </a:solidFill>
                <a:latin typeface="Arial" pitchFamily="34" charset="0"/>
                <a:cs typeface="Arial" pitchFamily="34" charset="0"/>
              </a:rPr>
              <a:t>Overall </a:t>
            </a:r>
            <a:r>
              <a:rPr lang="en-US" dirty="0" smtClean="0">
                <a:solidFill>
                  <a:schemeClr val="tx2"/>
                </a:solidFill>
                <a:latin typeface="Arial" pitchFamily="34" charset="0"/>
                <a:cs typeface="Arial" pitchFamily="34" charset="0"/>
              </a:rPr>
              <a:t>Significant increase from pre to post (p=.00) in </a:t>
            </a:r>
            <a:r>
              <a:rPr lang="en-US" dirty="0" smtClean="0">
                <a:solidFill>
                  <a:srgbClr val="7030A0"/>
                </a:solidFill>
                <a:latin typeface="Arial" pitchFamily="34" charset="0"/>
                <a:cs typeface="Arial" pitchFamily="34" charset="0"/>
              </a:rPr>
              <a:t>Self Efficacy</a:t>
            </a:r>
          </a:p>
          <a:p>
            <a:pPr eaLnBrk="1" hangingPunct="1">
              <a:buFont typeface="Wingdings 2" pitchFamily="18" charset="2"/>
              <a:buNone/>
            </a:pPr>
            <a:endParaRPr lang="en-US" dirty="0">
              <a:solidFill>
                <a:srgbClr val="7030A0"/>
              </a:solidFill>
              <a:latin typeface="Arial" pitchFamily="34" charset="0"/>
              <a:cs typeface="Arial" pitchFamily="34" charset="0"/>
            </a:endParaRPr>
          </a:p>
          <a:p>
            <a:r>
              <a:rPr lang="en-US" dirty="0" smtClean="0">
                <a:solidFill>
                  <a:srgbClr val="000000"/>
                </a:solidFill>
                <a:latin typeface="Arial" pitchFamily="34" charset="0"/>
                <a:cs typeface="Arial" pitchFamily="34" charset="0"/>
              </a:rPr>
              <a:t>Significant differences at Post (p&lt;.05) between Groups</a:t>
            </a:r>
            <a:r>
              <a:rPr lang="en-US" dirty="0" smtClean="0">
                <a:solidFill>
                  <a:srgbClr val="7030A0"/>
                </a:solidFill>
                <a:latin typeface="Arial" pitchFamily="34" charset="0"/>
                <a:cs typeface="Arial" pitchFamily="34" charset="0"/>
              </a:rPr>
              <a:t>:</a:t>
            </a:r>
          </a:p>
          <a:p>
            <a:r>
              <a:rPr lang="en-US" dirty="0" smtClean="0">
                <a:solidFill>
                  <a:schemeClr val="accent3"/>
                </a:solidFill>
                <a:latin typeface="Arial" pitchFamily="34" charset="0"/>
                <a:cs typeface="Arial" pitchFamily="34" charset="0"/>
              </a:rPr>
              <a:t>Women had higher means on Coping Skills</a:t>
            </a:r>
          </a:p>
          <a:p>
            <a:pPr lvl="1"/>
            <a:r>
              <a:rPr lang="en-US" dirty="0" smtClean="0">
                <a:solidFill>
                  <a:srgbClr val="000000"/>
                </a:solidFill>
                <a:latin typeface="Arial" pitchFamily="34" charset="0"/>
                <a:cs typeface="Arial" pitchFamily="34" charset="0"/>
              </a:rPr>
              <a:t>Mean of 3.06 for women </a:t>
            </a:r>
            <a:r>
              <a:rPr lang="en-US" dirty="0" err="1" smtClean="0">
                <a:solidFill>
                  <a:srgbClr val="000000"/>
                </a:solidFill>
                <a:latin typeface="Arial" pitchFamily="34" charset="0"/>
                <a:cs typeface="Arial" pitchFamily="34" charset="0"/>
              </a:rPr>
              <a:t>vs</a:t>
            </a:r>
            <a:r>
              <a:rPr lang="en-US" dirty="0" smtClean="0">
                <a:solidFill>
                  <a:srgbClr val="000000"/>
                </a:solidFill>
                <a:latin typeface="Arial" pitchFamily="34" charset="0"/>
                <a:cs typeface="Arial" pitchFamily="34" charset="0"/>
              </a:rPr>
              <a:t> 2.9 for men</a:t>
            </a:r>
          </a:p>
          <a:p>
            <a:r>
              <a:rPr lang="en-US" dirty="0" smtClean="0">
                <a:solidFill>
                  <a:srgbClr val="A04DA3"/>
                </a:solidFill>
                <a:latin typeface="Arial" pitchFamily="34" charset="0"/>
                <a:cs typeface="Arial" pitchFamily="34" charset="0"/>
              </a:rPr>
              <a:t>Underrepresented Minority Groups* had higher intentions to attend graduate school</a:t>
            </a:r>
          </a:p>
          <a:p>
            <a:pPr lvl="1"/>
            <a:r>
              <a:rPr lang="en-US" dirty="0" smtClean="0">
                <a:solidFill>
                  <a:srgbClr val="000000"/>
                </a:solidFill>
                <a:latin typeface="Arial" pitchFamily="34" charset="0"/>
                <a:cs typeface="Arial" pitchFamily="34" charset="0"/>
              </a:rPr>
              <a:t>Mean of 3.47 for URM group </a:t>
            </a:r>
            <a:r>
              <a:rPr lang="en-US" dirty="0" err="1" smtClean="0">
                <a:solidFill>
                  <a:srgbClr val="000000"/>
                </a:solidFill>
                <a:latin typeface="Arial" pitchFamily="34" charset="0"/>
                <a:cs typeface="Arial" pitchFamily="34" charset="0"/>
              </a:rPr>
              <a:t>vs</a:t>
            </a:r>
            <a:r>
              <a:rPr lang="en-US" dirty="0" smtClean="0">
                <a:solidFill>
                  <a:srgbClr val="000000"/>
                </a:solidFill>
                <a:latin typeface="Arial" pitchFamily="34" charset="0"/>
                <a:cs typeface="Arial" pitchFamily="34" charset="0"/>
              </a:rPr>
              <a:t> 3.16 for non-URM</a:t>
            </a:r>
          </a:p>
        </p:txBody>
      </p:sp>
      <p:sp>
        <p:nvSpPr>
          <p:cNvPr id="9" name="TextBox 8"/>
          <p:cNvSpPr txBox="1"/>
          <p:nvPr/>
        </p:nvSpPr>
        <p:spPr>
          <a:xfrm>
            <a:off x="152400" y="5867400"/>
            <a:ext cx="3733800" cy="276999"/>
          </a:xfrm>
          <a:prstGeom prst="rect">
            <a:avLst/>
          </a:prstGeom>
          <a:noFill/>
        </p:spPr>
        <p:txBody>
          <a:bodyPr wrap="square" rtlCol="0">
            <a:spAutoFit/>
          </a:bodyPr>
          <a:lstStyle/>
          <a:p>
            <a:r>
              <a:rPr lang="en-US" sz="1200" b="1" dirty="0" smtClean="0">
                <a:latin typeface="Arial" pitchFamily="34" charset="0"/>
                <a:cs typeface="Arial" pitchFamily="34" charset="0"/>
              </a:rPr>
              <a:t>Note: 4 pt </a:t>
            </a:r>
            <a:r>
              <a:rPr lang="en-US" sz="1200" b="1" dirty="0" err="1" smtClean="0">
                <a:latin typeface="Arial" pitchFamily="34" charset="0"/>
                <a:cs typeface="Arial" pitchFamily="34" charset="0"/>
              </a:rPr>
              <a:t>Likert</a:t>
            </a:r>
            <a:r>
              <a:rPr lang="en-US" sz="1200" b="1" dirty="0" smtClean="0">
                <a:latin typeface="Arial" pitchFamily="34" charset="0"/>
                <a:cs typeface="Arial" pitchFamily="34" charset="0"/>
              </a:rPr>
              <a:t> scale</a:t>
            </a:r>
            <a:endParaRPr lang="en-US" sz="1200" b="1" dirty="0">
              <a:latin typeface="Arial" pitchFamily="34" charset="0"/>
              <a:cs typeface="Arial" pitchFamily="34" charset="0"/>
            </a:endParaRPr>
          </a:p>
        </p:txBody>
      </p:sp>
      <p:sp>
        <p:nvSpPr>
          <p:cNvPr id="10" name="TextBox 9"/>
          <p:cNvSpPr txBox="1"/>
          <p:nvPr/>
        </p:nvSpPr>
        <p:spPr>
          <a:xfrm>
            <a:off x="5257800" y="5867400"/>
            <a:ext cx="3733800" cy="276999"/>
          </a:xfrm>
          <a:prstGeom prst="rect">
            <a:avLst/>
          </a:prstGeom>
          <a:noFill/>
        </p:spPr>
        <p:txBody>
          <a:bodyPr wrap="square" rtlCol="0">
            <a:spAutoFit/>
          </a:bodyPr>
          <a:lstStyle/>
          <a:p>
            <a:pPr algn="r"/>
            <a:r>
              <a:rPr lang="en-US" sz="1200" b="1" dirty="0" smtClean="0">
                <a:latin typeface="Arial" pitchFamily="34" charset="0"/>
                <a:cs typeface="Arial" pitchFamily="34" charset="0"/>
              </a:rPr>
              <a:t>Note: 5 pt </a:t>
            </a:r>
            <a:r>
              <a:rPr lang="en-US" sz="1200" b="1" dirty="0" err="1" smtClean="0">
                <a:latin typeface="Arial" pitchFamily="34" charset="0"/>
                <a:cs typeface="Arial" pitchFamily="34" charset="0"/>
              </a:rPr>
              <a:t>Likert</a:t>
            </a:r>
            <a:r>
              <a:rPr lang="en-US" sz="1200" b="1" dirty="0" smtClean="0">
                <a:latin typeface="Arial" pitchFamily="34" charset="0"/>
                <a:cs typeface="Arial" pitchFamily="34" charset="0"/>
              </a:rPr>
              <a:t> scale</a:t>
            </a:r>
            <a:endParaRPr lang="en-US" sz="1200" b="1" dirty="0">
              <a:latin typeface="Arial" pitchFamily="34" charset="0"/>
              <a:cs typeface="Arial" pitchFamily="34" charset="0"/>
            </a:endParaRPr>
          </a:p>
        </p:txBody>
      </p:sp>
      <p:sp>
        <p:nvSpPr>
          <p:cNvPr id="3" name="TextBox 2"/>
          <p:cNvSpPr txBox="1"/>
          <p:nvPr/>
        </p:nvSpPr>
        <p:spPr>
          <a:xfrm>
            <a:off x="990600" y="6248400"/>
            <a:ext cx="7162800" cy="369332"/>
          </a:xfrm>
          <a:prstGeom prst="rect">
            <a:avLst/>
          </a:prstGeom>
          <a:noFill/>
        </p:spPr>
        <p:txBody>
          <a:bodyPr wrap="square" rtlCol="0">
            <a:spAutoFit/>
          </a:bodyPr>
          <a:lstStyle/>
          <a:p>
            <a:r>
              <a:rPr lang="en-US" dirty="0" smtClean="0"/>
              <a:t>*URM= all ethnicity groups except Asian, Caucasian, Unspecified</a:t>
            </a:r>
            <a:endParaRPr lang="en-US" dirty="0"/>
          </a:p>
        </p:txBody>
      </p:sp>
    </p:spTree>
    <p:extLst>
      <p:ext uri="{BB962C8B-B14F-4D97-AF65-F5344CB8AC3E}">
        <p14:creationId xmlns:p14="http://schemas.microsoft.com/office/powerpoint/2010/main" xmlns="" val="3837718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3050"/>
            <a:ext cx="7467600" cy="1162050"/>
          </a:xfrm>
        </p:spPr>
        <p:txBody>
          <a:bodyPr>
            <a:noAutofit/>
          </a:bodyPr>
          <a:lstStyle/>
          <a:p>
            <a:pPr eaLnBrk="1" hangingPunct="1"/>
            <a:r>
              <a:rPr lang="en-US" sz="4400" dirty="0" smtClean="0"/>
              <a:t>Post Program Evaluation</a:t>
            </a:r>
          </a:p>
        </p:txBody>
      </p:sp>
      <p:sp>
        <p:nvSpPr>
          <p:cNvPr id="27652" name="Footer Placeholder 4"/>
          <p:cNvSpPr>
            <a:spLocks noGrp="1"/>
          </p:cNvSpPr>
          <p:nvPr>
            <p:ph type="ftr" sz="quarter" idx="11"/>
          </p:nvPr>
        </p:nvSpPr>
        <p:spPr bwMode="auto">
          <a:xfrm>
            <a:off x="1371600" y="6400800"/>
            <a:ext cx="6019800" cy="457200"/>
          </a:xfrm>
          <a:noFill/>
          <a:ln>
            <a:miter lim="800000"/>
            <a:headEnd/>
            <a:tailEnd/>
          </a:ln>
        </p:spPr>
        <p:txBody>
          <a:bodyPr wrap="square" numCol="1" anchorCtr="0" compatLnSpc="1">
            <a:prstTxWarp prst="textNoShape">
              <a:avLst/>
            </a:prstTxWarp>
          </a:bodyPr>
          <a:lstStyle/>
          <a:p>
            <a:pPr algn="ctr"/>
            <a:r>
              <a:rPr lang="en-US" sz="1000" dirty="0" smtClean="0">
                <a:solidFill>
                  <a:schemeClr val="tx2"/>
                </a:solidFill>
                <a:latin typeface="Arial" pitchFamily="34" charset="0"/>
                <a:cs typeface="Arial" pitchFamily="34" charset="0"/>
              </a:rPr>
              <a:t>NSF CISE REU PI Meeting, Philadelphia, PA, March 2013</a:t>
            </a:r>
          </a:p>
        </p:txBody>
      </p:sp>
      <p:sp>
        <p:nvSpPr>
          <p:cNvPr id="7" name="Content Placeholder 2"/>
          <p:cNvSpPr txBox="1">
            <a:spLocks/>
          </p:cNvSpPr>
          <p:nvPr/>
        </p:nvSpPr>
        <p:spPr>
          <a:xfrm>
            <a:off x="533400" y="1600200"/>
            <a:ext cx="8305800" cy="4571999"/>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32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8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0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dirty="0">
                <a:solidFill>
                  <a:schemeClr val="accent1"/>
                </a:solidFill>
                <a:latin typeface="Arial" pitchFamily="34" charset="0"/>
                <a:cs typeface="Arial" pitchFamily="34" charset="0"/>
              </a:rPr>
              <a:t>M</a:t>
            </a:r>
            <a:r>
              <a:rPr lang="en-US" dirty="0" smtClean="0">
                <a:solidFill>
                  <a:schemeClr val="accent1"/>
                </a:solidFill>
                <a:latin typeface="Arial" pitchFamily="34" charset="0"/>
                <a:cs typeface="Arial" pitchFamily="34" charset="0"/>
              </a:rPr>
              <a:t>ajority are satisfied with program</a:t>
            </a:r>
          </a:p>
          <a:p>
            <a:pPr marL="109728" indent="0">
              <a:buNone/>
            </a:pPr>
            <a:r>
              <a:rPr lang="en-US" dirty="0" smtClean="0">
                <a:solidFill>
                  <a:schemeClr val="tx2"/>
                </a:solidFill>
                <a:latin typeface="Arial" pitchFamily="34" charset="0"/>
                <a:cs typeface="Arial" pitchFamily="34" charset="0"/>
              </a:rPr>
              <a:t>2012:</a:t>
            </a:r>
          </a:p>
          <a:p>
            <a:r>
              <a:rPr lang="en-US" dirty="0" smtClean="0">
                <a:solidFill>
                  <a:schemeClr val="tx2"/>
                </a:solidFill>
                <a:latin typeface="Arial" pitchFamily="34" charset="0"/>
                <a:cs typeface="Arial" pitchFamily="34" charset="0"/>
              </a:rPr>
              <a:t>Faculty advisor </a:t>
            </a:r>
            <a:r>
              <a:rPr lang="en-US" dirty="0" smtClean="0">
                <a:solidFill>
                  <a:schemeClr val="accent1"/>
                </a:solidFill>
                <a:latin typeface="Arial" pitchFamily="34" charset="0"/>
                <a:cs typeface="Arial" pitchFamily="34" charset="0"/>
              </a:rPr>
              <a:t>94%</a:t>
            </a:r>
          </a:p>
          <a:p>
            <a:r>
              <a:rPr lang="en-US" dirty="0" smtClean="0">
                <a:solidFill>
                  <a:schemeClr val="tx2"/>
                </a:solidFill>
                <a:latin typeface="Arial" pitchFamily="34" charset="0"/>
                <a:cs typeface="Arial" pitchFamily="34" charset="0"/>
              </a:rPr>
              <a:t>Housing 90%</a:t>
            </a:r>
          </a:p>
          <a:p>
            <a:r>
              <a:rPr lang="en-US" dirty="0" smtClean="0">
                <a:solidFill>
                  <a:schemeClr val="tx2"/>
                </a:solidFill>
                <a:latin typeface="Arial" pitchFamily="34" charset="0"/>
                <a:cs typeface="Arial" pitchFamily="34" charset="0"/>
              </a:rPr>
              <a:t>Program in general </a:t>
            </a:r>
            <a:r>
              <a:rPr lang="en-US" dirty="0" smtClean="0">
                <a:solidFill>
                  <a:schemeClr val="accent1"/>
                </a:solidFill>
                <a:latin typeface="Arial" pitchFamily="34" charset="0"/>
                <a:cs typeface="Arial" pitchFamily="34" charset="0"/>
              </a:rPr>
              <a:t>96%</a:t>
            </a:r>
          </a:p>
          <a:p>
            <a:r>
              <a:rPr lang="en-US" dirty="0" smtClean="0">
                <a:solidFill>
                  <a:schemeClr val="tx2"/>
                </a:solidFill>
                <a:latin typeface="Arial" pitchFamily="34" charset="0"/>
                <a:cs typeface="Arial" pitchFamily="34" charset="0"/>
              </a:rPr>
              <a:t>Research experience 93%</a:t>
            </a:r>
          </a:p>
          <a:p>
            <a:r>
              <a:rPr lang="en-US" dirty="0" smtClean="0">
                <a:solidFill>
                  <a:schemeClr val="tx2"/>
                </a:solidFill>
                <a:latin typeface="Arial" pitchFamily="34" charset="0"/>
                <a:cs typeface="Arial" pitchFamily="34" charset="0"/>
              </a:rPr>
              <a:t>Interaction with staff </a:t>
            </a:r>
            <a:r>
              <a:rPr lang="en-US" dirty="0" smtClean="0">
                <a:solidFill>
                  <a:schemeClr val="accent1"/>
                </a:solidFill>
                <a:latin typeface="Arial" pitchFamily="34" charset="0"/>
                <a:cs typeface="Arial" pitchFamily="34" charset="0"/>
              </a:rPr>
              <a:t>99%</a:t>
            </a:r>
          </a:p>
          <a:p>
            <a:r>
              <a:rPr lang="en-US" dirty="0" smtClean="0">
                <a:solidFill>
                  <a:schemeClr val="tx2"/>
                </a:solidFill>
                <a:latin typeface="Arial" pitchFamily="34" charset="0"/>
                <a:cs typeface="Arial" pitchFamily="34" charset="0"/>
              </a:rPr>
              <a:t>Interaction with students 96%</a:t>
            </a:r>
          </a:p>
          <a:p>
            <a:endParaRPr lang="en-US" dirty="0"/>
          </a:p>
        </p:txBody>
      </p:sp>
      <p:sp>
        <p:nvSpPr>
          <p:cNvPr id="5" name="TextBox 4"/>
          <p:cNvSpPr txBox="1"/>
          <p:nvPr/>
        </p:nvSpPr>
        <p:spPr>
          <a:xfrm>
            <a:off x="6632888" y="3657600"/>
            <a:ext cx="2102897" cy="646331"/>
          </a:xfrm>
          <a:prstGeom prst="rect">
            <a:avLst/>
          </a:prstGeom>
          <a:noFill/>
        </p:spPr>
        <p:txBody>
          <a:bodyPr wrap="none" rtlCol="0">
            <a:spAutoFit/>
          </a:bodyPr>
          <a:lstStyle/>
          <a:p>
            <a:pPr algn="ctr"/>
            <a:r>
              <a:rPr lang="en-US" smtClean="0">
                <a:solidFill>
                  <a:schemeClr val="accent1"/>
                </a:solidFill>
                <a:latin typeface="Arial" pitchFamily="34" charset="0"/>
                <a:cs typeface="Arial" pitchFamily="34" charset="0"/>
              </a:rPr>
              <a:t>Consistently &gt;90%</a:t>
            </a:r>
            <a:endParaRPr lang="en-US" dirty="0" smtClean="0">
              <a:solidFill>
                <a:schemeClr val="accent1"/>
              </a:solidFill>
              <a:latin typeface="Arial" pitchFamily="34" charset="0"/>
              <a:cs typeface="Arial" pitchFamily="34" charset="0"/>
            </a:endParaRPr>
          </a:p>
          <a:p>
            <a:pPr algn="ctr"/>
            <a:r>
              <a:rPr lang="en-US" dirty="0" smtClean="0">
                <a:solidFill>
                  <a:schemeClr val="accent1"/>
                </a:solidFill>
                <a:latin typeface="Arial" pitchFamily="34" charset="0"/>
                <a:cs typeface="Arial" pitchFamily="34" charset="0"/>
              </a:rPr>
              <a:t>Across all 3 years</a:t>
            </a:r>
            <a:endParaRPr lang="en-US"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Faculty/PI Survey</a:t>
            </a:r>
            <a:endParaRPr lang="en-US" dirty="0"/>
          </a:p>
        </p:txBody>
      </p:sp>
      <p:sp>
        <p:nvSpPr>
          <p:cNvPr id="4" name="Footer Placeholder 3"/>
          <p:cNvSpPr>
            <a:spLocks noGrp="1"/>
          </p:cNvSpPr>
          <p:nvPr>
            <p:ph type="ftr" sz="quarter" idx="11"/>
          </p:nvPr>
        </p:nvSpPr>
        <p:spPr>
          <a:xfrm>
            <a:off x="2971800" y="6386689"/>
            <a:ext cx="3581400" cy="457200"/>
          </a:xfrm>
        </p:spPr>
        <p:txBody>
          <a:bodyPr/>
          <a:lstStyle/>
          <a:p>
            <a:pPr algn="ctr"/>
            <a:r>
              <a:rPr lang="en-US" sz="1000" b="1" dirty="0" smtClean="0">
                <a:solidFill>
                  <a:schemeClr val="tx1"/>
                </a:solidFill>
                <a:latin typeface="Arial"/>
                <a:cs typeface="Arial"/>
              </a:rPr>
              <a:t>NSF CISE REU PI Meeting, Philadelphia, PA, March 2013</a:t>
            </a:r>
            <a:endParaRPr lang="en-US" sz="1000" b="1" dirty="0">
              <a:solidFill>
                <a:schemeClr val="tx1"/>
              </a:solidFill>
              <a:latin typeface="Arial"/>
              <a:cs typeface="Arial"/>
            </a:endParaRPr>
          </a:p>
        </p:txBody>
      </p:sp>
    </p:spTree>
    <p:extLst>
      <p:ext uri="{BB962C8B-B14F-4D97-AF65-F5344CB8AC3E}">
        <p14:creationId xmlns:p14="http://schemas.microsoft.com/office/powerpoint/2010/main" xmlns="" val="3505164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895600" y="1058333"/>
            <a:ext cx="6479707" cy="5791200"/>
          </a:xfrm>
          <a:prstGeom prst="rect">
            <a:avLst/>
          </a:prstGeom>
          <a:noFill/>
          <a:ln w="9525">
            <a:noFill/>
            <a:miter lim="800000"/>
            <a:headEnd/>
            <a:tailEnd/>
          </a:ln>
          <a:effectLst/>
        </p:spPr>
      </p:pic>
      <p:sp>
        <p:nvSpPr>
          <p:cNvPr id="6" name="Title 5"/>
          <p:cNvSpPr>
            <a:spLocks noGrp="1"/>
          </p:cNvSpPr>
          <p:nvPr>
            <p:ph type="title"/>
          </p:nvPr>
        </p:nvSpPr>
        <p:spPr>
          <a:xfrm>
            <a:off x="0" y="457200"/>
            <a:ext cx="8229600" cy="1066800"/>
          </a:xfrm>
        </p:spPr>
        <p:txBody>
          <a:bodyPr/>
          <a:lstStyle/>
          <a:p>
            <a:r>
              <a:rPr lang="en-US" dirty="0" smtClean="0"/>
              <a:t>Faculty Survey</a:t>
            </a:r>
            <a:endParaRPr lang="en-US" dirty="0"/>
          </a:p>
        </p:txBody>
      </p:sp>
      <p:sp>
        <p:nvSpPr>
          <p:cNvPr id="7" name="Content Placeholder 6"/>
          <p:cNvSpPr>
            <a:spLocks noGrp="1"/>
          </p:cNvSpPr>
          <p:nvPr>
            <p:ph sz="half" idx="1"/>
          </p:nvPr>
        </p:nvSpPr>
        <p:spPr>
          <a:xfrm>
            <a:off x="-33867" y="1524000"/>
            <a:ext cx="4038600" cy="4525963"/>
          </a:xfrm>
        </p:spPr>
        <p:txBody>
          <a:bodyPr>
            <a:normAutofit/>
          </a:bodyPr>
          <a:lstStyle/>
          <a:p>
            <a:r>
              <a:rPr lang="en-US" sz="1800" dirty="0" smtClean="0">
                <a:solidFill>
                  <a:schemeClr val="tx2"/>
                </a:solidFill>
                <a:latin typeface="Arial" pitchFamily="34" charset="0"/>
                <a:cs typeface="Arial" pitchFamily="34" charset="0"/>
              </a:rPr>
              <a:t>Snowball sample </a:t>
            </a:r>
          </a:p>
          <a:p>
            <a:pPr lvl="1"/>
            <a:r>
              <a:rPr lang="en-US" sz="1800" dirty="0" smtClean="0">
                <a:latin typeface="Arial" pitchFamily="34" charset="0"/>
                <a:cs typeface="Arial" pitchFamily="34" charset="0"/>
              </a:rPr>
              <a:t>Dec 2012 – Jan 2013</a:t>
            </a:r>
          </a:p>
          <a:p>
            <a:pPr lvl="1"/>
            <a:r>
              <a:rPr lang="en-US" sz="1800" dirty="0" smtClean="0">
                <a:latin typeface="Arial" pitchFamily="34" charset="0"/>
                <a:cs typeface="Arial" pitchFamily="34" charset="0"/>
              </a:rPr>
              <a:t>NSF PI Lists </a:t>
            </a:r>
            <a:r>
              <a:rPr lang="en-US" sz="1200" dirty="0" smtClean="0">
                <a:latin typeface="Arial" pitchFamily="34" charset="0"/>
                <a:cs typeface="Arial" pitchFamily="34" charset="0"/>
              </a:rPr>
              <a:t>(2010– 2012)</a:t>
            </a:r>
          </a:p>
          <a:p>
            <a:r>
              <a:rPr lang="en-US" sz="1800" dirty="0" err="1" smtClean="0">
                <a:solidFill>
                  <a:schemeClr val="tx2"/>
                </a:solidFill>
                <a:latin typeface="Arial" pitchFamily="34" charset="0"/>
                <a:cs typeface="Arial" pitchFamily="34" charset="0"/>
              </a:rPr>
              <a:t>Likert</a:t>
            </a:r>
            <a:r>
              <a:rPr lang="en-US" sz="1800" dirty="0" smtClean="0">
                <a:solidFill>
                  <a:schemeClr val="tx2"/>
                </a:solidFill>
                <a:latin typeface="Arial" pitchFamily="34" charset="0"/>
                <a:cs typeface="Arial" pitchFamily="34" charset="0"/>
              </a:rPr>
              <a:t>  scale survey to measure</a:t>
            </a:r>
          </a:p>
          <a:p>
            <a:pPr lvl="1"/>
            <a:r>
              <a:rPr lang="en-US" sz="1800" dirty="0" smtClean="0">
                <a:solidFill>
                  <a:schemeClr val="accent1"/>
                </a:solidFill>
                <a:latin typeface="Arial" pitchFamily="34" charset="0"/>
                <a:cs typeface="Arial" pitchFamily="34" charset="0"/>
              </a:rPr>
              <a:t>Motivation to participate</a:t>
            </a:r>
          </a:p>
          <a:p>
            <a:pPr lvl="1"/>
            <a:r>
              <a:rPr lang="en-US" sz="1800" dirty="0" smtClean="0">
                <a:latin typeface="Arial" pitchFamily="34" charset="0"/>
                <a:cs typeface="Arial" pitchFamily="34" charset="0"/>
              </a:rPr>
              <a:t>Faculty roles &amp; site management</a:t>
            </a:r>
          </a:p>
          <a:p>
            <a:pPr lvl="1"/>
            <a:r>
              <a:rPr lang="en-US" sz="1800" dirty="0" smtClean="0">
                <a:solidFill>
                  <a:schemeClr val="accent1"/>
                </a:solidFill>
                <a:latin typeface="Arial" pitchFamily="34" charset="0"/>
                <a:cs typeface="Arial" pitchFamily="34" charset="0"/>
              </a:rPr>
              <a:t>Satisfaction with students</a:t>
            </a:r>
          </a:p>
          <a:p>
            <a:pPr lvl="1"/>
            <a:r>
              <a:rPr lang="en-US" sz="1800" dirty="0" smtClean="0">
                <a:latin typeface="Arial" pitchFamily="34" charset="0"/>
                <a:cs typeface="Arial" pitchFamily="34" charset="0"/>
              </a:rPr>
              <a:t>Perceived student outcomes</a:t>
            </a:r>
          </a:p>
          <a:p>
            <a:r>
              <a:rPr lang="en-US" sz="1800" dirty="0" smtClean="0">
                <a:solidFill>
                  <a:schemeClr val="tx2"/>
                </a:solidFill>
                <a:latin typeface="Arial" pitchFamily="34" charset="0"/>
                <a:cs typeface="Arial" pitchFamily="34" charset="0"/>
              </a:rPr>
              <a:t>Respondent  Characteristics</a:t>
            </a:r>
          </a:p>
          <a:p>
            <a:pPr lvl="1"/>
            <a:r>
              <a:rPr lang="en-US" sz="1800" dirty="0" smtClean="0">
                <a:latin typeface="Arial" pitchFamily="34" charset="0"/>
                <a:cs typeface="Arial" pitchFamily="34" charset="0"/>
              </a:rPr>
              <a:t> </a:t>
            </a:r>
            <a:r>
              <a:rPr lang="en-US" sz="1800" dirty="0" smtClean="0">
                <a:solidFill>
                  <a:schemeClr val="accent1"/>
                </a:solidFill>
                <a:latin typeface="Arial" pitchFamily="34" charset="0"/>
                <a:cs typeface="Arial" pitchFamily="34" charset="0"/>
              </a:rPr>
              <a:t>REU faculty 1-4 yrs</a:t>
            </a:r>
          </a:p>
          <a:p>
            <a:pPr lvl="1"/>
            <a:r>
              <a:rPr lang="en-US" sz="1800" dirty="0" smtClean="0">
                <a:latin typeface="Arial" pitchFamily="34" charset="0"/>
                <a:cs typeface="Arial" pitchFamily="34" charset="0"/>
              </a:rPr>
              <a:t>70% Male</a:t>
            </a:r>
          </a:p>
          <a:p>
            <a:pPr lvl="1"/>
            <a:r>
              <a:rPr lang="en-US" sz="1800" dirty="0" smtClean="0">
                <a:latin typeface="Arial" pitchFamily="34" charset="0"/>
                <a:cs typeface="Arial" pitchFamily="34" charset="0"/>
              </a:rPr>
              <a:t>70% Caucasian</a:t>
            </a:r>
          </a:p>
          <a:p>
            <a:pPr lvl="1"/>
            <a:r>
              <a:rPr lang="en-US" sz="1800" dirty="0" smtClean="0">
                <a:solidFill>
                  <a:schemeClr val="accent1"/>
                </a:solidFill>
                <a:latin typeface="Arial" pitchFamily="34" charset="0"/>
                <a:cs typeface="Arial" pitchFamily="34" charset="0"/>
              </a:rPr>
              <a:t>Half Associate rank</a:t>
            </a:r>
          </a:p>
        </p:txBody>
      </p:sp>
      <p:sp>
        <p:nvSpPr>
          <p:cNvPr id="5" name="Footer Placeholder 4"/>
          <p:cNvSpPr>
            <a:spLocks noGrp="1"/>
          </p:cNvSpPr>
          <p:nvPr>
            <p:ph type="ftr" sz="quarter" idx="11"/>
          </p:nvPr>
        </p:nvSpPr>
        <p:spPr>
          <a:xfrm>
            <a:off x="2286000" y="6553200"/>
            <a:ext cx="4876800" cy="3048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Recruiting &amp; Managing Students</a:t>
            </a:r>
            <a:endParaRPr lang="en-US" dirty="0"/>
          </a:p>
        </p:txBody>
      </p:sp>
      <p:sp>
        <p:nvSpPr>
          <p:cNvPr id="7" name="Text Placeholder 6"/>
          <p:cNvSpPr>
            <a:spLocks noGrp="1"/>
          </p:cNvSpPr>
          <p:nvPr>
            <p:ph type="body" idx="1"/>
          </p:nvPr>
        </p:nvSpPr>
        <p:spPr/>
        <p:txBody>
          <a:bodyPr/>
          <a:lstStyle/>
          <a:p>
            <a:r>
              <a:rPr lang="en-US" dirty="0" smtClean="0">
                <a:latin typeface="Arial" pitchFamily="34" charset="0"/>
                <a:cs typeface="Arial" pitchFamily="34" charset="0"/>
              </a:rPr>
              <a:t>Recruiting</a:t>
            </a:r>
            <a:endParaRPr lang="en-US" dirty="0">
              <a:latin typeface="Arial" pitchFamily="34" charset="0"/>
              <a:cs typeface="Arial" pitchFamily="34" charset="0"/>
            </a:endParaRPr>
          </a:p>
        </p:txBody>
      </p:sp>
      <p:sp>
        <p:nvSpPr>
          <p:cNvPr id="8" name="Text Placeholder 7"/>
          <p:cNvSpPr>
            <a:spLocks noGrp="1"/>
          </p:cNvSpPr>
          <p:nvPr>
            <p:ph type="body" sz="half" idx="3"/>
          </p:nvPr>
        </p:nvSpPr>
        <p:spPr/>
        <p:txBody>
          <a:bodyPr/>
          <a:lstStyle/>
          <a:p>
            <a:r>
              <a:rPr lang="en-US" dirty="0" smtClean="0">
                <a:latin typeface="Arial" pitchFamily="34" charset="0"/>
                <a:cs typeface="Arial" pitchFamily="34" charset="0"/>
              </a:rPr>
              <a:t>Managing</a:t>
            </a:r>
            <a:endParaRPr lang="en-US" dirty="0">
              <a:latin typeface="Arial" pitchFamily="34" charset="0"/>
              <a:cs typeface="Arial" pitchFamily="34" charset="0"/>
            </a:endParaRPr>
          </a:p>
        </p:txBody>
      </p:sp>
      <p:sp>
        <p:nvSpPr>
          <p:cNvPr id="4" name="Content Placeholder 3"/>
          <p:cNvSpPr>
            <a:spLocks noGrp="1"/>
          </p:cNvSpPr>
          <p:nvPr>
            <p:ph sz="quarter" idx="2"/>
          </p:nvPr>
        </p:nvSpPr>
        <p:spPr/>
        <p:txBody>
          <a:bodyPr>
            <a:normAutofit lnSpcReduction="10000"/>
          </a:bodyPr>
          <a:lstStyle/>
          <a:p>
            <a:r>
              <a:rPr lang="en-US" dirty="0" smtClean="0">
                <a:solidFill>
                  <a:schemeClr val="tx2"/>
                </a:solidFill>
                <a:latin typeface="Arial" pitchFamily="34" charset="0"/>
                <a:cs typeface="Arial" pitchFamily="34" charset="0"/>
              </a:rPr>
              <a:t>68% indicate being “very selective”</a:t>
            </a:r>
          </a:p>
          <a:p>
            <a:r>
              <a:rPr lang="en-US" dirty="0" smtClean="0">
                <a:solidFill>
                  <a:schemeClr val="tx2"/>
                </a:solidFill>
                <a:latin typeface="Arial" pitchFamily="34" charset="0"/>
                <a:cs typeface="Arial" pitchFamily="34" charset="0"/>
              </a:rPr>
              <a:t>80% have selection committee</a:t>
            </a:r>
          </a:p>
          <a:p>
            <a:r>
              <a:rPr lang="en-US" dirty="0" smtClean="0">
                <a:solidFill>
                  <a:schemeClr val="tx2"/>
                </a:solidFill>
                <a:latin typeface="Arial" pitchFamily="34" charset="0"/>
                <a:cs typeface="Arial" pitchFamily="34" charset="0"/>
              </a:rPr>
              <a:t>7% conduct phone interviews</a:t>
            </a:r>
          </a:p>
          <a:p>
            <a:endParaRPr lang="en-US" dirty="0" smtClean="0">
              <a:solidFill>
                <a:schemeClr val="tx2"/>
              </a:solidFill>
              <a:latin typeface="Arial" pitchFamily="34" charset="0"/>
              <a:cs typeface="Arial" pitchFamily="34" charset="0"/>
            </a:endParaRPr>
          </a:p>
          <a:p>
            <a:r>
              <a:rPr lang="en-US" u="sng" dirty="0" smtClean="0">
                <a:solidFill>
                  <a:schemeClr val="tx2"/>
                </a:solidFill>
                <a:latin typeface="Arial" pitchFamily="34" charset="0"/>
                <a:cs typeface="Arial" pitchFamily="34" charset="0"/>
              </a:rPr>
              <a:t>Not important</a:t>
            </a:r>
            <a:r>
              <a:rPr lang="en-US" dirty="0" smtClean="0">
                <a:solidFill>
                  <a:schemeClr val="tx2"/>
                </a:solidFill>
                <a:latin typeface="Arial" pitchFamily="34" charset="0"/>
                <a:cs typeface="Arial" pitchFamily="34" charset="0"/>
              </a:rPr>
              <a:t>: Having research experience</a:t>
            </a:r>
          </a:p>
          <a:p>
            <a:endParaRPr lang="en-US" u="sng" dirty="0" smtClean="0">
              <a:solidFill>
                <a:schemeClr val="tx2"/>
              </a:solidFill>
              <a:latin typeface="Arial" pitchFamily="34" charset="0"/>
              <a:cs typeface="Arial" pitchFamily="34" charset="0"/>
            </a:endParaRPr>
          </a:p>
          <a:p>
            <a:r>
              <a:rPr lang="en-US" u="sng" dirty="0" smtClean="0">
                <a:solidFill>
                  <a:schemeClr val="tx2"/>
                </a:solidFill>
                <a:latin typeface="Arial" pitchFamily="34" charset="0"/>
                <a:cs typeface="Arial" pitchFamily="34" charset="0"/>
              </a:rPr>
              <a:t>Highly important</a:t>
            </a:r>
            <a:r>
              <a:rPr lang="en-US" dirty="0" smtClean="0">
                <a:solidFill>
                  <a:schemeClr val="tx2"/>
                </a:solidFill>
                <a:latin typeface="Arial" pitchFamily="34" charset="0"/>
                <a:cs typeface="Arial" pitchFamily="34" charset="0"/>
              </a:rPr>
              <a:t>: </a:t>
            </a:r>
          </a:p>
          <a:p>
            <a:pPr lvl="1"/>
            <a:r>
              <a:rPr lang="en-US" i="1" dirty="0" smtClean="0">
                <a:solidFill>
                  <a:schemeClr val="accent2"/>
                </a:solidFill>
                <a:latin typeface="Arial" pitchFamily="34" charset="0"/>
                <a:cs typeface="Arial" pitchFamily="34" charset="0"/>
              </a:rPr>
              <a:t>Student motivation and interests </a:t>
            </a:r>
          </a:p>
          <a:p>
            <a:pPr lvl="1"/>
            <a:r>
              <a:rPr lang="en-US" i="1" dirty="0" smtClean="0">
                <a:solidFill>
                  <a:schemeClr val="accent1"/>
                </a:solidFill>
                <a:latin typeface="Arial" pitchFamily="34" charset="0"/>
                <a:cs typeface="Arial" pitchFamily="34" charset="0"/>
              </a:rPr>
              <a:t>Gender/ethnicity mix</a:t>
            </a:r>
            <a:endParaRPr lang="en-US" i="1" dirty="0">
              <a:solidFill>
                <a:schemeClr val="accent1"/>
              </a:solidFill>
              <a:latin typeface="Arial" pitchFamily="34" charset="0"/>
              <a:cs typeface="Arial" pitchFamily="34" charset="0"/>
            </a:endParaRPr>
          </a:p>
        </p:txBody>
      </p:sp>
      <p:sp>
        <p:nvSpPr>
          <p:cNvPr id="5" name="Footer Placeholder 4"/>
          <p:cNvSpPr>
            <a:spLocks noGrp="1"/>
          </p:cNvSpPr>
          <p:nvPr>
            <p:ph type="ftr" sz="quarter" idx="12"/>
          </p:nvPr>
        </p:nvSpPr>
        <p:spPr>
          <a:xfrm>
            <a:off x="2362200" y="6400800"/>
            <a:ext cx="43434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sp>
        <p:nvSpPr>
          <p:cNvPr id="10" name="Content Placeholder 9"/>
          <p:cNvSpPr txBox="1">
            <a:spLocks noGrp="1"/>
          </p:cNvSpPr>
          <p:nvPr>
            <p:ph sz="quarter" idx="4"/>
          </p:nvPr>
        </p:nvSpPr>
        <p:spPr>
          <a:xfrm>
            <a:off x="4718304" y="2708519"/>
            <a:ext cx="4041775" cy="3362459"/>
          </a:xfrm>
          <a:prstGeom prst="rect">
            <a:avLst/>
          </a:prstGeom>
          <a:noFill/>
        </p:spPr>
        <p:txBody>
          <a:bodyPr wrap="square" rtlCol="0">
            <a:spAutoFit/>
          </a:bodyPr>
          <a:lstStyle/>
          <a:p>
            <a:pPr>
              <a:buClr>
                <a:schemeClr val="accent2"/>
              </a:buClr>
              <a:buFont typeface="Arial" pitchFamily="34" charset="0"/>
              <a:buChar char="•"/>
            </a:pPr>
            <a:r>
              <a:rPr lang="en-US" dirty="0" smtClean="0">
                <a:solidFill>
                  <a:schemeClr val="tx2"/>
                </a:solidFill>
                <a:latin typeface="Arial" pitchFamily="34" charset="0"/>
                <a:cs typeface="Arial" pitchFamily="34" charset="0"/>
              </a:rPr>
              <a:t>56% meet with students twice a week</a:t>
            </a:r>
          </a:p>
          <a:p>
            <a:pPr lvl="1">
              <a:buClr>
                <a:schemeClr val="accent1"/>
              </a:buClr>
              <a:buFont typeface="Arial" pitchFamily="34" charset="0"/>
              <a:buChar char="•"/>
            </a:pPr>
            <a:r>
              <a:rPr lang="en-US" dirty="0" smtClean="0">
                <a:solidFill>
                  <a:schemeClr val="tx2"/>
                </a:solidFill>
                <a:latin typeface="Arial" pitchFamily="34" charset="0"/>
                <a:cs typeface="Arial" pitchFamily="34" charset="0"/>
              </a:rPr>
              <a:t>21% daily</a:t>
            </a:r>
          </a:p>
          <a:p>
            <a:pPr lvl="1">
              <a:buClr>
                <a:schemeClr val="accent1"/>
              </a:buClr>
              <a:buFont typeface="Arial" pitchFamily="34" charset="0"/>
              <a:buChar char="•"/>
            </a:pPr>
            <a:r>
              <a:rPr lang="en-US" dirty="0" smtClean="0">
                <a:solidFill>
                  <a:schemeClr val="tx2"/>
                </a:solidFill>
                <a:latin typeface="Arial" pitchFamily="34" charset="0"/>
                <a:cs typeface="Arial" pitchFamily="34" charset="0"/>
              </a:rPr>
              <a:t>21% weekly</a:t>
            </a:r>
          </a:p>
          <a:p>
            <a:pPr>
              <a:buClr>
                <a:schemeClr val="accent2"/>
              </a:buClr>
              <a:buFont typeface="Arial" pitchFamily="34" charset="0"/>
              <a:buChar char="•"/>
            </a:pPr>
            <a:r>
              <a:rPr lang="en-US" dirty="0" smtClean="0">
                <a:solidFill>
                  <a:schemeClr val="tx2"/>
                </a:solidFill>
                <a:latin typeface="Arial" pitchFamily="34" charset="0"/>
                <a:cs typeface="Arial" pitchFamily="34" charset="0"/>
              </a:rPr>
              <a:t>Majority reported student social events at least once a week</a:t>
            </a:r>
          </a:p>
          <a:p>
            <a:pPr>
              <a:buClr>
                <a:schemeClr val="accent2"/>
              </a:buClr>
              <a:buFont typeface="Arial" pitchFamily="34" charset="0"/>
              <a:buChar char="•"/>
            </a:pPr>
            <a:endParaRPr lang="en-US" dirty="0" smtClean="0">
              <a:solidFill>
                <a:schemeClr val="tx2"/>
              </a:solidFill>
              <a:latin typeface="Arial" pitchFamily="34" charset="0"/>
              <a:cs typeface="Arial" pitchFamily="34" charset="0"/>
            </a:endParaRPr>
          </a:p>
          <a:p>
            <a:pPr>
              <a:buClr>
                <a:schemeClr val="accent2"/>
              </a:buClr>
              <a:buFont typeface="Arial" pitchFamily="34" charset="0"/>
              <a:buChar char="•"/>
            </a:pPr>
            <a:r>
              <a:rPr lang="en-US" dirty="0" smtClean="0">
                <a:solidFill>
                  <a:schemeClr val="accent1"/>
                </a:solidFill>
                <a:latin typeface="Arial" pitchFamily="34" charset="0"/>
                <a:cs typeface="Arial" pitchFamily="34" charset="0"/>
              </a:rPr>
              <a:t>Nearly half (40%) have Graduate student mentors</a:t>
            </a:r>
            <a:endParaRPr lang="en-US"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457200"/>
            <a:ext cx="9144000" cy="1069848"/>
          </a:xfrm>
        </p:spPr>
        <p:txBody>
          <a:bodyPr>
            <a:normAutofit/>
          </a:bodyPr>
          <a:lstStyle/>
          <a:p>
            <a:r>
              <a:rPr lang="en-US" sz="2800" dirty="0" smtClean="0"/>
              <a:t>Why Faculty Participate in REU Site Management</a:t>
            </a:r>
            <a:endParaRPr lang="en-US" sz="2800" dirty="0"/>
          </a:p>
        </p:txBody>
      </p:sp>
      <p:sp>
        <p:nvSpPr>
          <p:cNvPr id="5" name="Footer Placeholder 4"/>
          <p:cNvSpPr>
            <a:spLocks noGrp="1"/>
          </p:cNvSpPr>
          <p:nvPr>
            <p:ph type="ftr" sz="quarter" idx="11"/>
          </p:nvPr>
        </p:nvSpPr>
        <p:spPr>
          <a:xfrm>
            <a:off x="1981200" y="6400800"/>
            <a:ext cx="45720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xmlns="" val="179689569"/>
              </p:ext>
            </p:extLst>
          </p:nvPr>
        </p:nvGraphicFramePr>
        <p:xfrm>
          <a:off x="1143000" y="2667000"/>
          <a:ext cx="70104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152400" y="1600200"/>
            <a:ext cx="8458200" cy="923330"/>
          </a:xfrm>
          <a:prstGeom prst="rect">
            <a:avLst/>
          </a:prstGeom>
          <a:noFill/>
        </p:spPr>
        <p:txBody>
          <a:bodyPr wrap="square" rtlCol="0">
            <a:spAutoFit/>
          </a:bodyPr>
          <a:lstStyle/>
          <a:p>
            <a:pPr>
              <a:buClr>
                <a:schemeClr val="accent3"/>
              </a:buClr>
              <a:buFont typeface="Wingdings" pitchFamily="2" charset="2"/>
              <a:buChar char="§"/>
            </a:pPr>
            <a:r>
              <a:rPr lang="en-US" dirty="0" smtClean="0">
                <a:solidFill>
                  <a:schemeClr val="tx2"/>
                </a:solidFill>
                <a:latin typeface="Arial" pitchFamily="34" charset="0"/>
                <a:cs typeface="Arial" pitchFamily="34" charset="0"/>
              </a:rPr>
              <a:t>Altruistic factors </a:t>
            </a:r>
          </a:p>
          <a:p>
            <a:pPr>
              <a:buClr>
                <a:schemeClr val="accent3"/>
              </a:buClr>
              <a:buFont typeface="Wingdings" pitchFamily="2" charset="2"/>
              <a:buChar char="§"/>
            </a:pPr>
            <a:r>
              <a:rPr lang="en-US" dirty="0" smtClean="0">
                <a:solidFill>
                  <a:schemeClr val="tx2"/>
                </a:solidFill>
                <a:latin typeface="Arial" pitchFamily="34" charset="0"/>
                <a:cs typeface="Arial" pitchFamily="34" charset="0"/>
              </a:rPr>
              <a:t>Asst &amp; Assoc faculty </a:t>
            </a:r>
            <a:r>
              <a:rPr lang="en-US" i="1" dirty="0" smtClean="0">
                <a:solidFill>
                  <a:schemeClr val="tx2"/>
                </a:solidFill>
                <a:latin typeface="Arial" pitchFamily="34" charset="0"/>
                <a:cs typeface="Arial" pitchFamily="34" charset="0"/>
              </a:rPr>
              <a:t>are concerned about research and professional development</a:t>
            </a:r>
            <a:endParaRPr lang="en-US" i="1" dirty="0">
              <a:solidFill>
                <a:schemeClr val="tx2"/>
              </a:solidFill>
              <a:latin typeface="Arial" pitchFamily="34" charset="0"/>
              <a:cs typeface="Arial" pitchFamily="34" charset="0"/>
            </a:endParaRPr>
          </a:p>
        </p:txBody>
      </p:sp>
      <p:sp>
        <p:nvSpPr>
          <p:cNvPr id="11" name="TextBox 10"/>
          <p:cNvSpPr txBox="1"/>
          <p:nvPr/>
        </p:nvSpPr>
        <p:spPr>
          <a:xfrm>
            <a:off x="6400800" y="5257800"/>
            <a:ext cx="1752600" cy="338554"/>
          </a:xfrm>
          <a:prstGeom prst="rect">
            <a:avLst/>
          </a:prstGeom>
          <a:noFill/>
        </p:spPr>
        <p:txBody>
          <a:bodyPr wrap="square" rtlCol="0">
            <a:spAutoFit/>
          </a:bodyPr>
          <a:lstStyle/>
          <a:p>
            <a:r>
              <a:rPr lang="en-US" sz="800" dirty="0" smtClean="0">
                <a:latin typeface="Arial" pitchFamily="34" charset="0"/>
                <a:cs typeface="Arial" pitchFamily="34" charset="0"/>
              </a:rPr>
              <a:t>Note: Not all respondents answered all questions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457200"/>
            <a:ext cx="9144000" cy="1069848"/>
          </a:xfrm>
        </p:spPr>
        <p:txBody>
          <a:bodyPr>
            <a:normAutofit/>
          </a:bodyPr>
          <a:lstStyle/>
          <a:p>
            <a:r>
              <a:rPr lang="en-US" sz="2800" dirty="0" smtClean="0"/>
              <a:t>Why Faculty Participate in REU Site Management</a:t>
            </a:r>
            <a:endParaRPr lang="en-US" sz="2800" dirty="0"/>
          </a:p>
        </p:txBody>
      </p:sp>
      <p:sp>
        <p:nvSpPr>
          <p:cNvPr id="5" name="Footer Placeholder 4"/>
          <p:cNvSpPr>
            <a:spLocks noGrp="1"/>
          </p:cNvSpPr>
          <p:nvPr>
            <p:ph type="ftr" sz="quarter" idx="11"/>
          </p:nvPr>
        </p:nvSpPr>
        <p:spPr>
          <a:xfrm>
            <a:off x="1981200" y="6400800"/>
            <a:ext cx="45720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graphicFrame>
        <p:nvGraphicFramePr>
          <p:cNvPr id="9" name="Content Placeholder 3"/>
          <p:cNvGraphicFramePr>
            <a:graphicFrameLocks/>
          </p:cNvGraphicFramePr>
          <p:nvPr>
            <p:extLst>
              <p:ext uri="{D42A27DB-BD31-4B8C-83A1-F6EECF244321}">
                <p14:modId xmlns:p14="http://schemas.microsoft.com/office/powerpoint/2010/main" xmlns="" val="2449747706"/>
              </p:ext>
            </p:extLst>
          </p:nvPr>
        </p:nvGraphicFramePr>
        <p:xfrm>
          <a:off x="990600" y="1752600"/>
          <a:ext cx="7086600" cy="3352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457200"/>
            <a:ext cx="9144000" cy="1069848"/>
          </a:xfrm>
        </p:spPr>
        <p:txBody>
          <a:bodyPr>
            <a:normAutofit/>
          </a:bodyPr>
          <a:lstStyle/>
          <a:p>
            <a:r>
              <a:rPr lang="en-US" sz="2800" dirty="0" smtClean="0"/>
              <a:t>Other Important Factors: Open Ended Response Themes</a:t>
            </a:r>
            <a:endParaRPr lang="en-US" sz="2800" dirty="0"/>
          </a:p>
        </p:txBody>
      </p:sp>
      <p:sp>
        <p:nvSpPr>
          <p:cNvPr id="5" name="Footer Placeholder 4"/>
          <p:cNvSpPr>
            <a:spLocks noGrp="1"/>
          </p:cNvSpPr>
          <p:nvPr>
            <p:ph type="ftr" sz="quarter" idx="11"/>
          </p:nvPr>
        </p:nvSpPr>
        <p:spPr>
          <a:xfrm>
            <a:off x="1981200" y="6400800"/>
            <a:ext cx="45720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graphicFrame>
        <p:nvGraphicFramePr>
          <p:cNvPr id="7" name="Diagram 6"/>
          <p:cNvGraphicFramePr/>
          <p:nvPr>
            <p:extLst>
              <p:ext uri="{D42A27DB-BD31-4B8C-83A1-F6EECF244321}">
                <p14:modId xmlns:p14="http://schemas.microsoft.com/office/powerpoint/2010/main" xmlns="" val="4202747439"/>
              </p:ext>
            </p:extLst>
          </p:nvPr>
        </p:nvGraphicFramePr>
        <p:xfrm>
          <a:off x="304800" y="1905000"/>
          <a:ext cx="8534400" cy="429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609600"/>
            <a:ext cx="8229600" cy="857250"/>
          </a:xfrm>
        </p:spPr>
        <p:txBody>
          <a:bodyPr/>
          <a:lstStyle/>
          <a:p>
            <a:pPr eaLnBrk="1" hangingPunct="1"/>
            <a:r>
              <a:rPr lang="en-US" dirty="0" smtClean="0"/>
              <a:t>History of Evaluation Project</a:t>
            </a:r>
          </a:p>
        </p:txBody>
      </p:sp>
      <p:sp>
        <p:nvSpPr>
          <p:cNvPr id="14339" name="Rectangle 3"/>
          <p:cNvSpPr>
            <a:spLocks noGrp="1" noChangeArrowheads="1"/>
          </p:cNvSpPr>
          <p:nvPr>
            <p:ph idx="1"/>
          </p:nvPr>
        </p:nvSpPr>
        <p:spPr>
          <a:xfrm>
            <a:off x="457200" y="1600201"/>
            <a:ext cx="8458200" cy="1981200"/>
          </a:xfrm>
        </p:spPr>
        <p:txBody>
          <a:bodyPr>
            <a:normAutofit/>
          </a:bodyPr>
          <a:lstStyle/>
          <a:p>
            <a:pPr eaLnBrk="1" hangingPunct="1">
              <a:buFontTx/>
              <a:buNone/>
            </a:pPr>
            <a:r>
              <a:rPr lang="en-US" dirty="0" smtClean="0">
                <a:solidFill>
                  <a:schemeClr val="accent2"/>
                </a:solidFill>
                <a:latin typeface="Arial" pitchFamily="34" charset="0"/>
                <a:cs typeface="Arial" pitchFamily="34" charset="0"/>
              </a:rPr>
              <a:t>2009 Working Group Members</a:t>
            </a:r>
          </a:p>
          <a:p>
            <a:pPr eaLnBrk="1" hangingPunct="1">
              <a:buFontTx/>
              <a:buNone/>
            </a:pPr>
            <a:r>
              <a:rPr lang="en-US" sz="1400" dirty="0" smtClean="0">
                <a:latin typeface="Arial" pitchFamily="34" charset="0"/>
                <a:cs typeface="Arial" pitchFamily="34" charset="0"/>
              </a:rPr>
              <a:t>	</a:t>
            </a:r>
            <a:r>
              <a:rPr lang="en-US" sz="1800" dirty="0" smtClean="0">
                <a:solidFill>
                  <a:schemeClr val="tx2"/>
                </a:solidFill>
                <a:latin typeface="Arial" pitchFamily="34" charset="0"/>
                <a:cs typeface="Arial" pitchFamily="34" charset="0"/>
              </a:rPr>
              <a:t>Guy Alain </a:t>
            </a:r>
            <a:r>
              <a:rPr lang="en-US" sz="1800" dirty="0" err="1" smtClean="0">
                <a:solidFill>
                  <a:schemeClr val="tx2"/>
                </a:solidFill>
                <a:latin typeface="Arial" pitchFamily="34" charset="0"/>
                <a:cs typeface="Arial" pitchFamily="34" charset="0"/>
              </a:rPr>
              <a:t>Amousou</a:t>
            </a:r>
            <a:r>
              <a:rPr lang="en-US" sz="1800" dirty="0" smtClean="0">
                <a:solidFill>
                  <a:schemeClr val="tx2"/>
                </a:solidFill>
                <a:latin typeface="Arial" pitchFamily="34" charset="0"/>
                <a:cs typeface="Arial" pitchFamily="34" charset="0"/>
              </a:rPr>
              <a:t>	Chris </a:t>
            </a:r>
            <a:r>
              <a:rPr lang="en-US" sz="1800" dirty="0" err="1" smtClean="0">
                <a:solidFill>
                  <a:schemeClr val="tx2"/>
                </a:solidFill>
                <a:latin typeface="Arial" pitchFamily="34" charset="0"/>
                <a:cs typeface="Arial" pitchFamily="34" charset="0"/>
              </a:rPr>
              <a:t>Aberson</a:t>
            </a:r>
            <a:r>
              <a:rPr lang="en-US" sz="1800" dirty="0" smtClean="0">
                <a:solidFill>
                  <a:schemeClr val="tx2"/>
                </a:solidFill>
                <a:latin typeface="Arial" pitchFamily="34" charset="0"/>
                <a:cs typeface="Arial" pitchFamily="34" charset="0"/>
              </a:rPr>
              <a:t>	Wendy Cooper	Teresa Dahlberg Andy </a:t>
            </a:r>
            <a:r>
              <a:rPr lang="en-US" sz="1800" dirty="0" err="1" smtClean="0">
                <a:solidFill>
                  <a:schemeClr val="tx2"/>
                </a:solidFill>
                <a:latin typeface="Arial" pitchFamily="34" charset="0"/>
                <a:cs typeface="Arial" pitchFamily="34" charset="0"/>
              </a:rPr>
              <a:t>Fagg</a:t>
            </a:r>
            <a:r>
              <a:rPr lang="en-US" sz="1800" dirty="0" smtClean="0">
                <a:solidFill>
                  <a:schemeClr val="tx2"/>
                </a:solidFill>
                <a:latin typeface="Arial" pitchFamily="34" charset="0"/>
                <a:cs typeface="Arial" pitchFamily="34" charset="0"/>
              </a:rPr>
              <a:t> 		Stephen Gilbert	Manfred Huber 	</a:t>
            </a:r>
            <a:r>
              <a:rPr lang="en-US" sz="1800" dirty="0" err="1" smtClean="0">
                <a:solidFill>
                  <a:schemeClr val="tx2"/>
                </a:solidFill>
                <a:latin typeface="Arial" pitchFamily="34" charset="0"/>
                <a:cs typeface="Arial" pitchFamily="34" charset="0"/>
              </a:rPr>
              <a:t>Niels</a:t>
            </a:r>
            <a:r>
              <a:rPr lang="en-US" sz="1800" dirty="0" smtClean="0">
                <a:solidFill>
                  <a:schemeClr val="tx2"/>
                </a:solidFill>
                <a:latin typeface="Arial" pitchFamily="34" charset="0"/>
                <a:cs typeface="Arial" pitchFamily="34" charset="0"/>
              </a:rPr>
              <a:t> Lobo </a:t>
            </a:r>
          </a:p>
          <a:p>
            <a:pPr eaLnBrk="1" hangingPunct="1">
              <a:buFontTx/>
              <a:buNone/>
            </a:pPr>
            <a:r>
              <a:rPr lang="en-US" sz="1800" dirty="0" smtClean="0">
                <a:solidFill>
                  <a:schemeClr val="tx2"/>
                </a:solidFill>
                <a:latin typeface="Arial" pitchFamily="34" charset="0"/>
                <a:cs typeface="Arial" pitchFamily="34" charset="0"/>
              </a:rPr>
              <a:t>    Sanjay </a:t>
            </a:r>
            <a:r>
              <a:rPr lang="en-US" sz="1800" dirty="0" err="1" smtClean="0">
                <a:solidFill>
                  <a:schemeClr val="tx2"/>
                </a:solidFill>
                <a:latin typeface="Arial" pitchFamily="34" charset="0"/>
                <a:cs typeface="Arial" pitchFamily="34" charset="0"/>
              </a:rPr>
              <a:t>Madrias</a:t>
            </a:r>
            <a:r>
              <a:rPr lang="en-US" sz="1800" dirty="0" smtClean="0">
                <a:solidFill>
                  <a:schemeClr val="tx2"/>
                </a:solidFill>
                <a:latin typeface="Arial" pitchFamily="34" charset="0"/>
                <a:cs typeface="Arial" pitchFamily="34" charset="0"/>
              </a:rPr>
              <a:t>	Joan </a:t>
            </a:r>
            <a:r>
              <a:rPr lang="en-US" sz="1800" dirty="0" err="1" smtClean="0">
                <a:solidFill>
                  <a:schemeClr val="tx2"/>
                </a:solidFill>
                <a:latin typeface="Arial" pitchFamily="34" charset="0"/>
                <a:cs typeface="Arial" pitchFamily="34" charset="0"/>
              </a:rPr>
              <a:t>Peckham</a:t>
            </a:r>
            <a:r>
              <a:rPr lang="en-US" sz="1800" dirty="0" smtClean="0">
                <a:solidFill>
                  <a:schemeClr val="tx2"/>
                </a:solidFill>
                <a:latin typeface="Arial" pitchFamily="34" charset="0"/>
                <a:cs typeface="Arial" pitchFamily="34" charset="0"/>
              </a:rPr>
              <a:t> 	Eric Wong 	Yu-Dong </a:t>
            </a:r>
            <a:r>
              <a:rPr lang="en-US" sz="1800" dirty="0" err="1" smtClean="0">
                <a:solidFill>
                  <a:schemeClr val="tx2"/>
                </a:solidFill>
                <a:latin typeface="Arial" pitchFamily="34" charset="0"/>
                <a:cs typeface="Arial" pitchFamily="34" charset="0"/>
              </a:rPr>
              <a:t>Yoa</a:t>
            </a:r>
            <a:endParaRPr lang="en-US" sz="1800" dirty="0" smtClean="0">
              <a:solidFill>
                <a:schemeClr val="tx2"/>
              </a:solidFill>
              <a:latin typeface="Arial" pitchFamily="34" charset="0"/>
              <a:cs typeface="Arial" pitchFamily="34" charset="0"/>
            </a:endParaRPr>
          </a:p>
          <a:p>
            <a:pPr eaLnBrk="1" hangingPunct="1">
              <a:buFontTx/>
              <a:buNone/>
            </a:pPr>
            <a:r>
              <a:rPr lang="en-US" sz="1800" dirty="0" smtClean="0">
                <a:solidFill>
                  <a:schemeClr val="tx2"/>
                </a:solidFill>
                <a:latin typeface="Arial" pitchFamily="34" charset="0"/>
                <a:cs typeface="Arial" pitchFamily="34" charset="0"/>
              </a:rPr>
              <a:t>	Kevin </a:t>
            </a:r>
            <a:r>
              <a:rPr lang="en-US" sz="1800" dirty="0" err="1" smtClean="0">
                <a:solidFill>
                  <a:schemeClr val="tx2"/>
                </a:solidFill>
                <a:latin typeface="Arial" pitchFamily="34" charset="0"/>
                <a:cs typeface="Arial" pitchFamily="34" charset="0"/>
              </a:rPr>
              <a:t>Zeng</a:t>
            </a:r>
            <a:endParaRPr lang="en-US" sz="1800" dirty="0" smtClean="0">
              <a:solidFill>
                <a:schemeClr val="tx2"/>
              </a:solidFill>
              <a:latin typeface="Arial" pitchFamily="34" charset="0"/>
              <a:cs typeface="Arial" pitchFamily="34" charset="0"/>
            </a:endParaRPr>
          </a:p>
          <a:p>
            <a:pPr eaLnBrk="1" hangingPunct="1">
              <a:buFontTx/>
              <a:buNone/>
            </a:pPr>
            <a:endParaRPr lang="en-US" sz="1800" dirty="0" smtClean="0"/>
          </a:p>
          <a:p>
            <a:pPr>
              <a:lnSpc>
                <a:spcPct val="90000"/>
              </a:lnSpc>
              <a:buClr>
                <a:schemeClr val="accent1"/>
              </a:buClr>
            </a:pPr>
            <a:endParaRPr lang="en-US" dirty="0" smtClean="0">
              <a:solidFill>
                <a:schemeClr val="tx2"/>
              </a:solidFill>
            </a:endParaRPr>
          </a:p>
          <a:p>
            <a:pPr eaLnBrk="1" hangingPunct="1">
              <a:buFontTx/>
              <a:buNone/>
            </a:pPr>
            <a:endParaRPr lang="en-US" dirty="0" smtClean="0">
              <a:latin typeface="Verdana" pitchFamily="16" charset="0"/>
            </a:endParaRPr>
          </a:p>
        </p:txBody>
      </p:sp>
      <p:sp>
        <p:nvSpPr>
          <p:cNvPr id="14340" name="Footer Placeholder 4"/>
          <p:cNvSpPr>
            <a:spLocks noGrp="1"/>
          </p:cNvSpPr>
          <p:nvPr>
            <p:ph type="ftr" sz="quarter" idx="11"/>
          </p:nvPr>
        </p:nvSpPr>
        <p:spPr bwMode="auto">
          <a:xfrm>
            <a:off x="2438400" y="6324600"/>
            <a:ext cx="4267200" cy="349250"/>
          </a:xfrm>
          <a:noFill/>
          <a:ln>
            <a:miter lim="800000"/>
            <a:headEnd/>
            <a:tailEnd/>
          </a:ln>
        </p:spPr>
        <p:txBody>
          <a:bodyPr wrap="square" numCol="1" anchorCtr="0" compatLnSpc="1">
            <a:prstTxWarp prst="textNoShape">
              <a:avLst/>
            </a:prstTxWarp>
          </a:bodyPr>
          <a:lstStyle/>
          <a:p>
            <a:pPr algn="ctr"/>
            <a:r>
              <a:rPr lang="en-US" sz="1000" dirty="0" smtClean="0">
                <a:solidFill>
                  <a:schemeClr val="tx1"/>
                </a:solidFill>
                <a:latin typeface="Arial" pitchFamily="34" charset="0"/>
                <a:cs typeface="Arial" pitchFamily="34" charset="0"/>
              </a:rPr>
              <a:t>NSF CISE REU PI Meeting, Philadelphia, PA, March 2013</a:t>
            </a:r>
          </a:p>
        </p:txBody>
      </p:sp>
      <p:sp>
        <p:nvSpPr>
          <p:cNvPr id="5" name="TextBox 4"/>
          <p:cNvSpPr txBox="1"/>
          <p:nvPr/>
        </p:nvSpPr>
        <p:spPr>
          <a:xfrm>
            <a:off x="228600" y="3733800"/>
            <a:ext cx="4114800" cy="844847"/>
          </a:xfrm>
          <a:prstGeom prst="rect">
            <a:avLst/>
          </a:prstGeom>
          <a:noFill/>
        </p:spPr>
        <p:txBody>
          <a:bodyPr wrap="square" rtlCol="0">
            <a:spAutoFit/>
          </a:bodyPr>
          <a:lstStyle/>
          <a:p>
            <a:pPr>
              <a:lnSpc>
                <a:spcPct val="90000"/>
              </a:lnSpc>
              <a:buClr>
                <a:schemeClr val="accent1"/>
              </a:buClr>
              <a:buFont typeface="Arial" pitchFamily="34" charset="0"/>
              <a:buChar char="•"/>
            </a:pPr>
            <a:r>
              <a:rPr lang="en-US" dirty="0" smtClean="0">
                <a:solidFill>
                  <a:schemeClr val="accent2"/>
                </a:solidFill>
                <a:latin typeface="Arial" pitchFamily="34" charset="0"/>
                <a:cs typeface="Arial" pitchFamily="34" charset="0"/>
              </a:rPr>
              <a:t>Common Application</a:t>
            </a:r>
            <a:r>
              <a:rPr lang="en-US" i="1" dirty="0" smtClean="0">
                <a:solidFill>
                  <a:schemeClr val="accent2"/>
                </a:solidFill>
                <a:latin typeface="Arial" pitchFamily="34" charset="0"/>
                <a:cs typeface="Arial" pitchFamily="34" charset="0"/>
              </a:rPr>
              <a:t> </a:t>
            </a:r>
            <a:endParaRPr lang="en-US" sz="2400" i="1" dirty="0" smtClean="0">
              <a:solidFill>
                <a:schemeClr val="accent2"/>
              </a:solidFill>
              <a:latin typeface="Arial" pitchFamily="34" charset="0"/>
              <a:cs typeface="Arial" pitchFamily="34" charset="0"/>
            </a:endParaRPr>
          </a:p>
          <a:p>
            <a:pPr>
              <a:lnSpc>
                <a:spcPct val="90000"/>
              </a:lnSpc>
              <a:buClr>
                <a:schemeClr val="accent1"/>
              </a:buClr>
              <a:buFont typeface="Arial" pitchFamily="34" charset="0"/>
              <a:buChar char="•"/>
            </a:pPr>
            <a:r>
              <a:rPr lang="en-US" i="1" dirty="0" smtClean="0">
                <a:solidFill>
                  <a:schemeClr val="tx2"/>
                </a:solidFill>
                <a:latin typeface="Arial" pitchFamily="34" charset="0"/>
                <a:cs typeface="Arial" pitchFamily="34" charset="0"/>
              </a:rPr>
              <a:t>A la Carte </a:t>
            </a:r>
            <a:r>
              <a:rPr lang="en-US" dirty="0" smtClean="0">
                <a:solidFill>
                  <a:schemeClr val="tx2"/>
                </a:solidFill>
                <a:latin typeface="Arial" pitchFamily="34" charset="0"/>
                <a:cs typeface="Arial" pitchFamily="34" charset="0"/>
              </a:rPr>
              <a:t>Student Survey</a:t>
            </a:r>
          </a:p>
          <a:p>
            <a:pPr>
              <a:lnSpc>
                <a:spcPct val="90000"/>
              </a:lnSpc>
              <a:buClr>
                <a:schemeClr val="accent1"/>
              </a:buClr>
              <a:buFont typeface="Arial" pitchFamily="34" charset="0"/>
              <a:buChar char="•"/>
            </a:pPr>
            <a:r>
              <a:rPr lang="en-US" dirty="0" smtClean="0">
                <a:solidFill>
                  <a:schemeClr val="tx2"/>
                </a:solidFill>
                <a:latin typeface="Arial" pitchFamily="34" charset="0"/>
                <a:cs typeface="Arial" pitchFamily="34" charset="0"/>
              </a:rPr>
              <a:t>Faculty/PI Survey</a:t>
            </a:r>
          </a:p>
        </p:txBody>
      </p:sp>
      <p:sp>
        <p:nvSpPr>
          <p:cNvPr id="6" name="TextBox 5"/>
          <p:cNvSpPr txBox="1"/>
          <p:nvPr/>
        </p:nvSpPr>
        <p:spPr>
          <a:xfrm>
            <a:off x="4876800" y="3733800"/>
            <a:ext cx="4114800" cy="1588127"/>
          </a:xfrm>
          <a:prstGeom prst="rect">
            <a:avLst/>
          </a:prstGeom>
          <a:noFill/>
        </p:spPr>
        <p:txBody>
          <a:bodyPr wrap="square" rtlCol="0">
            <a:spAutoFit/>
          </a:bodyPr>
          <a:lstStyle/>
          <a:p>
            <a:pPr>
              <a:lnSpc>
                <a:spcPct val="90000"/>
              </a:lnSpc>
              <a:buClr>
                <a:schemeClr val="accent1"/>
              </a:buClr>
            </a:pPr>
            <a:r>
              <a:rPr lang="en-US" i="1" dirty="0" smtClean="0">
                <a:solidFill>
                  <a:srgbClr val="C00000"/>
                </a:solidFill>
                <a:latin typeface="Arial" pitchFamily="34" charset="0"/>
                <a:cs typeface="Arial" pitchFamily="34" charset="0"/>
              </a:rPr>
              <a:t>New</a:t>
            </a:r>
            <a:r>
              <a:rPr lang="en-US" dirty="0" smtClean="0">
                <a:latin typeface="Arial" pitchFamily="34" charset="0"/>
                <a:cs typeface="Arial" pitchFamily="34" charset="0"/>
              </a:rPr>
              <a:t> </a:t>
            </a:r>
            <a:r>
              <a:rPr lang="en-US" dirty="0" smtClean="0">
                <a:solidFill>
                  <a:schemeClr val="accent2"/>
                </a:solidFill>
                <a:latin typeface="Arial" pitchFamily="34" charset="0"/>
                <a:cs typeface="Arial" pitchFamily="34" charset="0"/>
              </a:rPr>
              <a:t>in 2013: </a:t>
            </a:r>
          </a:p>
          <a:p>
            <a:pPr lvl="1">
              <a:lnSpc>
                <a:spcPct val="90000"/>
              </a:lnSpc>
              <a:buClr>
                <a:schemeClr val="accent1"/>
              </a:buClr>
              <a:buFont typeface="Arial" pitchFamily="34" charset="0"/>
              <a:buChar char="•"/>
            </a:pPr>
            <a:r>
              <a:rPr lang="en-US" dirty="0" smtClean="0">
                <a:solidFill>
                  <a:schemeClr val="accent2"/>
                </a:solidFill>
                <a:latin typeface="Arial" pitchFamily="34" charset="0"/>
                <a:cs typeface="Arial" pitchFamily="34" charset="0"/>
              </a:rPr>
              <a:t>Shared Applicant Pool</a:t>
            </a:r>
          </a:p>
          <a:p>
            <a:pPr lvl="1">
              <a:lnSpc>
                <a:spcPct val="90000"/>
              </a:lnSpc>
              <a:buClr>
                <a:schemeClr val="accent1"/>
              </a:buClr>
              <a:buFont typeface="Arial" pitchFamily="34" charset="0"/>
              <a:buChar char="•"/>
            </a:pPr>
            <a:r>
              <a:rPr lang="en-US" dirty="0" smtClean="0">
                <a:solidFill>
                  <a:schemeClr val="tx2"/>
                </a:solidFill>
                <a:latin typeface="Arial" pitchFamily="34" charset="0"/>
                <a:cs typeface="Arial" pitchFamily="34" charset="0"/>
              </a:rPr>
              <a:t>Faculty PI Survey</a:t>
            </a:r>
          </a:p>
          <a:p>
            <a:pPr lvl="1">
              <a:lnSpc>
                <a:spcPct val="90000"/>
              </a:lnSpc>
              <a:buClr>
                <a:schemeClr val="accent1"/>
              </a:buClr>
              <a:buFont typeface="Arial" pitchFamily="34" charset="0"/>
              <a:buChar char="•"/>
            </a:pPr>
            <a:r>
              <a:rPr lang="en-US" dirty="0" smtClean="0">
                <a:solidFill>
                  <a:schemeClr val="accent2"/>
                </a:solidFill>
                <a:latin typeface="Arial" pitchFamily="34" charset="0"/>
                <a:cs typeface="Arial" pitchFamily="34" charset="0"/>
              </a:rPr>
              <a:t>New Student Survey Items</a:t>
            </a:r>
            <a:r>
              <a:rPr lang="en-US" dirty="0" smtClean="0">
                <a:latin typeface="Arial" pitchFamily="34" charset="0"/>
                <a:cs typeface="Arial" pitchFamily="34" charset="0"/>
              </a:rPr>
              <a:t> </a:t>
            </a:r>
          </a:p>
          <a:p>
            <a:pPr lvl="3">
              <a:lnSpc>
                <a:spcPct val="90000"/>
              </a:lnSpc>
              <a:buFont typeface="Arial" pitchFamily="34" charset="0"/>
              <a:buChar char="•"/>
            </a:pPr>
            <a:r>
              <a:rPr lang="en-US" dirty="0" smtClean="0">
                <a:solidFill>
                  <a:schemeClr val="tx2"/>
                </a:solidFill>
                <a:latin typeface="Arial" pitchFamily="34" charset="0"/>
                <a:cs typeface="Arial" pitchFamily="34" charset="0"/>
              </a:rPr>
              <a:t>Research</a:t>
            </a:r>
            <a:endParaRPr lang="en-US" dirty="0" smtClean="0">
              <a:latin typeface="Arial" pitchFamily="34" charset="0"/>
              <a:cs typeface="Arial" pitchFamily="34" charset="0"/>
            </a:endParaRPr>
          </a:p>
          <a:p>
            <a:pPr lvl="3">
              <a:lnSpc>
                <a:spcPct val="90000"/>
              </a:lnSpc>
              <a:buFont typeface="Arial" pitchFamily="34" charset="0"/>
              <a:buChar char="•"/>
            </a:pPr>
            <a:r>
              <a:rPr lang="en-US" dirty="0" smtClean="0">
                <a:solidFill>
                  <a:schemeClr val="tx2"/>
                </a:solidFill>
                <a:latin typeface="Arial" pitchFamily="34" charset="0"/>
                <a:cs typeface="Arial" pitchFamily="34" charset="0"/>
              </a:rPr>
              <a:t> OCI</a:t>
            </a:r>
            <a:endParaRPr lang="en-US" dirty="0">
              <a:latin typeface="Arial" pitchFamily="34" charset="0"/>
              <a:cs typeface="Arial" pitchFamily="34" charset="0"/>
            </a:endParaRPr>
          </a:p>
        </p:txBody>
      </p:sp>
      <p:sp>
        <p:nvSpPr>
          <p:cNvPr id="2" name="TextBox 1"/>
          <p:cNvSpPr txBox="1"/>
          <p:nvPr/>
        </p:nvSpPr>
        <p:spPr>
          <a:xfrm>
            <a:off x="762000" y="5334000"/>
            <a:ext cx="7391400" cy="618631"/>
          </a:xfrm>
          <a:prstGeom prst="rect">
            <a:avLst/>
          </a:prstGeom>
          <a:noFill/>
        </p:spPr>
        <p:txBody>
          <a:bodyPr wrap="square" rtlCol="0">
            <a:spAutoFit/>
          </a:bodyPr>
          <a:lstStyle/>
          <a:p>
            <a:pPr algn="ctr">
              <a:lnSpc>
                <a:spcPct val="90000"/>
              </a:lnSpc>
              <a:buClr>
                <a:schemeClr val="accent1"/>
              </a:buClr>
            </a:pPr>
            <a:r>
              <a:rPr lang="en-US" dirty="0">
                <a:solidFill>
                  <a:schemeClr val="accent2"/>
                </a:solidFill>
                <a:latin typeface="Arial" pitchFamily="34" charset="0"/>
                <a:cs typeface="Arial" pitchFamily="34" charset="0"/>
              </a:rPr>
              <a:t>Evaluation </a:t>
            </a:r>
            <a:r>
              <a:rPr lang="en-US" dirty="0" smtClean="0">
                <a:solidFill>
                  <a:schemeClr val="accent2"/>
                </a:solidFill>
                <a:latin typeface="Arial" pitchFamily="34" charset="0"/>
                <a:cs typeface="Arial" pitchFamily="34" charset="0"/>
              </a:rPr>
              <a:t>Toolkit: </a:t>
            </a:r>
            <a:r>
              <a:rPr lang="en-US" dirty="0" err="1" smtClean="0">
                <a:solidFill>
                  <a:srgbClr val="000000"/>
                </a:solidFill>
                <a:latin typeface="Arial" pitchFamily="34" charset="0"/>
                <a:cs typeface="Arial" pitchFamily="34" charset="0"/>
              </a:rPr>
              <a:t>reu.uncc.edu</a:t>
            </a:r>
            <a:r>
              <a:rPr lang="en-US" dirty="0" smtClean="0">
                <a:solidFill>
                  <a:srgbClr val="000000"/>
                </a:solidFill>
                <a:latin typeface="Arial" pitchFamily="34" charset="0"/>
                <a:cs typeface="Arial" pitchFamily="34" charset="0"/>
              </a:rPr>
              <a:t>/</a:t>
            </a:r>
            <a:r>
              <a:rPr lang="en-US" dirty="0" err="1" smtClean="0">
                <a:solidFill>
                  <a:srgbClr val="000000"/>
                </a:solidFill>
                <a:latin typeface="Arial" pitchFamily="34" charset="0"/>
                <a:cs typeface="Arial" pitchFamily="34" charset="0"/>
              </a:rPr>
              <a:t>cise</a:t>
            </a:r>
            <a:r>
              <a:rPr lang="en-US" dirty="0" smtClean="0">
                <a:solidFill>
                  <a:srgbClr val="000000"/>
                </a:solidFill>
                <a:latin typeface="Arial" pitchFamily="34" charset="0"/>
                <a:cs typeface="Arial" pitchFamily="34" charset="0"/>
              </a:rPr>
              <a:t>-</a:t>
            </a:r>
            <a:r>
              <a:rPr lang="en-US" dirty="0" err="1" smtClean="0">
                <a:solidFill>
                  <a:srgbClr val="000000"/>
                </a:solidFill>
                <a:latin typeface="Arial" pitchFamily="34" charset="0"/>
                <a:cs typeface="Arial" pitchFamily="34" charset="0"/>
              </a:rPr>
              <a:t>reu</a:t>
            </a:r>
            <a:r>
              <a:rPr lang="en-US" dirty="0" smtClean="0">
                <a:solidFill>
                  <a:srgbClr val="000000"/>
                </a:solidFill>
                <a:latin typeface="Arial" pitchFamily="34" charset="0"/>
                <a:cs typeface="Arial" pitchFamily="34" charset="0"/>
              </a:rPr>
              <a:t>-toolkit</a:t>
            </a:r>
            <a:endParaRPr lang="en-US" dirty="0">
              <a:solidFill>
                <a:srgbClr val="00000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533400"/>
            <a:ext cx="8229600" cy="1069848"/>
          </a:xfrm>
        </p:spPr>
        <p:txBody>
          <a:bodyPr/>
          <a:lstStyle/>
          <a:p>
            <a:pPr eaLnBrk="1" hangingPunct="1"/>
            <a:r>
              <a:rPr lang="en-US" dirty="0" smtClean="0"/>
              <a:t>What does it all mean?</a:t>
            </a:r>
          </a:p>
        </p:txBody>
      </p:sp>
      <p:sp>
        <p:nvSpPr>
          <p:cNvPr id="28676" name="Footer Placeholder 4"/>
          <p:cNvSpPr>
            <a:spLocks noGrp="1"/>
          </p:cNvSpPr>
          <p:nvPr>
            <p:ph type="ftr" sz="quarter" idx="11"/>
          </p:nvPr>
        </p:nvSpPr>
        <p:spPr bwMode="auto">
          <a:xfrm>
            <a:off x="2743200" y="6400800"/>
            <a:ext cx="4267200" cy="457200"/>
          </a:xfrm>
          <a:noFill/>
          <a:ln>
            <a:miter lim="800000"/>
            <a:headEnd/>
            <a:tailEnd/>
          </a:ln>
        </p:spPr>
        <p:txBody>
          <a:bodyPr wrap="square" numCol="1" anchorCtr="0" compatLnSpc="1">
            <a:prstTxWarp prst="textNoShape">
              <a:avLst/>
            </a:prstTxWarp>
          </a:bodyPr>
          <a:lstStyle/>
          <a:p>
            <a:pPr algn="ctr"/>
            <a:r>
              <a:rPr lang="en-US" sz="1000" dirty="0" smtClean="0">
                <a:solidFill>
                  <a:schemeClr val="tx1"/>
                </a:solidFill>
                <a:latin typeface="Arial" pitchFamily="34" charset="0"/>
                <a:cs typeface="Arial" pitchFamily="34" charset="0"/>
              </a:rPr>
              <a:t>NSF CISE REU PI Meeting, Philadelphia, PA, March 2013</a:t>
            </a:r>
          </a:p>
        </p:txBody>
      </p:sp>
      <p:graphicFrame>
        <p:nvGraphicFramePr>
          <p:cNvPr id="9" name="Diagram 8"/>
          <p:cNvGraphicFramePr/>
          <p:nvPr>
            <p:extLst>
              <p:ext uri="{D42A27DB-BD31-4B8C-83A1-F6EECF244321}">
                <p14:modId xmlns:p14="http://schemas.microsoft.com/office/powerpoint/2010/main" xmlns="" val="2261719891"/>
              </p:ext>
            </p:extLst>
          </p:nvPr>
        </p:nvGraphicFramePr>
        <p:xfrm>
          <a:off x="1143000" y="1905000"/>
          <a:ext cx="70866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4" name="Content Placeholder 3"/>
          <p:cNvSpPr>
            <a:spLocks noGrp="1"/>
          </p:cNvSpPr>
          <p:nvPr>
            <p:ph idx="1"/>
          </p:nvPr>
        </p:nvSpPr>
        <p:spPr/>
        <p:txBody>
          <a:bodyPr/>
          <a:lstStyle/>
          <a:p>
            <a:r>
              <a:rPr lang="en-US" dirty="0" smtClean="0"/>
              <a:t>Rolling out Shared Applicant Pool</a:t>
            </a:r>
          </a:p>
          <a:p>
            <a:r>
              <a:rPr lang="en-US" dirty="0" smtClean="0"/>
              <a:t>Vetting OCI items</a:t>
            </a:r>
          </a:p>
          <a:p>
            <a:r>
              <a:rPr lang="en-US" dirty="0" smtClean="0"/>
              <a:t>A la Carte Survey Call out in April</a:t>
            </a:r>
          </a:p>
          <a:p>
            <a:r>
              <a:rPr lang="en-US" dirty="0" smtClean="0"/>
              <a:t>Toolkit </a:t>
            </a:r>
            <a:r>
              <a:rPr lang="en-US" smtClean="0"/>
              <a:t>components on </a:t>
            </a:r>
            <a:r>
              <a:rPr lang="en-US" dirty="0" smtClean="0"/>
              <a:t>New CISE REU Website</a:t>
            </a:r>
          </a:p>
          <a:p>
            <a:endParaRPr lang="en-US" dirty="0"/>
          </a:p>
        </p:txBody>
      </p:sp>
      <p:sp>
        <p:nvSpPr>
          <p:cNvPr id="3" name="Footer Placeholder 2"/>
          <p:cNvSpPr>
            <a:spLocks noGrp="1"/>
          </p:cNvSpPr>
          <p:nvPr>
            <p:ph type="ftr" sz="quarter" idx="11"/>
          </p:nvPr>
        </p:nvSpPr>
        <p:spPr>
          <a:xfrm>
            <a:off x="2362200" y="6400800"/>
            <a:ext cx="4267200" cy="457200"/>
          </a:xfrm>
        </p:spPr>
        <p:txBody>
          <a:bodyPr/>
          <a:lstStyle/>
          <a:p>
            <a:pPr algn="ctr"/>
            <a:r>
              <a:rPr lang="en-US" dirty="0" smtClean="0">
                <a:solidFill>
                  <a:schemeClr val="tx2"/>
                </a:solidFill>
              </a:rPr>
              <a:t>NSF CISE REU PI Meeting, Philadelphia, PA, March 2013</a:t>
            </a:r>
            <a:endParaRPr lang="en-US" dirty="0">
              <a:solidFill>
                <a:schemeClr val="tx2"/>
              </a:solidFill>
            </a:endParaRPr>
          </a:p>
        </p:txBody>
      </p:sp>
    </p:spTree>
    <p:extLst>
      <p:ext uri="{BB962C8B-B14F-4D97-AF65-F5344CB8AC3E}">
        <p14:creationId xmlns:p14="http://schemas.microsoft.com/office/powerpoint/2010/main" xmlns="" val="22519835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Results from Poll During Meeting</a:t>
            </a:r>
          </a:p>
        </p:txBody>
      </p:sp>
      <p:sp>
        <p:nvSpPr>
          <p:cNvPr id="30723" name="Rectangle 3"/>
          <p:cNvSpPr>
            <a:spLocks noGrp="1" noChangeArrowheads="1"/>
          </p:cNvSpPr>
          <p:nvPr>
            <p:ph idx="1"/>
          </p:nvPr>
        </p:nvSpPr>
        <p:spPr/>
        <p:txBody>
          <a:bodyPr/>
          <a:lstStyle/>
          <a:p>
            <a:pPr eaLnBrk="1" hangingPunct="1"/>
            <a:r>
              <a:rPr lang="en-US" dirty="0" smtClean="0">
                <a:latin typeface="Arial" pitchFamily="34" charset="0"/>
                <a:cs typeface="Arial" pitchFamily="34" charset="0"/>
              </a:rPr>
              <a:t>11 faculty responded to the poll during the meeting</a:t>
            </a:r>
          </a:p>
          <a:p>
            <a:pPr lvl="1"/>
            <a:r>
              <a:rPr lang="en-US" sz="1800" dirty="0" smtClean="0">
                <a:latin typeface="Arial" pitchFamily="34" charset="0"/>
                <a:cs typeface="Arial" pitchFamily="34" charset="0"/>
              </a:rPr>
              <a:t>Still open: </a:t>
            </a:r>
            <a:r>
              <a:rPr lang="en-US" sz="1800" dirty="0" err="1" smtClean="0">
                <a:latin typeface="Arial" pitchFamily="34" charset="0"/>
                <a:cs typeface="Arial" pitchFamily="34" charset="0"/>
              </a:rPr>
              <a:t>www.surveymonkey.com</a:t>
            </a:r>
            <a:r>
              <a:rPr lang="en-US" sz="1800" dirty="0" smtClean="0">
                <a:latin typeface="Arial" pitchFamily="34" charset="0"/>
                <a:cs typeface="Arial" pitchFamily="34" charset="0"/>
              </a:rPr>
              <a:t>/s/</a:t>
            </a:r>
            <a:r>
              <a:rPr lang="en-US" sz="1800" dirty="0" err="1" smtClean="0">
                <a:latin typeface="Arial" pitchFamily="34" charset="0"/>
                <a:cs typeface="Arial" pitchFamily="34" charset="0"/>
              </a:rPr>
              <a:t>cisereutoolkit</a:t>
            </a:r>
            <a:endParaRPr lang="en-US" sz="1800" dirty="0" smtClean="0">
              <a:latin typeface="Arial" pitchFamily="34" charset="0"/>
              <a:cs typeface="Arial" pitchFamily="34" charset="0"/>
            </a:endParaRPr>
          </a:p>
          <a:p>
            <a:pPr eaLnBrk="1" hangingPunct="1"/>
            <a:r>
              <a:rPr lang="en-US" dirty="0" smtClean="0">
                <a:solidFill>
                  <a:schemeClr val="tx2"/>
                </a:solidFill>
                <a:latin typeface="Arial" pitchFamily="34" charset="0"/>
                <a:cs typeface="Arial" pitchFamily="34" charset="0"/>
              </a:rPr>
              <a:t>Are these tools helpful to you?</a:t>
            </a:r>
          </a:p>
          <a:p>
            <a:pPr eaLnBrk="1" hangingPunct="1"/>
            <a:r>
              <a:rPr lang="en-US" dirty="0" smtClean="0">
                <a:solidFill>
                  <a:schemeClr val="tx2"/>
                </a:solidFill>
                <a:latin typeface="Arial" pitchFamily="34" charset="0"/>
                <a:cs typeface="Arial" pitchFamily="34" charset="0"/>
              </a:rPr>
              <a:t>If not, why not?</a:t>
            </a:r>
          </a:p>
          <a:p>
            <a:pPr eaLnBrk="1" hangingPunct="1"/>
            <a:r>
              <a:rPr lang="en-US" dirty="0" smtClean="0">
                <a:solidFill>
                  <a:schemeClr val="tx2"/>
                </a:solidFill>
                <a:latin typeface="Arial" pitchFamily="34" charset="0"/>
                <a:cs typeface="Arial" pitchFamily="34" charset="0"/>
              </a:rPr>
              <a:t>What survey modules are of interest?</a:t>
            </a:r>
          </a:p>
          <a:p>
            <a:pPr eaLnBrk="1" hangingPunct="1"/>
            <a:endParaRPr lang="en-US" dirty="0" smtClean="0">
              <a:latin typeface="Arial" pitchFamily="34" charset="0"/>
              <a:cs typeface="Arial" pitchFamily="34" charset="0"/>
            </a:endParaRPr>
          </a:p>
        </p:txBody>
      </p:sp>
      <p:sp>
        <p:nvSpPr>
          <p:cNvPr id="30725" name="Footer Placeholder 4"/>
          <p:cNvSpPr>
            <a:spLocks noGrp="1"/>
          </p:cNvSpPr>
          <p:nvPr>
            <p:ph type="ftr" sz="quarter" idx="11"/>
          </p:nvPr>
        </p:nvSpPr>
        <p:spPr bwMode="auto">
          <a:xfrm>
            <a:off x="1981200" y="6172200"/>
            <a:ext cx="5257800" cy="457200"/>
          </a:xfrm>
          <a:noFill/>
          <a:ln>
            <a:miter lim="800000"/>
            <a:headEnd/>
            <a:tailEnd/>
          </a:ln>
        </p:spPr>
        <p:txBody>
          <a:bodyPr wrap="square" numCol="1" anchorCtr="0" compatLnSpc="1">
            <a:prstTxWarp prst="textNoShape">
              <a:avLst/>
            </a:prstTxWarp>
          </a:bodyPr>
          <a:lstStyle/>
          <a:p>
            <a:pPr algn="ctr"/>
            <a:r>
              <a:rPr lang="en-US" sz="1000" dirty="0" smtClean="0">
                <a:solidFill>
                  <a:schemeClr val="tx2"/>
                </a:solidFill>
                <a:latin typeface="Arial" pitchFamily="34" charset="0"/>
                <a:cs typeface="Arial" pitchFamily="34" charset="0"/>
              </a:rPr>
              <a:t>NSF CISE REU PI Meeting, Philadelphia, PA, March 2013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r>
              <a:rPr lang="en-US" dirty="0" smtClean="0"/>
              <a:t>A la Carte Survey Modules </a:t>
            </a:r>
            <a:endParaRPr lang="en-US" dirty="0"/>
          </a:p>
        </p:txBody>
      </p:sp>
      <p:sp>
        <p:nvSpPr>
          <p:cNvPr id="3" name="Content Placeholder 2"/>
          <p:cNvSpPr>
            <a:spLocks noGrp="1"/>
          </p:cNvSpPr>
          <p:nvPr>
            <p:ph idx="1"/>
          </p:nvPr>
        </p:nvSpPr>
        <p:spPr>
          <a:xfrm>
            <a:off x="0" y="1752600"/>
            <a:ext cx="3886200" cy="4821936"/>
          </a:xfrm>
        </p:spPr>
        <p:txBody>
          <a:bodyPr/>
          <a:lstStyle/>
          <a:p>
            <a:r>
              <a:rPr lang="en-US" dirty="0" smtClean="0"/>
              <a:t>4 faculty desire:</a:t>
            </a:r>
          </a:p>
          <a:p>
            <a:pPr lvl="1"/>
            <a:r>
              <a:rPr lang="en-US" dirty="0" smtClean="0"/>
              <a:t>Mentoring</a:t>
            </a:r>
          </a:p>
          <a:p>
            <a:pPr lvl="1"/>
            <a:r>
              <a:rPr lang="en-US" dirty="0" smtClean="0"/>
              <a:t>Research assessment</a:t>
            </a:r>
          </a:p>
          <a:p>
            <a:pPr lvl="1"/>
            <a:r>
              <a:rPr lang="en-US" dirty="0" smtClean="0"/>
              <a:t>Ethics</a:t>
            </a:r>
          </a:p>
          <a:p>
            <a:pPr marL="411480" lvl="1" indent="0">
              <a:buNone/>
            </a:pPr>
            <a:r>
              <a:rPr lang="en-US" dirty="0">
                <a:solidFill>
                  <a:srgbClr val="000000"/>
                </a:solidFill>
              </a:rPr>
              <a:t>m</a:t>
            </a:r>
            <a:r>
              <a:rPr lang="en-US" dirty="0" smtClean="0">
                <a:solidFill>
                  <a:srgbClr val="000000"/>
                </a:solidFill>
              </a:rPr>
              <a:t>odules to be </a:t>
            </a:r>
          </a:p>
          <a:p>
            <a:pPr marL="411480" lvl="1" indent="0">
              <a:buNone/>
            </a:pPr>
            <a:r>
              <a:rPr lang="en-US" dirty="0" smtClean="0">
                <a:solidFill>
                  <a:srgbClr val="000000"/>
                </a:solidFill>
              </a:rPr>
              <a:t>added</a:t>
            </a:r>
            <a:endParaRPr lang="en-US" dirty="0">
              <a:solidFill>
                <a:srgbClr val="000000"/>
              </a:solidFill>
            </a:endParaRPr>
          </a:p>
        </p:txBody>
      </p:sp>
      <p:sp>
        <p:nvSpPr>
          <p:cNvPr id="4" name="Footer Placeholder 3"/>
          <p:cNvSpPr>
            <a:spLocks noGrp="1"/>
          </p:cNvSpPr>
          <p:nvPr>
            <p:ph type="ftr" sz="quarter" idx="11"/>
          </p:nvPr>
        </p:nvSpPr>
        <p:spPr>
          <a:xfrm>
            <a:off x="2209800" y="6400800"/>
            <a:ext cx="5410200" cy="457200"/>
          </a:xfrm>
        </p:spPr>
        <p:txBody>
          <a:bodyPr/>
          <a:lstStyle/>
          <a:p>
            <a:pPr algn="ctr"/>
            <a:r>
              <a:rPr lang="en-US" dirty="0" smtClean="0"/>
              <a:t>NSF CISE REU PI Meeting, Philadelphia, PA, March 2013</a:t>
            </a:r>
            <a:endParaRPr lang="en-US" dirty="0"/>
          </a:p>
        </p:txBody>
      </p:sp>
      <p:pic>
        <p:nvPicPr>
          <p:cNvPr id="5" name="Picture 4"/>
          <p:cNvPicPr>
            <a:picLocks noChangeAspect="1"/>
          </p:cNvPicPr>
          <p:nvPr/>
        </p:nvPicPr>
        <p:blipFill>
          <a:blip r:embed="rId2" cstate="print"/>
          <a:stretch>
            <a:fillRect/>
          </a:stretch>
        </p:blipFill>
        <p:spPr>
          <a:xfrm>
            <a:off x="2854600" y="2133600"/>
            <a:ext cx="6236535" cy="4724400"/>
          </a:xfrm>
          <a:prstGeom prst="rect">
            <a:avLst/>
          </a:prstGeom>
        </p:spPr>
      </p:pic>
    </p:spTree>
    <p:extLst>
      <p:ext uri="{BB962C8B-B14F-4D97-AF65-F5344CB8AC3E}">
        <p14:creationId xmlns:p14="http://schemas.microsoft.com/office/powerpoint/2010/main" xmlns="" val="937003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don’t you use the A la Carte?</a:t>
            </a:r>
            <a:endParaRPr lang="en-US" dirty="0"/>
          </a:p>
        </p:txBody>
      </p:sp>
      <p:sp>
        <p:nvSpPr>
          <p:cNvPr id="3" name="Content Placeholder 2"/>
          <p:cNvSpPr>
            <a:spLocks noGrp="1"/>
          </p:cNvSpPr>
          <p:nvPr>
            <p:ph idx="1"/>
          </p:nvPr>
        </p:nvSpPr>
        <p:spPr/>
        <p:txBody>
          <a:bodyPr/>
          <a:lstStyle/>
          <a:p>
            <a:r>
              <a:rPr lang="en-US" dirty="0" smtClean="0"/>
              <a:t>Of the 3 total responses to this item</a:t>
            </a:r>
          </a:p>
          <a:p>
            <a:pPr lvl="1"/>
            <a:r>
              <a:rPr lang="en-US" dirty="0" smtClean="0"/>
              <a:t>All have internal measures</a:t>
            </a:r>
            <a:endParaRPr lang="en-US" dirty="0"/>
          </a:p>
        </p:txBody>
      </p:sp>
      <p:sp>
        <p:nvSpPr>
          <p:cNvPr id="4" name="Footer Placeholder 3"/>
          <p:cNvSpPr>
            <a:spLocks noGrp="1"/>
          </p:cNvSpPr>
          <p:nvPr>
            <p:ph type="ftr" sz="quarter" idx="11"/>
          </p:nvPr>
        </p:nvSpPr>
        <p:spPr/>
        <p:txBody>
          <a:bodyPr/>
          <a:lstStyle/>
          <a:p>
            <a:r>
              <a:rPr lang="en-US" smtClean="0"/>
              <a:t>NSF CISE REU PI Meeting, Philadelphia, PA, March 2013</a:t>
            </a:r>
            <a:endParaRPr lang="en-US"/>
          </a:p>
        </p:txBody>
      </p:sp>
    </p:spTree>
    <p:extLst>
      <p:ext uri="{BB962C8B-B14F-4D97-AF65-F5344CB8AC3E}">
        <p14:creationId xmlns:p14="http://schemas.microsoft.com/office/powerpoint/2010/main" xmlns="" val="3989702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1066800"/>
          </a:xfrm>
        </p:spPr>
        <p:txBody>
          <a:bodyPr/>
          <a:lstStyle/>
          <a:p>
            <a:r>
              <a:rPr lang="en-US" dirty="0" smtClean="0"/>
              <a:t>Common Application</a:t>
            </a:r>
            <a:endParaRPr lang="en-US" dirty="0"/>
          </a:p>
        </p:txBody>
      </p:sp>
      <p:sp>
        <p:nvSpPr>
          <p:cNvPr id="3" name="Content Placeholder 2"/>
          <p:cNvSpPr>
            <a:spLocks noGrp="1"/>
          </p:cNvSpPr>
          <p:nvPr>
            <p:ph idx="1"/>
          </p:nvPr>
        </p:nvSpPr>
        <p:spPr>
          <a:xfrm>
            <a:off x="457200" y="1828800"/>
            <a:ext cx="2743200" cy="4745736"/>
          </a:xfrm>
        </p:spPr>
        <p:txBody>
          <a:bodyPr/>
          <a:lstStyle/>
          <a:p>
            <a:pPr marL="109728" indent="0">
              <a:buNone/>
            </a:pPr>
            <a:r>
              <a:rPr lang="en-US" smtClean="0"/>
              <a:t>3 comments:</a:t>
            </a:r>
          </a:p>
          <a:p>
            <a:r>
              <a:rPr lang="en-US" dirty="0" smtClean="0"/>
              <a:t>New site</a:t>
            </a:r>
          </a:p>
          <a:p>
            <a:r>
              <a:rPr lang="en-US" dirty="0" smtClean="0"/>
              <a:t>Have internal application</a:t>
            </a:r>
          </a:p>
          <a:p>
            <a:r>
              <a:rPr lang="en-US" dirty="0" smtClean="0"/>
              <a:t>Wish results available at site annual report time</a:t>
            </a:r>
            <a:endParaRPr lang="en-US" dirty="0"/>
          </a:p>
        </p:txBody>
      </p:sp>
      <p:sp>
        <p:nvSpPr>
          <p:cNvPr id="4" name="Footer Placeholder 3"/>
          <p:cNvSpPr>
            <a:spLocks noGrp="1"/>
          </p:cNvSpPr>
          <p:nvPr>
            <p:ph type="ftr" sz="quarter" idx="11"/>
          </p:nvPr>
        </p:nvSpPr>
        <p:spPr>
          <a:xfrm>
            <a:off x="685800" y="6248400"/>
            <a:ext cx="1325880" cy="457200"/>
          </a:xfrm>
        </p:spPr>
        <p:txBody>
          <a:bodyPr/>
          <a:lstStyle/>
          <a:p>
            <a:pPr algn="ctr"/>
            <a:r>
              <a:rPr lang="en-US" dirty="0" smtClean="0"/>
              <a:t>NSF CISE REU PI Meeting, Philadelphia, PA, March 2013</a:t>
            </a:r>
            <a:endParaRPr lang="en-US" dirty="0"/>
          </a:p>
        </p:txBody>
      </p:sp>
      <p:pic>
        <p:nvPicPr>
          <p:cNvPr id="5" name="Picture 4"/>
          <p:cNvPicPr>
            <a:picLocks noChangeAspect="1"/>
          </p:cNvPicPr>
          <p:nvPr/>
        </p:nvPicPr>
        <p:blipFill>
          <a:blip r:embed="rId2" cstate="print"/>
          <a:stretch>
            <a:fillRect/>
          </a:stretch>
        </p:blipFill>
        <p:spPr>
          <a:xfrm>
            <a:off x="3200400" y="1447800"/>
            <a:ext cx="5888805" cy="5410200"/>
          </a:xfrm>
          <a:prstGeom prst="rect">
            <a:avLst/>
          </a:prstGeom>
        </p:spPr>
      </p:pic>
    </p:spTree>
    <p:extLst>
      <p:ext uri="{BB962C8B-B14F-4D97-AF65-F5344CB8AC3E}">
        <p14:creationId xmlns:p14="http://schemas.microsoft.com/office/powerpoint/2010/main" xmlns="" val="1366746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0"/>
            <a:ext cx="8229600" cy="1069848"/>
          </a:xfrm>
        </p:spPr>
        <p:txBody>
          <a:bodyPr>
            <a:normAutofit fontScale="90000"/>
          </a:bodyPr>
          <a:lstStyle/>
          <a:p>
            <a:pPr algn="ctr"/>
            <a:r>
              <a:rPr lang="en-US" dirty="0" smtClean="0"/>
              <a:t>Thank you</a:t>
            </a:r>
            <a:br>
              <a:rPr lang="en-US" dirty="0" smtClean="0"/>
            </a:br>
            <a:r>
              <a:rPr lang="en-US" sz="3100" dirty="0" smtClean="0">
                <a:solidFill>
                  <a:schemeClr val="accent1"/>
                </a:solidFill>
              </a:rPr>
              <a:t>audrey.rorrer@uncc.edu</a:t>
            </a:r>
            <a:endParaRPr lang="en-US" sz="3100" dirty="0">
              <a:solidFill>
                <a:schemeClr val="accent1"/>
              </a:solidFill>
            </a:endParaRPr>
          </a:p>
        </p:txBody>
      </p:sp>
      <p:sp>
        <p:nvSpPr>
          <p:cNvPr id="4" name="Footer Placeholder 3"/>
          <p:cNvSpPr>
            <a:spLocks noGrp="1"/>
          </p:cNvSpPr>
          <p:nvPr>
            <p:ph type="ftr" sz="quarter" idx="11"/>
          </p:nvPr>
        </p:nvSpPr>
        <p:spPr>
          <a:xfrm>
            <a:off x="2362200" y="6096000"/>
            <a:ext cx="50292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Appendices</a:t>
            </a:r>
            <a:endParaRPr lang="en-US" dirty="0"/>
          </a:p>
        </p:txBody>
      </p:sp>
      <p:sp>
        <p:nvSpPr>
          <p:cNvPr id="4" name="Footer Placeholder 3"/>
          <p:cNvSpPr>
            <a:spLocks noGrp="1"/>
          </p:cNvSpPr>
          <p:nvPr>
            <p:ph type="ftr" sz="quarter" idx="11"/>
          </p:nvPr>
        </p:nvSpPr>
        <p:spPr>
          <a:xfrm>
            <a:off x="2971800" y="6386689"/>
            <a:ext cx="3581400" cy="457200"/>
          </a:xfrm>
        </p:spPr>
        <p:txBody>
          <a:bodyPr/>
          <a:lstStyle/>
          <a:p>
            <a:pPr algn="ctr"/>
            <a:r>
              <a:rPr lang="en-US" sz="1000" b="1" dirty="0" smtClean="0">
                <a:solidFill>
                  <a:schemeClr val="tx1"/>
                </a:solidFill>
                <a:latin typeface="Arial"/>
                <a:cs typeface="Arial"/>
              </a:rPr>
              <a:t>NSF CISE REU PI Meeting, Philadelphia, PA, March 2013</a:t>
            </a:r>
            <a:endParaRPr lang="en-US" sz="1000" b="1" dirty="0">
              <a:solidFill>
                <a:schemeClr val="tx1"/>
              </a:solidFill>
              <a:latin typeface="Arial"/>
              <a:cs typeface="Arial"/>
            </a:endParaRPr>
          </a:p>
        </p:txBody>
      </p:sp>
    </p:spTree>
    <p:extLst>
      <p:ext uri="{BB962C8B-B14F-4D97-AF65-F5344CB8AC3E}">
        <p14:creationId xmlns:p14="http://schemas.microsoft.com/office/powerpoint/2010/main" xmlns="" val="27857396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838200"/>
            <a:ext cx="8229600" cy="781050"/>
          </a:xfrm>
        </p:spPr>
        <p:txBody>
          <a:bodyPr>
            <a:normAutofit/>
          </a:bodyPr>
          <a:lstStyle/>
          <a:p>
            <a:pPr eaLnBrk="1" fontAlgn="auto" hangingPunct="1">
              <a:spcAft>
                <a:spcPts val="0"/>
              </a:spcAft>
              <a:defRPr/>
            </a:pPr>
            <a:r>
              <a:rPr lang="en-US" dirty="0" smtClean="0"/>
              <a:t>Participating Sites</a:t>
            </a:r>
          </a:p>
        </p:txBody>
      </p:sp>
      <p:sp>
        <p:nvSpPr>
          <p:cNvPr id="15363" name="Rectangle 3"/>
          <p:cNvSpPr>
            <a:spLocks noGrp="1" noChangeArrowheads="1"/>
          </p:cNvSpPr>
          <p:nvPr>
            <p:ph idx="1"/>
          </p:nvPr>
        </p:nvSpPr>
        <p:spPr>
          <a:xfrm>
            <a:off x="2590800" y="1600200"/>
            <a:ext cx="3276600" cy="4525963"/>
          </a:xfrm>
        </p:spPr>
        <p:txBody>
          <a:bodyPr>
            <a:normAutofit fontScale="62500" lnSpcReduction="20000"/>
          </a:bodyPr>
          <a:lstStyle/>
          <a:p>
            <a:pPr algn="ctr" eaLnBrk="1" hangingPunct="1">
              <a:buFontTx/>
              <a:buNone/>
            </a:pPr>
            <a:r>
              <a:rPr lang="en-US" dirty="0" smtClean="0">
                <a:solidFill>
                  <a:schemeClr val="accent1"/>
                </a:solidFill>
                <a:latin typeface="Arial" pitchFamily="34" charset="0"/>
                <a:cs typeface="Arial" pitchFamily="34" charset="0"/>
              </a:rPr>
              <a:t>2011</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Auburn University</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Brooklyn College</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Dakota State</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Iowa State University</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Louisiana State </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Marquette</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Marshall University</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Montclair State University</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North Dakota State University</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Rutgers University </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Texas State San Marcos</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University of Alabama </a:t>
            </a:r>
          </a:p>
          <a:p>
            <a:pPr algn="ctr" eaLnBrk="1" hangingPunct="1">
              <a:buFont typeface="Wingdings 2" pitchFamily="18" charset="2"/>
              <a:buNone/>
            </a:pPr>
            <a:r>
              <a:rPr lang="en-US" sz="1200" dirty="0" smtClean="0">
                <a:solidFill>
                  <a:schemeClr val="accent1"/>
                </a:solidFill>
                <a:latin typeface="Arial" pitchFamily="34" charset="0"/>
                <a:cs typeface="Arial" pitchFamily="34" charset="0"/>
              </a:rPr>
              <a:t>University of California- Berkley</a:t>
            </a:r>
          </a:p>
          <a:p>
            <a:pPr algn="ctr">
              <a:buNone/>
            </a:pPr>
            <a:r>
              <a:rPr lang="en-US" sz="1200" dirty="0" smtClean="0">
                <a:solidFill>
                  <a:schemeClr val="accent1"/>
                </a:solidFill>
                <a:latin typeface="Arial" pitchFamily="34" charset="0"/>
                <a:cs typeface="Arial" pitchFamily="34" charset="0"/>
              </a:rPr>
              <a:t>University of Central Arkansas</a:t>
            </a:r>
          </a:p>
          <a:p>
            <a:pPr algn="ctr">
              <a:buNone/>
            </a:pPr>
            <a:r>
              <a:rPr lang="en-US" sz="1200" dirty="0" smtClean="0">
                <a:solidFill>
                  <a:schemeClr val="accent1"/>
                </a:solidFill>
                <a:latin typeface="Arial" pitchFamily="34" charset="0"/>
                <a:cs typeface="Arial" pitchFamily="34" charset="0"/>
              </a:rPr>
              <a:t>University of Central Florida</a:t>
            </a:r>
          </a:p>
          <a:p>
            <a:pPr algn="ctr">
              <a:buNone/>
            </a:pPr>
            <a:r>
              <a:rPr lang="en-US" sz="1200" dirty="0" smtClean="0">
                <a:solidFill>
                  <a:schemeClr val="accent1"/>
                </a:solidFill>
                <a:latin typeface="Arial" pitchFamily="34" charset="0"/>
                <a:cs typeface="Arial" pitchFamily="34" charset="0"/>
              </a:rPr>
              <a:t>University of Houston</a:t>
            </a:r>
          </a:p>
          <a:p>
            <a:pPr algn="ctr">
              <a:buNone/>
            </a:pPr>
            <a:r>
              <a:rPr lang="en-US" sz="1200" dirty="0" smtClean="0">
                <a:solidFill>
                  <a:schemeClr val="accent1"/>
                </a:solidFill>
                <a:latin typeface="Arial" pitchFamily="34" charset="0"/>
                <a:cs typeface="Arial" pitchFamily="34" charset="0"/>
              </a:rPr>
              <a:t>University of Illinois at Urbana-Champaign</a:t>
            </a:r>
          </a:p>
          <a:p>
            <a:pPr algn="ctr">
              <a:buNone/>
            </a:pPr>
            <a:r>
              <a:rPr lang="en-US" sz="1200" dirty="0" smtClean="0">
                <a:solidFill>
                  <a:schemeClr val="accent1"/>
                </a:solidFill>
                <a:latin typeface="Arial" pitchFamily="34" charset="0"/>
                <a:cs typeface="Arial" pitchFamily="34" charset="0"/>
              </a:rPr>
              <a:t>University of Maryland</a:t>
            </a:r>
          </a:p>
          <a:p>
            <a:pPr algn="ctr">
              <a:buNone/>
            </a:pPr>
            <a:r>
              <a:rPr lang="en-US" sz="1200" dirty="0" smtClean="0">
                <a:solidFill>
                  <a:schemeClr val="accent1"/>
                </a:solidFill>
                <a:latin typeface="Arial" pitchFamily="34" charset="0"/>
                <a:cs typeface="Arial" pitchFamily="34" charset="0"/>
              </a:rPr>
              <a:t>University of Massachusetts Amherst</a:t>
            </a:r>
          </a:p>
          <a:p>
            <a:pPr algn="ctr">
              <a:buNone/>
            </a:pPr>
            <a:r>
              <a:rPr lang="en-US" sz="1200" dirty="0" smtClean="0">
                <a:solidFill>
                  <a:schemeClr val="accent1"/>
                </a:solidFill>
                <a:latin typeface="Arial" pitchFamily="34" charset="0"/>
                <a:cs typeface="Arial" pitchFamily="34" charset="0"/>
              </a:rPr>
              <a:t>University of Missouri</a:t>
            </a:r>
          </a:p>
          <a:p>
            <a:pPr algn="ctr">
              <a:buNone/>
            </a:pPr>
            <a:r>
              <a:rPr lang="en-US" sz="1200" dirty="0" smtClean="0">
                <a:solidFill>
                  <a:schemeClr val="accent1"/>
                </a:solidFill>
                <a:latin typeface="Arial" pitchFamily="34" charset="0"/>
                <a:cs typeface="Arial" pitchFamily="34" charset="0"/>
              </a:rPr>
              <a:t>UNC Charlotte</a:t>
            </a:r>
          </a:p>
          <a:p>
            <a:pPr algn="ctr">
              <a:buNone/>
            </a:pPr>
            <a:r>
              <a:rPr lang="en-US" sz="1200" dirty="0" smtClean="0">
                <a:solidFill>
                  <a:schemeClr val="accent1"/>
                </a:solidFill>
                <a:latin typeface="Arial" pitchFamily="34" charset="0"/>
                <a:cs typeface="Arial" pitchFamily="34" charset="0"/>
              </a:rPr>
              <a:t>University of South Florida</a:t>
            </a:r>
          </a:p>
          <a:p>
            <a:pPr algn="ctr">
              <a:buNone/>
            </a:pPr>
            <a:r>
              <a:rPr lang="en-US" sz="1200" dirty="0" smtClean="0">
                <a:solidFill>
                  <a:schemeClr val="accent1"/>
                </a:solidFill>
                <a:latin typeface="Arial" pitchFamily="34" charset="0"/>
                <a:cs typeface="Arial" pitchFamily="34" charset="0"/>
              </a:rPr>
              <a:t>University of Texas San Antonio</a:t>
            </a:r>
          </a:p>
          <a:p>
            <a:pPr algn="ctr">
              <a:buNone/>
            </a:pPr>
            <a:r>
              <a:rPr lang="en-US" sz="1200" dirty="0" smtClean="0">
                <a:solidFill>
                  <a:schemeClr val="accent1"/>
                </a:solidFill>
                <a:latin typeface="Arial" pitchFamily="34" charset="0"/>
                <a:cs typeface="Arial" pitchFamily="34" charset="0"/>
              </a:rPr>
              <a:t>University of Texas Austin</a:t>
            </a:r>
          </a:p>
          <a:p>
            <a:pPr algn="ctr">
              <a:buNone/>
            </a:pPr>
            <a:r>
              <a:rPr lang="en-US" sz="1200" dirty="0" smtClean="0">
                <a:solidFill>
                  <a:schemeClr val="accent1"/>
                </a:solidFill>
                <a:latin typeface="Arial" pitchFamily="34" charset="0"/>
                <a:cs typeface="Arial" pitchFamily="34" charset="0"/>
              </a:rPr>
              <a:t>University of Wisconsin Oshkosh</a:t>
            </a:r>
          </a:p>
          <a:p>
            <a:pPr algn="ctr">
              <a:buNone/>
            </a:pPr>
            <a:r>
              <a:rPr lang="en-US" sz="1200" dirty="0" smtClean="0">
                <a:solidFill>
                  <a:schemeClr val="accent1"/>
                </a:solidFill>
                <a:latin typeface="Arial" pitchFamily="34" charset="0"/>
                <a:cs typeface="Arial" pitchFamily="34" charset="0"/>
              </a:rPr>
              <a:t>Virginia Tech</a:t>
            </a:r>
          </a:p>
          <a:p>
            <a:pPr algn="ctr">
              <a:buNone/>
            </a:pPr>
            <a:r>
              <a:rPr lang="en-US" sz="1200" dirty="0" smtClean="0">
                <a:solidFill>
                  <a:schemeClr val="accent1"/>
                </a:solidFill>
                <a:latin typeface="Arial" pitchFamily="34" charset="0"/>
                <a:cs typeface="Arial" pitchFamily="34" charset="0"/>
              </a:rPr>
              <a:t>Washington State University</a:t>
            </a:r>
          </a:p>
          <a:p>
            <a:pPr algn="ctr" eaLnBrk="1" hangingPunct="1">
              <a:buFontTx/>
              <a:buNone/>
            </a:pPr>
            <a:r>
              <a:rPr lang="en-US" sz="2400" dirty="0" smtClean="0">
                <a:solidFill>
                  <a:schemeClr val="accent1"/>
                </a:solidFill>
                <a:latin typeface="Arial" pitchFamily="34" charset="0"/>
                <a:cs typeface="Arial" pitchFamily="34" charset="0"/>
              </a:rPr>
              <a:t>[20] Common Application</a:t>
            </a:r>
          </a:p>
          <a:p>
            <a:pPr algn="ctr" eaLnBrk="1" hangingPunct="1">
              <a:buFontTx/>
              <a:buNone/>
            </a:pPr>
            <a:r>
              <a:rPr lang="en-US" sz="2400" dirty="0" smtClean="0">
                <a:solidFill>
                  <a:schemeClr val="accent1"/>
                </a:solidFill>
                <a:latin typeface="Arial" pitchFamily="34" charset="0"/>
                <a:cs typeface="Arial" pitchFamily="34" charset="0"/>
              </a:rPr>
              <a:t>[18] CISE REU Pre-Post Survey</a:t>
            </a:r>
            <a:endParaRPr lang="en-US" sz="2800" dirty="0" smtClean="0">
              <a:solidFill>
                <a:schemeClr val="accent1"/>
              </a:solidFill>
              <a:latin typeface="Arial" pitchFamily="34" charset="0"/>
              <a:cs typeface="Arial" pitchFamily="34" charset="0"/>
            </a:endParaRPr>
          </a:p>
        </p:txBody>
      </p:sp>
      <p:sp>
        <p:nvSpPr>
          <p:cNvPr id="15364" name="Footer Placeholder 4"/>
          <p:cNvSpPr>
            <a:spLocks noGrp="1"/>
          </p:cNvSpPr>
          <p:nvPr>
            <p:ph type="ftr" sz="quarter" idx="11"/>
          </p:nvPr>
        </p:nvSpPr>
        <p:spPr bwMode="auto">
          <a:xfrm>
            <a:off x="2667000" y="6324600"/>
            <a:ext cx="3657600" cy="381000"/>
          </a:xfrm>
          <a:noFill/>
          <a:ln>
            <a:miter lim="800000"/>
            <a:headEnd/>
            <a:tailEnd/>
          </a:ln>
        </p:spPr>
        <p:txBody>
          <a:bodyPr wrap="square" numCol="1" anchorCtr="0" compatLnSpc="1">
            <a:prstTxWarp prst="textNoShape">
              <a:avLst/>
            </a:prstTxWarp>
          </a:bodyPr>
          <a:lstStyle/>
          <a:p>
            <a:pPr algn="ctr"/>
            <a:r>
              <a:rPr lang="en-US" sz="1000" dirty="0" smtClean="0">
                <a:solidFill>
                  <a:schemeClr val="tx2"/>
                </a:solidFill>
                <a:latin typeface="Arial" pitchFamily="34" charset="0"/>
                <a:cs typeface="Arial" pitchFamily="34" charset="0"/>
              </a:rPr>
              <a:t>NSF CISE REU PI Meeting, Philadelphia, PA, March 2013</a:t>
            </a:r>
          </a:p>
        </p:txBody>
      </p:sp>
      <p:sp>
        <p:nvSpPr>
          <p:cNvPr id="8" name="Rectangle 3"/>
          <p:cNvSpPr txBox="1">
            <a:spLocks noChangeArrowheads="1"/>
          </p:cNvSpPr>
          <p:nvPr/>
        </p:nvSpPr>
        <p:spPr>
          <a:xfrm>
            <a:off x="0" y="1600200"/>
            <a:ext cx="2971800" cy="4525963"/>
          </a:xfrm>
          <a:prstGeom prst="rect">
            <a:avLst/>
          </a:prstGeom>
        </p:spPr>
        <p:txBody>
          <a:bodyPr vert="horz">
            <a:norm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buFontTx/>
              <a:buNone/>
              <a:tabLst/>
              <a:defRPr/>
            </a:pPr>
            <a:r>
              <a:rPr kumimoji="0" lang="en-US" b="0" i="0" u="none" strike="noStrike" kern="1200" cap="none" spc="0" normalizeH="0" baseline="0" noProof="0" dirty="0" smtClean="0">
                <a:ln>
                  <a:noFill/>
                </a:ln>
                <a:solidFill>
                  <a:schemeClr val="accent6">
                    <a:lumMod val="50000"/>
                  </a:schemeClr>
                </a:solidFill>
                <a:effectLst/>
                <a:uLnTx/>
                <a:uFillTx/>
                <a:latin typeface="Arial" pitchFamily="34" charset="0"/>
                <a:cs typeface="Arial" pitchFamily="34" charset="0"/>
              </a:rPr>
              <a:t>2010</a:t>
            </a:r>
          </a:p>
          <a:p>
            <a:pPr algn="ctr"/>
            <a:r>
              <a:rPr lang="en-US" sz="900" dirty="0" smtClean="0">
                <a:solidFill>
                  <a:schemeClr val="accent6">
                    <a:lumMod val="50000"/>
                  </a:schemeClr>
                </a:solidFill>
                <a:latin typeface="Arial" pitchFamily="34" charset="0"/>
                <a:cs typeface="Arial" pitchFamily="34" charset="0"/>
              </a:rPr>
              <a:t>Brooklyn College</a:t>
            </a:r>
          </a:p>
          <a:p>
            <a:pPr algn="ctr"/>
            <a:r>
              <a:rPr lang="en-US" sz="900" dirty="0" smtClean="0">
                <a:solidFill>
                  <a:schemeClr val="accent6">
                    <a:lumMod val="50000"/>
                  </a:schemeClr>
                </a:solidFill>
                <a:latin typeface="Arial" pitchFamily="34" charset="0"/>
                <a:cs typeface="Arial" pitchFamily="34" charset="0"/>
              </a:rPr>
              <a:t>Colorado Springs</a:t>
            </a:r>
          </a:p>
          <a:p>
            <a:pPr algn="ctr"/>
            <a:r>
              <a:rPr lang="en-US" sz="900" dirty="0" smtClean="0">
                <a:solidFill>
                  <a:schemeClr val="accent6">
                    <a:lumMod val="50000"/>
                  </a:schemeClr>
                </a:solidFill>
                <a:latin typeface="Arial" pitchFamily="34" charset="0"/>
                <a:cs typeface="Arial" pitchFamily="34" charset="0"/>
              </a:rPr>
              <a:t>Dakota State University</a:t>
            </a:r>
          </a:p>
          <a:p>
            <a:pPr algn="ctr"/>
            <a:r>
              <a:rPr lang="en-US" sz="900" dirty="0" err="1" smtClean="0">
                <a:solidFill>
                  <a:schemeClr val="accent6">
                    <a:lumMod val="50000"/>
                  </a:schemeClr>
                </a:solidFill>
                <a:latin typeface="Arial" pitchFamily="34" charset="0"/>
                <a:cs typeface="Arial" pitchFamily="34" charset="0"/>
              </a:rPr>
              <a:t>Depaul</a:t>
            </a:r>
            <a:r>
              <a:rPr lang="en-US" sz="900" dirty="0" smtClean="0">
                <a:solidFill>
                  <a:schemeClr val="accent6">
                    <a:lumMod val="50000"/>
                  </a:schemeClr>
                </a:solidFill>
                <a:latin typeface="Arial" pitchFamily="34" charset="0"/>
                <a:cs typeface="Arial" pitchFamily="34" charset="0"/>
              </a:rPr>
              <a:t> University</a:t>
            </a:r>
          </a:p>
          <a:p>
            <a:pPr algn="ctr"/>
            <a:r>
              <a:rPr lang="en-US" sz="900" dirty="0" err="1" smtClean="0">
                <a:solidFill>
                  <a:schemeClr val="accent6">
                    <a:lumMod val="50000"/>
                  </a:schemeClr>
                </a:solidFill>
                <a:latin typeface="Arial" pitchFamily="34" charset="0"/>
                <a:cs typeface="Arial" pitchFamily="34" charset="0"/>
              </a:rPr>
              <a:t>Depauw</a:t>
            </a:r>
            <a:r>
              <a:rPr lang="en-US" sz="900" dirty="0" smtClean="0">
                <a:solidFill>
                  <a:schemeClr val="accent6">
                    <a:lumMod val="50000"/>
                  </a:schemeClr>
                </a:solidFill>
                <a:latin typeface="Arial" pitchFamily="34" charset="0"/>
                <a:cs typeface="Arial" pitchFamily="34" charset="0"/>
              </a:rPr>
              <a:t> University</a:t>
            </a:r>
          </a:p>
          <a:p>
            <a:pPr algn="ctr"/>
            <a:r>
              <a:rPr lang="en-US" sz="900" dirty="0" smtClean="0">
                <a:solidFill>
                  <a:schemeClr val="accent6">
                    <a:lumMod val="50000"/>
                  </a:schemeClr>
                </a:solidFill>
                <a:latin typeface="Arial" pitchFamily="34" charset="0"/>
                <a:cs typeface="Arial" pitchFamily="34" charset="0"/>
              </a:rPr>
              <a:t>Hope College</a:t>
            </a:r>
          </a:p>
          <a:p>
            <a:pPr algn="ctr"/>
            <a:r>
              <a:rPr lang="en-US" sz="900" dirty="0" smtClean="0">
                <a:solidFill>
                  <a:schemeClr val="accent6">
                    <a:lumMod val="50000"/>
                  </a:schemeClr>
                </a:solidFill>
                <a:latin typeface="Arial" pitchFamily="34" charset="0"/>
                <a:cs typeface="Arial" pitchFamily="34" charset="0"/>
              </a:rPr>
              <a:t>Iowa State University</a:t>
            </a:r>
          </a:p>
          <a:p>
            <a:pPr algn="ctr"/>
            <a:r>
              <a:rPr lang="en-US" sz="900" dirty="0" smtClean="0">
                <a:solidFill>
                  <a:schemeClr val="accent6">
                    <a:lumMod val="50000"/>
                  </a:schemeClr>
                </a:solidFill>
                <a:latin typeface="Arial" pitchFamily="34" charset="0"/>
                <a:cs typeface="Arial" pitchFamily="34" charset="0"/>
              </a:rPr>
              <a:t>Jackson State University</a:t>
            </a:r>
          </a:p>
          <a:p>
            <a:pPr algn="ctr"/>
            <a:r>
              <a:rPr lang="en-US" sz="900" dirty="0" smtClean="0">
                <a:solidFill>
                  <a:schemeClr val="accent6">
                    <a:lumMod val="50000"/>
                  </a:schemeClr>
                </a:solidFill>
                <a:latin typeface="Arial" pitchFamily="34" charset="0"/>
                <a:cs typeface="Arial" pitchFamily="34" charset="0"/>
              </a:rPr>
              <a:t>Louisiana State University</a:t>
            </a:r>
          </a:p>
          <a:p>
            <a:pPr algn="ctr"/>
            <a:r>
              <a:rPr lang="en-US" sz="900" dirty="0" smtClean="0">
                <a:solidFill>
                  <a:schemeClr val="accent6">
                    <a:lumMod val="50000"/>
                  </a:schemeClr>
                </a:solidFill>
                <a:latin typeface="Arial" pitchFamily="34" charset="0"/>
                <a:cs typeface="Arial" pitchFamily="34" charset="0"/>
              </a:rPr>
              <a:t>Marshall University</a:t>
            </a:r>
          </a:p>
          <a:p>
            <a:pPr algn="ctr"/>
            <a:r>
              <a:rPr lang="en-US" sz="900" dirty="0" smtClean="0">
                <a:solidFill>
                  <a:schemeClr val="accent6">
                    <a:lumMod val="50000"/>
                  </a:schemeClr>
                </a:solidFill>
                <a:latin typeface="Arial" pitchFamily="34" charset="0"/>
                <a:cs typeface="Arial" pitchFamily="34" charset="0"/>
              </a:rPr>
              <a:t>Montclair State University</a:t>
            </a:r>
          </a:p>
          <a:p>
            <a:pPr algn="ctr"/>
            <a:r>
              <a:rPr lang="en-US" sz="900" dirty="0" smtClean="0">
                <a:solidFill>
                  <a:schemeClr val="accent6">
                    <a:lumMod val="50000"/>
                  </a:schemeClr>
                </a:solidFill>
                <a:latin typeface="Arial" pitchFamily="34" charset="0"/>
                <a:cs typeface="Arial" pitchFamily="34" charset="0"/>
              </a:rPr>
              <a:t>Oklahoma University</a:t>
            </a:r>
          </a:p>
          <a:p>
            <a:pPr algn="ctr"/>
            <a:r>
              <a:rPr lang="en-US" sz="900" dirty="0" smtClean="0">
                <a:solidFill>
                  <a:schemeClr val="accent6">
                    <a:lumMod val="50000"/>
                  </a:schemeClr>
                </a:solidFill>
                <a:latin typeface="Arial" pitchFamily="34" charset="0"/>
                <a:cs typeface="Arial" pitchFamily="34" charset="0"/>
              </a:rPr>
              <a:t>UNC Charlotte</a:t>
            </a:r>
          </a:p>
          <a:p>
            <a:pPr algn="ctr"/>
            <a:r>
              <a:rPr lang="en-US" sz="900" dirty="0" smtClean="0">
                <a:solidFill>
                  <a:schemeClr val="accent6">
                    <a:lumMod val="50000"/>
                  </a:schemeClr>
                </a:solidFill>
                <a:latin typeface="Arial" pitchFamily="34" charset="0"/>
                <a:cs typeface="Arial" pitchFamily="34" charset="0"/>
              </a:rPr>
              <a:t>University of Alabama</a:t>
            </a:r>
          </a:p>
          <a:p>
            <a:pPr algn="ctr"/>
            <a:r>
              <a:rPr lang="en-US" sz="900" dirty="0" smtClean="0">
                <a:solidFill>
                  <a:schemeClr val="accent6">
                    <a:lumMod val="50000"/>
                  </a:schemeClr>
                </a:solidFill>
                <a:latin typeface="Arial" pitchFamily="34" charset="0"/>
                <a:cs typeface="Arial" pitchFamily="34" charset="0"/>
              </a:rPr>
              <a:t>University of Central Florida</a:t>
            </a:r>
          </a:p>
          <a:p>
            <a:pPr algn="ctr"/>
            <a:r>
              <a:rPr lang="en-US" sz="900" dirty="0" smtClean="0">
                <a:solidFill>
                  <a:schemeClr val="accent6">
                    <a:lumMod val="50000"/>
                  </a:schemeClr>
                </a:solidFill>
                <a:latin typeface="Arial" pitchFamily="34" charset="0"/>
                <a:cs typeface="Arial" pitchFamily="34" charset="0"/>
              </a:rPr>
              <a:t>University of Houston</a:t>
            </a:r>
          </a:p>
          <a:p>
            <a:pPr algn="ctr"/>
            <a:r>
              <a:rPr lang="en-US" sz="900" dirty="0" smtClean="0">
                <a:solidFill>
                  <a:schemeClr val="accent6">
                    <a:lumMod val="50000"/>
                  </a:schemeClr>
                </a:solidFill>
                <a:latin typeface="Arial" pitchFamily="34" charset="0"/>
                <a:cs typeface="Arial" pitchFamily="34" charset="0"/>
              </a:rPr>
              <a:t>University of Illinois Urbana-Champaign</a:t>
            </a:r>
          </a:p>
          <a:p>
            <a:pPr algn="ctr"/>
            <a:r>
              <a:rPr lang="en-US" sz="900" dirty="0" smtClean="0">
                <a:solidFill>
                  <a:schemeClr val="accent6">
                    <a:lumMod val="50000"/>
                  </a:schemeClr>
                </a:solidFill>
                <a:latin typeface="Arial" pitchFamily="34" charset="0"/>
                <a:cs typeface="Arial" pitchFamily="34" charset="0"/>
              </a:rPr>
              <a:t>University of Massachusetts Amherst</a:t>
            </a:r>
          </a:p>
          <a:p>
            <a:pPr algn="ctr"/>
            <a:r>
              <a:rPr lang="en-US" sz="900" dirty="0" smtClean="0">
                <a:solidFill>
                  <a:schemeClr val="accent6">
                    <a:lumMod val="50000"/>
                  </a:schemeClr>
                </a:solidFill>
                <a:latin typeface="Arial" pitchFamily="34" charset="0"/>
                <a:cs typeface="Arial" pitchFamily="34" charset="0"/>
              </a:rPr>
              <a:t>University of South Carolina </a:t>
            </a:r>
          </a:p>
          <a:p>
            <a:pPr algn="ctr"/>
            <a:r>
              <a:rPr lang="en-US" sz="900" dirty="0" smtClean="0">
                <a:solidFill>
                  <a:schemeClr val="accent6">
                    <a:lumMod val="50000"/>
                  </a:schemeClr>
                </a:solidFill>
                <a:latin typeface="Arial" pitchFamily="34" charset="0"/>
                <a:cs typeface="Arial" pitchFamily="34" charset="0"/>
              </a:rPr>
              <a:t>University of Texas Austin</a:t>
            </a:r>
          </a:p>
          <a:p>
            <a:pPr algn="ctr"/>
            <a:r>
              <a:rPr lang="en-US" sz="900" dirty="0" smtClean="0">
                <a:solidFill>
                  <a:schemeClr val="accent6">
                    <a:lumMod val="50000"/>
                  </a:schemeClr>
                </a:solidFill>
                <a:latin typeface="Arial" pitchFamily="34" charset="0"/>
                <a:cs typeface="Arial" pitchFamily="34" charset="0"/>
              </a:rPr>
              <a:t>University of Wisconsin Oshkosh</a:t>
            </a:r>
          </a:p>
          <a:p>
            <a:pPr marL="365760" marR="0" lvl="0" indent="-256032" algn="ctr" defTabSz="914400" rtl="0" eaLnBrk="1" fontAlgn="auto" latinLnBrk="0" hangingPunct="1">
              <a:lnSpc>
                <a:spcPct val="100000"/>
              </a:lnSpc>
              <a:spcBef>
                <a:spcPts val="300"/>
              </a:spcBef>
              <a:spcAft>
                <a:spcPts val="0"/>
              </a:spcAft>
              <a:buClr>
                <a:schemeClr val="accent3"/>
              </a:buClr>
              <a:buSzTx/>
              <a:buFontTx/>
              <a:buNone/>
              <a:tabLst/>
              <a:defRPr/>
            </a:pPr>
            <a:endParaRPr kumimoji="0" lang="en-US" sz="1200" b="0" i="0" u="none" strike="noStrike" kern="1200" cap="none" spc="0" normalizeH="0" baseline="0" noProof="0" dirty="0" smtClean="0">
              <a:ln>
                <a:noFill/>
              </a:ln>
              <a:solidFill>
                <a:schemeClr val="accent6">
                  <a:lumMod val="50000"/>
                </a:schemeClr>
              </a:solidFill>
              <a:effectLst/>
              <a:uLnTx/>
              <a:uFillTx/>
              <a:latin typeface="Arial" pitchFamily="34" charset="0"/>
              <a:cs typeface="Arial" pitchFamily="34" charset="0"/>
            </a:endParaRPr>
          </a:p>
          <a:p>
            <a:pPr marL="365760" marR="0" lvl="0" indent="-256032" algn="ctr" defTabSz="914400" rtl="0" eaLnBrk="1" fontAlgn="auto" latinLnBrk="0" hangingPunct="1">
              <a:lnSpc>
                <a:spcPct val="100000"/>
              </a:lnSpc>
              <a:spcBef>
                <a:spcPts val="300"/>
              </a:spcBef>
              <a:spcAft>
                <a:spcPts val="0"/>
              </a:spcAft>
              <a:buClr>
                <a:schemeClr val="accent3"/>
              </a:buClr>
              <a:buSzTx/>
              <a:buFontTx/>
              <a:buNone/>
              <a:tabLst/>
              <a:defRPr/>
            </a:pPr>
            <a:r>
              <a:rPr kumimoji="0" lang="en-US" sz="1500" b="0" i="0" u="none" strike="noStrike" kern="1200" cap="none" spc="0" normalizeH="0" baseline="0" noProof="0" dirty="0" smtClean="0">
                <a:ln>
                  <a:noFill/>
                </a:ln>
                <a:solidFill>
                  <a:schemeClr val="accent6">
                    <a:lumMod val="50000"/>
                  </a:schemeClr>
                </a:solidFill>
                <a:effectLst/>
                <a:uLnTx/>
                <a:uFillTx/>
                <a:latin typeface="Arial" pitchFamily="34" charset="0"/>
                <a:cs typeface="Arial" pitchFamily="34" charset="0"/>
              </a:rPr>
              <a:t>[13] Common Application</a:t>
            </a:r>
          </a:p>
          <a:p>
            <a:pPr marL="365760" marR="0" lvl="0" indent="-256032" algn="ctr" defTabSz="914400" rtl="0" eaLnBrk="1" fontAlgn="auto" latinLnBrk="0" hangingPunct="1">
              <a:lnSpc>
                <a:spcPct val="100000"/>
              </a:lnSpc>
              <a:spcBef>
                <a:spcPts val="300"/>
              </a:spcBef>
              <a:spcAft>
                <a:spcPts val="0"/>
              </a:spcAft>
              <a:buClr>
                <a:schemeClr val="accent3"/>
              </a:buClr>
              <a:buSzTx/>
              <a:buFontTx/>
              <a:buNone/>
              <a:tabLst/>
              <a:defRPr/>
            </a:pPr>
            <a:r>
              <a:rPr kumimoji="0" lang="en-US" sz="1500" b="0" i="0" u="none" strike="noStrike" kern="1200" cap="none" spc="0" normalizeH="0" baseline="0" noProof="0" dirty="0" smtClean="0">
                <a:ln>
                  <a:noFill/>
                </a:ln>
                <a:solidFill>
                  <a:schemeClr val="accent6">
                    <a:lumMod val="50000"/>
                  </a:schemeClr>
                </a:solidFill>
                <a:effectLst/>
                <a:uLnTx/>
                <a:uFillTx/>
                <a:latin typeface="Arial" pitchFamily="34" charset="0"/>
                <a:cs typeface="Arial" pitchFamily="34" charset="0"/>
              </a:rPr>
              <a:t>[20] CISE REU Pre-Post Survey</a:t>
            </a:r>
          </a:p>
        </p:txBody>
      </p:sp>
      <p:sp>
        <p:nvSpPr>
          <p:cNvPr id="9" name="Rectangle 3"/>
          <p:cNvSpPr txBox="1">
            <a:spLocks noChangeArrowheads="1"/>
          </p:cNvSpPr>
          <p:nvPr/>
        </p:nvSpPr>
        <p:spPr>
          <a:xfrm>
            <a:off x="5867400" y="1066800"/>
            <a:ext cx="3276600" cy="4525963"/>
          </a:xfrm>
          <a:prstGeom prst="rect">
            <a:avLst/>
          </a:prstGeom>
        </p:spPr>
        <p:txBody>
          <a:bodyPr vert="horz">
            <a:normAutofit fontScale="25000" lnSpcReduction="20000"/>
          </a:bodyPr>
          <a:lstStyle/>
          <a:p>
            <a:pPr marL="365760" marR="0" lvl="0" indent="-256032" algn="ctr" defTabSz="914400" rtl="0" eaLnBrk="1" fontAlgn="auto" latinLnBrk="0" hangingPunct="1">
              <a:lnSpc>
                <a:spcPct val="100000"/>
              </a:lnSpc>
              <a:spcBef>
                <a:spcPts val="300"/>
              </a:spcBef>
              <a:spcAft>
                <a:spcPts val="0"/>
              </a:spcAft>
              <a:buClr>
                <a:schemeClr val="accent3"/>
              </a:buClr>
              <a:buSzTx/>
              <a:buFontTx/>
              <a:buNone/>
              <a:tabLst/>
              <a:defRPr/>
            </a:pPr>
            <a:r>
              <a:rPr kumimoji="0" lang="en-US" sz="7200" b="0" i="0" u="none" strike="noStrike" kern="1200" cap="none" spc="0" normalizeH="0" baseline="0" noProof="0" dirty="0" smtClean="0">
                <a:ln>
                  <a:noFill/>
                </a:ln>
                <a:solidFill>
                  <a:schemeClr val="accent6">
                    <a:lumMod val="75000"/>
                  </a:schemeClr>
                </a:solidFill>
                <a:effectLst/>
                <a:uLnTx/>
                <a:uFillTx/>
                <a:latin typeface="Arial" pitchFamily="34" charset="0"/>
                <a:cs typeface="Arial" pitchFamily="34" charset="0"/>
              </a:rPr>
              <a:t>2012</a:t>
            </a:r>
          </a:p>
          <a:p>
            <a:pPr algn="ctr">
              <a:lnSpc>
                <a:spcPct val="120000"/>
              </a:lnSpc>
            </a:pPr>
            <a:r>
              <a:rPr lang="en-US" sz="3200" dirty="0" smtClean="0">
                <a:solidFill>
                  <a:schemeClr val="accent6">
                    <a:lumMod val="75000"/>
                  </a:schemeClr>
                </a:solidFill>
                <a:latin typeface="Arial" pitchFamily="34" charset="0"/>
                <a:cs typeface="Arial" pitchFamily="34" charset="0"/>
              </a:rPr>
              <a:t>Auburn University</a:t>
            </a:r>
          </a:p>
          <a:p>
            <a:pPr algn="ctr">
              <a:lnSpc>
                <a:spcPct val="120000"/>
              </a:lnSpc>
            </a:pPr>
            <a:r>
              <a:rPr lang="en-US" sz="3200" dirty="0" smtClean="0">
                <a:solidFill>
                  <a:schemeClr val="accent6">
                    <a:lumMod val="75000"/>
                  </a:schemeClr>
                </a:solidFill>
                <a:latin typeface="Arial" pitchFamily="34" charset="0"/>
                <a:cs typeface="Arial" pitchFamily="34" charset="0"/>
              </a:rPr>
              <a:t>Brooklyn College</a:t>
            </a:r>
          </a:p>
          <a:p>
            <a:pPr algn="ctr">
              <a:lnSpc>
                <a:spcPct val="120000"/>
              </a:lnSpc>
            </a:pPr>
            <a:r>
              <a:rPr lang="en-US" sz="3200" dirty="0" smtClean="0">
                <a:solidFill>
                  <a:schemeClr val="accent6">
                    <a:lumMod val="75000"/>
                  </a:schemeClr>
                </a:solidFill>
                <a:latin typeface="Arial" pitchFamily="34" charset="0"/>
                <a:cs typeface="Arial" pitchFamily="34" charset="0"/>
              </a:rPr>
              <a:t>Dakota State University</a:t>
            </a:r>
          </a:p>
          <a:p>
            <a:pPr algn="ctr">
              <a:lnSpc>
                <a:spcPct val="120000"/>
              </a:lnSpc>
            </a:pPr>
            <a:r>
              <a:rPr lang="en-US" sz="3200" dirty="0" smtClean="0">
                <a:solidFill>
                  <a:schemeClr val="accent6">
                    <a:lumMod val="75000"/>
                  </a:schemeClr>
                </a:solidFill>
                <a:latin typeface="Arial" pitchFamily="34" charset="0"/>
                <a:cs typeface="Arial" pitchFamily="34" charset="0"/>
              </a:rPr>
              <a:t>Drexel University</a:t>
            </a:r>
          </a:p>
          <a:p>
            <a:pPr algn="ctr">
              <a:lnSpc>
                <a:spcPct val="120000"/>
              </a:lnSpc>
            </a:pPr>
            <a:r>
              <a:rPr lang="en-US" sz="3200" dirty="0" err="1" smtClean="0">
                <a:solidFill>
                  <a:schemeClr val="accent6">
                    <a:lumMod val="75000"/>
                  </a:schemeClr>
                </a:solidFill>
                <a:latin typeface="Arial" pitchFamily="34" charset="0"/>
                <a:cs typeface="Arial" pitchFamily="34" charset="0"/>
              </a:rPr>
              <a:t>DuPaul</a:t>
            </a:r>
            <a:r>
              <a:rPr lang="en-US" sz="3200" dirty="0" smtClean="0">
                <a:solidFill>
                  <a:schemeClr val="accent6">
                    <a:lumMod val="75000"/>
                  </a:schemeClr>
                </a:solidFill>
                <a:latin typeface="Arial" pitchFamily="34" charset="0"/>
                <a:cs typeface="Arial" pitchFamily="34" charset="0"/>
              </a:rPr>
              <a:t> University</a:t>
            </a:r>
          </a:p>
          <a:p>
            <a:pPr algn="ctr">
              <a:lnSpc>
                <a:spcPct val="120000"/>
              </a:lnSpc>
            </a:pPr>
            <a:r>
              <a:rPr lang="en-US" sz="3200" dirty="0" smtClean="0">
                <a:solidFill>
                  <a:schemeClr val="accent6">
                    <a:lumMod val="75000"/>
                  </a:schemeClr>
                </a:solidFill>
                <a:latin typeface="Arial" pitchFamily="34" charset="0"/>
                <a:cs typeface="Arial" pitchFamily="34" charset="0"/>
              </a:rPr>
              <a:t>Georgia State University</a:t>
            </a:r>
          </a:p>
          <a:p>
            <a:pPr algn="ctr">
              <a:lnSpc>
                <a:spcPct val="120000"/>
              </a:lnSpc>
            </a:pPr>
            <a:r>
              <a:rPr lang="en-US" sz="3200" dirty="0" smtClean="0">
                <a:solidFill>
                  <a:schemeClr val="accent6">
                    <a:lumMod val="75000"/>
                  </a:schemeClr>
                </a:solidFill>
                <a:latin typeface="Arial" pitchFamily="34" charset="0"/>
                <a:cs typeface="Arial" pitchFamily="34" charset="0"/>
              </a:rPr>
              <a:t>Iowa State University</a:t>
            </a:r>
          </a:p>
          <a:p>
            <a:pPr algn="ctr">
              <a:lnSpc>
                <a:spcPct val="120000"/>
              </a:lnSpc>
            </a:pPr>
            <a:r>
              <a:rPr lang="en-US" sz="3200" dirty="0" smtClean="0">
                <a:solidFill>
                  <a:schemeClr val="accent6">
                    <a:lumMod val="75000"/>
                  </a:schemeClr>
                </a:solidFill>
                <a:latin typeface="Arial" pitchFamily="34" charset="0"/>
                <a:cs typeface="Arial" pitchFamily="34" charset="0"/>
              </a:rPr>
              <a:t>Louisiana State University</a:t>
            </a:r>
          </a:p>
          <a:p>
            <a:pPr algn="ctr">
              <a:lnSpc>
                <a:spcPct val="120000"/>
              </a:lnSpc>
            </a:pPr>
            <a:r>
              <a:rPr lang="en-US" sz="3200" dirty="0" smtClean="0">
                <a:solidFill>
                  <a:schemeClr val="accent6">
                    <a:lumMod val="75000"/>
                  </a:schemeClr>
                </a:solidFill>
                <a:latin typeface="Arial" pitchFamily="34" charset="0"/>
                <a:cs typeface="Arial" pitchFamily="34" charset="0"/>
              </a:rPr>
              <a:t>Marquette University</a:t>
            </a:r>
          </a:p>
          <a:p>
            <a:pPr algn="ctr">
              <a:lnSpc>
                <a:spcPct val="120000"/>
              </a:lnSpc>
            </a:pPr>
            <a:r>
              <a:rPr lang="en-US" sz="3200" dirty="0" smtClean="0">
                <a:solidFill>
                  <a:schemeClr val="accent6">
                    <a:lumMod val="75000"/>
                  </a:schemeClr>
                </a:solidFill>
                <a:latin typeface="Arial" pitchFamily="34" charset="0"/>
                <a:cs typeface="Arial" pitchFamily="34" charset="0"/>
              </a:rPr>
              <a:t>Marshall University</a:t>
            </a:r>
          </a:p>
          <a:p>
            <a:pPr algn="ctr">
              <a:lnSpc>
                <a:spcPct val="120000"/>
              </a:lnSpc>
            </a:pPr>
            <a:r>
              <a:rPr lang="en-US" sz="3200" dirty="0" smtClean="0">
                <a:solidFill>
                  <a:schemeClr val="accent6">
                    <a:lumMod val="75000"/>
                  </a:schemeClr>
                </a:solidFill>
                <a:latin typeface="Arial" pitchFamily="34" charset="0"/>
                <a:cs typeface="Arial" pitchFamily="34" charset="0"/>
              </a:rPr>
              <a:t>Montclair State University</a:t>
            </a:r>
          </a:p>
          <a:p>
            <a:pPr algn="ctr">
              <a:lnSpc>
                <a:spcPct val="120000"/>
              </a:lnSpc>
            </a:pPr>
            <a:r>
              <a:rPr lang="en-US" sz="3200" dirty="0" smtClean="0">
                <a:solidFill>
                  <a:schemeClr val="accent6">
                    <a:lumMod val="75000"/>
                  </a:schemeClr>
                </a:solidFill>
                <a:latin typeface="Arial" pitchFamily="34" charset="0"/>
                <a:cs typeface="Arial" pitchFamily="34" charset="0"/>
              </a:rPr>
              <a:t>Oregon State University</a:t>
            </a:r>
          </a:p>
          <a:p>
            <a:pPr algn="ctr">
              <a:lnSpc>
                <a:spcPct val="120000"/>
              </a:lnSpc>
            </a:pPr>
            <a:r>
              <a:rPr lang="en-US" sz="3200" dirty="0" smtClean="0">
                <a:solidFill>
                  <a:schemeClr val="accent6">
                    <a:lumMod val="75000"/>
                  </a:schemeClr>
                </a:solidFill>
                <a:latin typeface="Arial" pitchFamily="34" charset="0"/>
                <a:cs typeface="Arial" pitchFamily="34" charset="0"/>
              </a:rPr>
              <a:t>Rutgers University</a:t>
            </a:r>
          </a:p>
          <a:p>
            <a:pPr algn="ctr">
              <a:lnSpc>
                <a:spcPct val="120000"/>
              </a:lnSpc>
            </a:pPr>
            <a:r>
              <a:rPr lang="en-US" sz="3200" dirty="0" smtClean="0">
                <a:solidFill>
                  <a:schemeClr val="accent6">
                    <a:lumMod val="75000"/>
                  </a:schemeClr>
                </a:solidFill>
                <a:latin typeface="Arial" pitchFamily="34" charset="0"/>
                <a:cs typeface="Arial" pitchFamily="34" charset="0"/>
              </a:rPr>
              <a:t>Salisbury University</a:t>
            </a:r>
          </a:p>
          <a:p>
            <a:pPr algn="ctr">
              <a:lnSpc>
                <a:spcPct val="120000"/>
              </a:lnSpc>
            </a:pPr>
            <a:r>
              <a:rPr lang="en-US" sz="3200" dirty="0" smtClean="0">
                <a:solidFill>
                  <a:schemeClr val="accent6">
                    <a:lumMod val="75000"/>
                  </a:schemeClr>
                </a:solidFill>
                <a:latin typeface="Arial" pitchFamily="34" charset="0"/>
                <a:cs typeface="Arial" pitchFamily="34" charset="0"/>
              </a:rPr>
              <a:t>Suffolk University</a:t>
            </a:r>
          </a:p>
          <a:p>
            <a:pPr algn="ctr">
              <a:lnSpc>
                <a:spcPct val="120000"/>
              </a:lnSpc>
            </a:pPr>
            <a:r>
              <a:rPr lang="en-US" sz="3200" dirty="0" smtClean="0">
                <a:solidFill>
                  <a:schemeClr val="accent6">
                    <a:lumMod val="75000"/>
                  </a:schemeClr>
                </a:solidFill>
                <a:latin typeface="Arial" pitchFamily="34" charset="0"/>
                <a:cs typeface="Arial" pitchFamily="34" charset="0"/>
              </a:rPr>
              <a:t>Texas A&amp;M Corpus Christie</a:t>
            </a:r>
          </a:p>
          <a:p>
            <a:pPr algn="ctr">
              <a:lnSpc>
                <a:spcPct val="120000"/>
              </a:lnSpc>
            </a:pPr>
            <a:r>
              <a:rPr lang="en-US" sz="3200" dirty="0" smtClean="0">
                <a:solidFill>
                  <a:schemeClr val="accent6">
                    <a:lumMod val="75000"/>
                  </a:schemeClr>
                </a:solidFill>
                <a:latin typeface="Arial" pitchFamily="34" charset="0"/>
                <a:cs typeface="Arial" pitchFamily="34" charset="0"/>
              </a:rPr>
              <a:t>Texas State University</a:t>
            </a:r>
          </a:p>
          <a:p>
            <a:pPr algn="ctr">
              <a:lnSpc>
                <a:spcPct val="120000"/>
              </a:lnSpc>
            </a:pPr>
            <a:r>
              <a:rPr lang="en-US" sz="3200" dirty="0" smtClean="0">
                <a:solidFill>
                  <a:schemeClr val="accent6">
                    <a:lumMod val="75000"/>
                  </a:schemeClr>
                </a:solidFill>
                <a:latin typeface="Arial" pitchFamily="34" charset="0"/>
                <a:cs typeface="Arial" pitchFamily="34" charset="0"/>
              </a:rPr>
              <a:t>Texas Tech University</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Alabama</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Connecticut</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California Berkley</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California Santa Cruz</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Central Arkansas</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Central Florida</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Maryland</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Massachusetts</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Michigan</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Missouri</a:t>
            </a:r>
          </a:p>
          <a:p>
            <a:pPr algn="ctr">
              <a:lnSpc>
                <a:spcPct val="120000"/>
              </a:lnSpc>
            </a:pPr>
            <a:r>
              <a:rPr lang="en-US" sz="3200" dirty="0" smtClean="0">
                <a:solidFill>
                  <a:schemeClr val="accent6">
                    <a:lumMod val="75000"/>
                  </a:schemeClr>
                </a:solidFill>
                <a:latin typeface="Arial" pitchFamily="34" charset="0"/>
                <a:cs typeface="Arial" pitchFamily="34" charset="0"/>
              </a:rPr>
              <a:t>UNC Charlotte</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Pennsylvania</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South Florida</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Texas Arlington</a:t>
            </a:r>
          </a:p>
          <a:p>
            <a:pPr algn="ctr">
              <a:lnSpc>
                <a:spcPct val="120000"/>
              </a:lnSpc>
            </a:pPr>
            <a:r>
              <a:rPr lang="en-US" sz="3200" dirty="0" smtClean="0">
                <a:solidFill>
                  <a:schemeClr val="accent6">
                    <a:lumMod val="75000"/>
                  </a:schemeClr>
                </a:solidFill>
                <a:latin typeface="Arial" pitchFamily="34" charset="0"/>
                <a:cs typeface="Arial" pitchFamily="34" charset="0"/>
              </a:rPr>
              <a:t>University of Texas Austin</a:t>
            </a:r>
          </a:p>
          <a:p>
            <a:pPr algn="ctr">
              <a:lnSpc>
                <a:spcPct val="120000"/>
              </a:lnSpc>
            </a:pPr>
            <a:r>
              <a:rPr lang="en-US" sz="3200" dirty="0" smtClean="0">
                <a:solidFill>
                  <a:schemeClr val="accent6">
                    <a:lumMod val="75000"/>
                  </a:schemeClr>
                </a:solidFill>
                <a:latin typeface="Arial" pitchFamily="34" charset="0"/>
                <a:cs typeface="Arial" pitchFamily="34" charset="0"/>
              </a:rPr>
              <a:t>University Tennessee Chattanooga</a:t>
            </a:r>
          </a:p>
          <a:p>
            <a:pPr algn="ctr">
              <a:lnSpc>
                <a:spcPct val="120000"/>
              </a:lnSpc>
            </a:pPr>
            <a:r>
              <a:rPr lang="en-US" sz="3200" dirty="0" smtClean="0">
                <a:solidFill>
                  <a:schemeClr val="accent6">
                    <a:lumMod val="75000"/>
                  </a:schemeClr>
                </a:solidFill>
                <a:latin typeface="Arial" pitchFamily="34" charset="0"/>
                <a:cs typeface="Arial" pitchFamily="34" charset="0"/>
              </a:rPr>
              <a:t>University Texas San Antonio</a:t>
            </a:r>
          </a:p>
          <a:p>
            <a:pPr marL="365760" marR="0" lvl="0" indent="-256032" algn="ctr" defTabSz="914400" rtl="0" eaLnBrk="1" fontAlgn="auto" latinLnBrk="0" hangingPunct="1">
              <a:lnSpc>
                <a:spcPct val="100000"/>
              </a:lnSpc>
              <a:spcBef>
                <a:spcPts val="300"/>
              </a:spcBef>
              <a:spcAft>
                <a:spcPts val="0"/>
              </a:spcAft>
              <a:buClr>
                <a:schemeClr val="accent3"/>
              </a:buClr>
              <a:buSzTx/>
              <a:buFontTx/>
              <a:buNone/>
              <a:tabLst/>
              <a:defRPr/>
            </a:pPr>
            <a:endParaRPr kumimoji="0" lang="en-US" sz="2800" b="0" i="0" u="none" strike="noStrike" kern="1200" cap="none" spc="0" normalizeH="0" baseline="0" noProof="0" dirty="0" smtClean="0">
              <a:ln>
                <a:noFill/>
              </a:ln>
              <a:solidFill>
                <a:schemeClr val="accent6">
                  <a:lumMod val="75000"/>
                </a:schemeClr>
              </a:solidFill>
              <a:effectLst/>
              <a:uLnTx/>
              <a:uFillTx/>
              <a:latin typeface="Verdana" pitchFamily="16" charset="0"/>
              <a:ea typeface="+mn-ea"/>
              <a:cs typeface="+mn-cs"/>
            </a:endParaRPr>
          </a:p>
          <a:p>
            <a:pPr marL="365760" marR="0" lvl="0" indent="-256032" algn="ctr" defTabSz="914400" rtl="0" eaLnBrk="1" fontAlgn="auto" latinLnBrk="0" hangingPunct="1">
              <a:lnSpc>
                <a:spcPct val="100000"/>
              </a:lnSpc>
              <a:spcBef>
                <a:spcPts val="300"/>
              </a:spcBef>
              <a:spcAft>
                <a:spcPts val="0"/>
              </a:spcAft>
              <a:buClr>
                <a:schemeClr val="accent3"/>
              </a:buClr>
              <a:buSzTx/>
              <a:buFontTx/>
              <a:buNone/>
              <a:tabLst/>
              <a:defRPr/>
            </a:pPr>
            <a:r>
              <a:rPr kumimoji="0" lang="en-US" sz="6000" b="0" i="0" u="none" strike="noStrike" kern="1200" cap="none" spc="0" normalizeH="0" baseline="0" noProof="0" dirty="0" smtClean="0">
                <a:ln>
                  <a:noFill/>
                </a:ln>
                <a:solidFill>
                  <a:schemeClr val="accent6">
                    <a:lumMod val="75000"/>
                  </a:schemeClr>
                </a:solidFill>
                <a:effectLst/>
                <a:uLnTx/>
                <a:uFillTx/>
                <a:latin typeface="Arial"/>
                <a:ea typeface="+mn-ea"/>
                <a:cs typeface="Arial"/>
              </a:rPr>
              <a:t>[22] Common Application</a:t>
            </a:r>
          </a:p>
          <a:p>
            <a:pPr marL="365760" marR="0" lvl="0" indent="-256032" algn="ctr" defTabSz="914400" rtl="0" eaLnBrk="1" fontAlgn="auto" latinLnBrk="0" hangingPunct="1">
              <a:lnSpc>
                <a:spcPct val="100000"/>
              </a:lnSpc>
              <a:spcBef>
                <a:spcPts val="300"/>
              </a:spcBef>
              <a:spcAft>
                <a:spcPts val="0"/>
              </a:spcAft>
              <a:buClr>
                <a:schemeClr val="accent3"/>
              </a:buClr>
              <a:buSzTx/>
              <a:buFontTx/>
              <a:buNone/>
              <a:tabLst/>
              <a:defRPr/>
            </a:pPr>
            <a:r>
              <a:rPr kumimoji="0" lang="en-US" sz="6000" b="0" i="0" u="none" strike="noStrike" kern="1200" cap="none" spc="0" normalizeH="0" baseline="0" noProof="0" dirty="0" smtClean="0">
                <a:ln>
                  <a:noFill/>
                </a:ln>
                <a:solidFill>
                  <a:schemeClr val="accent6">
                    <a:lumMod val="75000"/>
                  </a:schemeClr>
                </a:solidFill>
                <a:effectLst/>
                <a:uLnTx/>
                <a:uFillTx/>
                <a:latin typeface="Arial"/>
                <a:ea typeface="+mn-ea"/>
                <a:cs typeface="Arial"/>
              </a:rPr>
              <a:t>[23] CISE REU Pre-Post Survey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 y="609600"/>
            <a:ext cx="8229600" cy="1066800"/>
          </a:xfrm>
        </p:spPr>
        <p:txBody>
          <a:bodyPr/>
          <a:lstStyle/>
          <a:p>
            <a:pPr eaLnBrk="1" hangingPunct="1"/>
            <a:r>
              <a:rPr lang="en-US" dirty="0" smtClean="0"/>
              <a:t>A la Carte Methodology</a:t>
            </a:r>
          </a:p>
        </p:txBody>
      </p:sp>
      <p:sp>
        <p:nvSpPr>
          <p:cNvPr id="23555" name="Rectangle 3"/>
          <p:cNvSpPr>
            <a:spLocks noGrp="1" noChangeArrowheads="1"/>
          </p:cNvSpPr>
          <p:nvPr>
            <p:ph idx="1"/>
          </p:nvPr>
        </p:nvSpPr>
        <p:spPr>
          <a:xfrm>
            <a:off x="457200" y="1524000"/>
            <a:ext cx="8229600" cy="5050536"/>
          </a:xfrm>
        </p:spPr>
        <p:txBody>
          <a:bodyPr>
            <a:normAutofit/>
          </a:bodyPr>
          <a:lstStyle/>
          <a:p>
            <a:pPr eaLnBrk="1" hangingPunct="1"/>
            <a:r>
              <a:rPr lang="en-US" sz="2400" dirty="0" smtClean="0">
                <a:solidFill>
                  <a:schemeClr val="accent2"/>
                </a:solidFill>
                <a:latin typeface="Arial" pitchFamily="34" charset="0"/>
                <a:cs typeface="Arial" pitchFamily="34" charset="0"/>
              </a:rPr>
              <a:t>Items</a:t>
            </a:r>
            <a:endParaRPr lang="en-US" sz="2400" dirty="0" smtClean="0">
              <a:latin typeface="Arial" pitchFamily="34" charset="0"/>
              <a:cs typeface="Arial" pitchFamily="34" charset="0"/>
            </a:endParaRPr>
          </a:p>
          <a:p>
            <a:pPr lvl="1" eaLnBrk="1" hangingPunct="1"/>
            <a:r>
              <a:rPr lang="en-US" sz="2000" dirty="0" smtClean="0">
                <a:latin typeface="Arial" pitchFamily="34" charset="0"/>
                <a:cs typeface="Arial" pitchFamily="34" charset="0"/>
              </a:rPr>
              <a:t>4 point </a:t>
            </a:r>
            <a:r>
              <a:rPr lang="en-US" sz="2000" dirty="0" err="1" smtClean="0">
                <a:latin typeface="Arial" pitchFamily="34" charset="0"/>
                <a:cs typeface="Arial" pitchFamily="34" charset="0"/>
              </a:rPr>
              <a:t>Likert</a:t>
            </a:r>
            <a:r>
              <a:rPr lang="en-US" sz="2000" dirty="0" smtClean="0">
                <a:latin typeface="Arial" pitchFamily="34" charset="0"/>
                <a:cs typeface="Arial" pitchFamily="34" charset="0"/>
              </a:rPr>
              <a:t> type scale, 4 being positive in 2010/2011</a:t>
            </a:r>
          </a:p>
          <a:p>
            <a:pPr lvl="1" eaLnBrk="1" hangingPunct="1"/>
            <a:r>
              <a:rPr lang="en-US" sz="2000" dirty="0" smtClean="0">
                <a:latin typeface="Arial" pitchFamily="34" charset="0"/>
                <a:cs typeface="Arial" pitchFamily="34" charset="0"/>
              </a:rPr>
              <a:t>Converted to 5 point scale in 2012</a:t>
            </a:r>
          </a:p>
          <a:p>
            <a:pPr lvl="1" eaLnBrk="1" hangingPunct="1"/>
            <a:r>
              <a:rPr lang="en-US" sz="2000" dirty="0" smtClean="0">
                <a:latin typeface="Arial" pitchFamily="34" charset="0"/>
                <a:cs typeface="Arial" pitchFamily="34" charset="0"/>
              </a:rPr>
              <a:t>Some items were reverse scored</a:t>
            </a:r>
          </a:p>
          <a:p>
            <a:pPr lvl="1" eaLnBrk="1" hangingPunct="1"/>
            <a:r>
              <a:rPr lang="en-US" sz="2000" dirty="0" smtClean="0">
                <a:latin typeface="Arial" pitchFamily="34" charset="0"/>
                <a:cs typeface="Arial" pitchFamily="34" charset="0"/>
              </a:rPr>
              <a:t>Collapsed into construct means representing 4 variables</a:t>
            </a:r>
          </a:p>
          <a:p>
            <a:pPr lvl="1" eaLnBrk="1" hangingPunct="1"/>
            <a:r>
              <a:rPr lang="en-US" sz="2000" dirty="0" smtClean="0">
                <a:latin typeface="Arial" pitchFamily="34" charset="0"/>
                <a:cs typeface="Arial" pitchFamily="34" charset="0"/>
              </a:rPr>
              <a:t>Ethnicity collapsed into URM status</a:t>
            </a:r>
          </a:p>
          <a:p>
            <a:pPr eaLnBrk="1" hangingPunct="1"/>
            <a:r>
              <a:rPr lang="en-US" sz="2400" dirty="0" smtClean="0">
                <a:solidFill>
                  <a:schemeClr val="accent2"/>
                </a:solidFill>
                <a:latin typeface="Arial" pitchFamily="34" charset="0"/>
                <a:cs typeface="Arial" pitchFamily="34" charset="0"/>
              </a:rPr>
              <a:t>Reliability</a:t>
            </a:r>
            <a:endParaRPr lang="en-US" sz="2400" dirty="0" smtClean="0">
              <a:latin typeface="Arial" pitchFamily="34" charset="0"/>
              <a:cs typeface="Arial" pitchFamily="34" charset="0"/>
            </a:endParaRPr>
          </a:p>
          <a:p>
            <a:pPr lvl="1" eaLnBrk="1" hangingPunct="1"/>
            <a:r>
              <a:rPr lang="en-US" sz="2000" dirty="0" smtClean="0">
                <a:latin typeface="Arial" pitchFamily="34" charset="0"/>
                <a:cs typeface="Arial" pitchFamily="34" charset="0"/>
              </a:rPr>
              <a:t>Coefficient alphas above .547</a:t>
            </a:r>
            <a:r>
              <a:rPr lang="en-US" dirty="0" smtClean="0">
                <a:latin typeface="Arial" pitchFamily="34" charset="0"/>
                <a:cs typeface="Arial" pitchFamily="34" charset="0"/>
              </a:rPr>
              <a:t> </a:t>
            </a:r>
            <a:endParaRPr lang="en-US" sz="2000" dirty="0" smtClean="0">
              <a:latin typeface="Arial" pitchFamily="34" charset="0"/>
              <a:cs typeface="Arial" pitchFamily="34" charset="0"/>
            </a:endParaRPr>
          </a:p>
          <a:p>
            <a:pPr eaLnBrk="1" hangingPunct="1"/>
            <a:r>
              <a:rPr lang="en-US" sz="2400" dirty="0" smtClean="0">
                <a:solidFill>
                  <a:schemeClr val="accent2"/>
                </a:solidFill>
                <a:latin typeface="Arial" pitchFamily="34" charset="0"/>
                <a:cs typeface="Arial" pitchFamily="34" charset="0"/>
              </a:rPr>
              <a:t>MANOVA </a:t>
            </a:r>
            <a:endParaRPr lang="en-US" sz="2400" dirty="0" smtClean="0">
              <a:latin typeface="Arial" pitchFamily="34" charset="0"/>
              <a:cs typeface="Arial" pitchFamily="34" charset="0"/>
            </a:endParaRPr>
          </a:p>
          <a:p>
            <a:pPr lvl="1" eaLnBrk="1" hangingPunct="1"/>
            <a:r>
              <a:rPr lang="en-US" sz="2000" dirty="0" smtClean="0">
                <a:latin typeface="Arial" pitchFamily="34" charset="0"/>
                <a:cs typeface="Arial" pitchFamily="34" charset="0"/>
              </a:rPr>
              <a:t>To test hypothesis that there would be differences between means based on time, gender, URM status; </a:t>
            </a:r>
          </a:p>
          <a:p>
            <a:pPr lvl="2"/>
            <a:r>
              <a:rPr lang="en-US" sz="1800" dirty="0" smtClean="0">
                <a:latin typeface="Arial" pitchFamily="34" charset="0"/>
                <a:cs typeface="Arial" pitchFamily="34" charset="0"/>
              </a:rPr>
              <a:t>none found in 2010</a:t>
            </a:r>
          </a:p>
          <a:p>
            <a:pPr>
              <a:buNone/>
            </a:pPr>
            <a:endParaRPr lang="en-US" sz="2200" dirty="0" smtClean="0">
              <a:latin typeface="Arial" pitchFamily="34" charset="0"/>
              <a:cs typeface="Arial" pitchFamily="34" charset="0"/>
            </a:endParaRPr>
          </a:p>
          <a:p>
            <a:pPr lvl="1" eaLnBrk="1" hangingPunct="1">
              <a:buFontTx/>
              <a:buNone/>
            </a:pPr>
            <a:endParaRPr lang="en-US" dirty="0" smtClean="0"/>
          </a:p>
        </p:txBody>
      </p:sp>
      <p:sp>
        <p:nvSpPr>
          <p:cNvPr id="23556" name="Footer Placeholder 4"/>
          <p:cNvSpPr>
            <a:spLocks noGrp="1"/>
          </p:cNvSpPr>
          <p:nvPr>
            <p:ph type="ftr" sz="quarter" idx="11"/>
          </p:nvPr>
        </p:nvSpPr>
        <p:spPr bwMode="auto">
          <a:xfrm>
            <a:off x="2667000" y="6324600"/>
            <a:ext cx="3657600" cy="381000"/>
          </a:xfrm>
          <a:noFill/>
          <a:ln>
            <a:miter lim="800000"/>
            <a:headEnd/>
            <a:tailEnd/>
          </a:ln>
        </p:spPr>
        <p:txBody>
          <a:bodyPr wrap="square" numCol="1" anchorCtr="0" compatLnSpc="1">
            <a:prstTxWarp prst="textNoShape">
              <a:avLst/>
            </a:prstTxWarp>
          </a:bodyPr>
          <a:lstStyle/>
          <a:p>
            <a:pPr algn="ctr"/>
            <a:r>
              <a:rPr lang="en-US" sz="1000" dirty="0" smtClean="0">
                <a:solidFill>
                  <a:schemeClr val="tx2"/>
                </a:solidFill>
                <a:latin typeface="Arial" pitchFamily="34" charset="0"/>
                <a:cs typeface="Arial" pitchFamily="34" charset="0"/>
              </a:rPr>
              <a:t>NSF CISE REU PI Meeting, Philadelphia, PA, March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The Common Application</a:t>
            </a:r>
            <a:endParaRPr lang="en-US" dirty="0"/>
          </a:p>
        </p:txBody>
      </p:sp>
      <p:sp>
        <p:nvSpPr>
          <p:cNvPr id="4" name="Footer Placeholder 3"/>
          <p:cNvSpPr>
            <a:spLocks noGrp="1"/>
          </p:cNvSpPr>
          <p:nvPr>
            <p:ph type="ftr" sz="quarter" idx="11"/>
          </p:nvPr>
        </p:nvSpPr>
        <p:spPr>
          <a:xfrm>
            <a:off x="2971800" y="6386689"/>
            <a:ext cx="3581400" cy="457200"/>
          </a:xfrm>
        </p:spPr>
        <p:txBody>
          <a:bodyPr/>
          <a:lstStyle/>
          <a:p>
            <a:pPr algn="ctr"/>
            <a:r>
              <a:rPr lang="en-US" sz="1000" b="1" dirty="0" smtClean="0">
                <a:solidFill>
                  <a:schemeClr val="tx1"/>
                </a:solidFill>
                <a:latin typeface="Arial"/>
                <a:cs typeface="Arial"/>
              </a:rPr>
              <a:t>NSF CISE REU PI Meeting, Philadelphia, PA, March 2013</a:t>
            </a:r>
            <a:endParaRPr lang="en-US" sz="1000" b="1" dirty="0">
              <a:solidFill>
                <a:schemeClr val="tx1"/>
              </a:solidFill>
              <a:latin typeface="Arial"/>
              <a:cs typeface="Arial"/>
            </a:endParaRPr>
          </a:p>
        </p:txBody>
      </p:sp>
    </p:spTree>
    <p:extLst>
      <p:ext uri="{BB962C8B-B14F-4D97-AF65-F5344CB8AC3E}">
        <p14:creationId xmlns:p14="http://schemas.microsoft.com/office/powerpoint/2010/main" xmlns="" val="8182406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533400"/>
            <a:ext cx="8229600" cy="1069848"/>
          </a:xfrm>
        </p:spPr>
        <p:txBody>
          <a:bodyPr>
            <a:normAutofit fontScale="90000"/>
          </a:bodyPr>
          <a:lstStyle/>
          <a:p>
            <a:r>
              <a:rPr lang="en-US" dirty="0" smtClean="0"/>
              <a:t>A la Carte Student Survey Participants</a:t>
            </a:r>
            <a:endParaRPr lang="en-US" dirty="0"/>
          </a:p>
        </p:txBody>
      </p:sp>
      <p:sp>
        <p:nvSpPr>
          <p:cNvPr id="4" name="Footer Placeholder 3"/>
          <p:cNvSpPr>
            <a:spLocks noGrp="1"/>
          </p:cNvSpPr>
          <p:nvPr>
            <p:ph type="ftr" sz="quarter" idx="11"/>
          </p:nvPr>
        </p:nvSpPr>
        <p:spPr>
          <a:xfrm>
            <a:off x="2895600" y="6629400"/>
            <a:ext cx="3810000" cy="2286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graphicFrame>
        <p:nvGraphicFramePr>
          <p:cNvPr id="6" name="Chart 5"/>
          <p:cNvGraphicFramePr/>
          <p:nvPr/>
        </p:nvGraphicFramePr>
        <p:xfrm>
          <a:off x="0" y="1447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4572000" y="1447800"/>
          <a:ext cx="4572000" cy="27203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609600" y="4114800"/>
          <a:ext cx="7772400" cy="2438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609600"/>
            <a:ext cx="8229600" cy="1066800"/>
          </a:xfrm>
        </p:spPr>
        <p:txBody>
          <a:bodyPr>
            <a:normAutofit fontScale="90000"/>
          </a:bodyPr>
          <a:lstStyle/>
          <a:p>
            <a:r>
              <a:rPr lang="en-US" dirty="0" smtClean="0"/>
              <a:t>A la Carte Student Survey Participants</a:t>
            </a:r>
            <a:endParaRPr lang="en-US" dirty="0"/>
          </a:p>
        </p:txBody>
      </p:sp>
      <p:sp>
        <p:nvSpPr>
          <p:cNvPr id="9" name="Content Placeholder 8"/>
          <p:cNvSpPr>
            <a:spLocks noGrp="1"/>
          </p:cNvSpPr>
          <p:nvPr>
            <p:ph idx="1"/>
          </p:nvPr>
        </p:nvSpPr>
        <p:spPr>
          <a:xfrm>
            <a:off x="457200" y="1752600"/>
            <a:ext cx="8229600" cy="4325112"/>
          </a:xfrm>
        </p:spPr>
        <p:txBody>
          <a:bodyPr/>
          <a:lstStyle/>
          <a:p>
            <a:r>
              <a:rPr lang="en-US" dirty="0" smtClean="0"/>
              <a:t>Responses</a:t>
            </a:r>
          </a:p>
          <a:p>
            <a:endParaRPr lang="en-US" dirty="0"/>
          </a:p>
        </p:txBody>
      </p:sp>
      <p:sp>
        <p:nvSpPr>
          <p:cNvPr id="4" name="Footer Placeholder 3"/>
          <p:cNvSpPr>
            <a:spLocks noGrp="1"/>
          </p:cNvSpPr>
          <p:nvPr>
            <p:ph type="ftr" sz="quarter" idx="11"/>
          </p:nvPr>
        </p:nvSpPr>
        <p:spPr>
          <a:xfrm>
            <a:off x="2667000" y="6400800"/>
            <a:ext cx="41910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graphicFrame>
        <p:nvGraphicFramePr>
          <p:cNvPr id="10" name="Table 9"/>
          <p:cNvGraphicFramePr>
            <a:graphicFrameLocks noGrp="1"/>
          </p:cNvGraphicFramePr>
          <p:nvPr/>
        </p:nvGraphicFramePr>
        <p:xfrm>
          <a:off x="1524000" y="3200400"/>
          <a:ext cx="6705600" cy="1752600"/>
        </p:xfrm>
        <a:graphic>
          <a:graphicData uri="http://schemas.openxmlformats.org/drawingml/2006/table">
            <a:tbl>
              <a:tblPr firstRow="1" bandRow="1">
                <a:tableStyleId>{5C22544A-7EE6-4342-B048-85BDC9FD1C3A}</a:tableStyleId>
              </a:tblPr>
              <a:tblGrid>
                <a:gridCol w="1341120"/>
                <a:gridCol w="1341120"/>
                <a:gridCol w="1341120"/>
                <a:gridCol w="1341120"/>
                <a:gridCol w="1341120"/>
              </a:tblGrid>
              <a:tr h="370840">
                <a:tc>
                  <a:txBody>
                    <a:bodyPr/>
                    <a:lstStyle/>
                    <a:p>
                      <a:endParaRPr lang="en-US" dirty="0"/>
                    </a:p>
                  </a:txBody>
                  <a:tcPr/>
                </a:tc>
                <a:tc>
                  <a:txBody>
                    <a:bodyPr/>
                    <a:lstStyle/>
                    <a:p>
                      <a:r>
                        <a:rPr lang="en-US" dirty="0" smtClean="0"/>
                        <a:t>Number of Sites</a:t>
                      </a:r>
                      <a:endParaRPr lang="en-US" dirty="0"/>
                    </a:p>
                  </a:txBody>
                  <a:tcPr/>
                </a:tc>
                <a:tc>
                  <a:txBody>
                    <a:bodyPr/>
                    <a:lstStyle/>
                    <a:p>
                      <a:r>
                        <a:rPr lang="en-US" dirty="0" smtClean="0"/>
                        <a:t>Pre</a:t>
                      </a:r>
                      <a:r>
                        <a:rPr lang="en-US" baseline="0" dirty="0" smtClean="0"/>
                        <a:t> Survey N</a:t>
                      </a:r>
                      <a:endParaRPr lang="en-US" dirty="0"/>
                    </a:p>
                  </a:txBody>
                  <a:tcPr/>
                </a:tc>
                <a:tc>
                  <a:txBody>
                    <a:bodyPr/>
                    <a:lstStyle/>
                    <a:p>
                      <a:r>
                        <a:rPr lang="en-US" dirty="0" smtClean="0"/>
                        <a:t>Post Survey N</a:t>
                      </a:r>
                      <a:endParaRPr lang="en-US" dirty="0"/>
                    </a:p>
                  </a:txBody>
                  <a:tcPr/>
                </a:tc>
                <a:tc>
                  <a:txBody>
                    <a:bodyPr/>
                    <a:lstStyle/>
                    <a:p>
                      <a:r>
                        <a:rPr lang="en-US" dirty="0" smtClean="0"/>
                        <a:t>Response Rate*</a:t>
                      </a:r>
                      <a:endParaRPr lang="en-US" dirty="0"/>
                    </a:p>
                  </a:txBody>
                  <a:tcPr/>
                </a:tc>
              </a:tr>
              <a:tr h="370840">
                <a:tc>
                  <a:txBody>
                    <a:bodyPr/>
                    <a:lstStyle/>
                    <a:p>
                      <a:r>
                        <a:rPr lang="en-US" dirty="0" smtClean="0"/>
                        <a:t>2010</a:t>
                      </a:r>
                      <a:endParaRPr lang="en-US" dirty="0"/>
                    </a:p>
                  </a:txBody>
                  <a:tcPr/>
                </a:tc>
                <a:tc>
                  <a:txBody>
                    <a:bodyPr/>
                    <a:lstStyle/>
                    <a:p>
                      <a:r>
                        <a:rPr lang="en-US" dirty="0" smtClean="0"/>
                        <a:t>20</a:t>
                      </a:r>
                      <a:endParaRPr lang="en-US" dirty="0"/>
                    </a:p>
                  </a:txBody>
                  <a:tcPr/>
                </a:tc>
                <a:tc>
                  <a:txBody>
                    <a:bodyPr/>
                    <a:lstStyle/>
                    <a:p>
                      <a:r>
                        <a:rPr lang="en-US" dirty="0" smtClean="0"/>
                        <a:t>196</a:t>
                      </a:r>
                      <a:endParaRPr lang="en-US" dirty="0"/>
                    </a:p>
                  </a:txBody>
                  <a:tcPr/>
                </a:tc>
                <a:tc>
                  <a:txBody>
                    <a:bodyPr/>
                    <a:lstStyle/>
                    <a:p>
                      <a:r>
                        <a:rPr lang="en-US" dirty="0" smtClean="0"/>
                        <a:t>144</a:t>
                      </a:r>
                      <a:endParaRPr lang="en-US" dirty="0"/>
                    </a:p>
                  </a:txBody>
                  <a:tcPr/>
                </a:tc>
                <a:tc>
                  <a:txBody>
                    <a:bodyPr/>
                    <a:lstStyle/>
                    <a:p>
                      <a:r>
                        <a:rPr lang="en-US" dirty="0" smtClean="0"/>
                        <a:t>72%</a:t>
                      </a:r>
                      <a:endParaRPr lang="en-US" dirty="0"/>
                    </a:p>
                  </a:txBody>
                  <a:tcPr/>
                </a:tc>
              </a:tr>
              <a:tr h="370840">
                <a:tc>
                  <a:txBody>
                    <a:bodyPr/>
                    <a:lstStyle/>
                    <a:p>
                      <a:r>
                        <a:rPr lang="en-US" dirty="0" smtClean="0"/>
                        <a:t>2011</a:t>
                      </a:r>
                      <a:endParaRPr lang="en-US" dirty="0"/>
                    </a:p>
                  </a:txBody>
                  <a:tcPr/>
                </a:tc>
                <a:tc>
                  <a:txBody>
                    <a:bodyPr/>
                    <a:lstStyle/>
                    <a:p>
                      <a:r>
                        <a:rPr lang="en-US" dirty="0" smtClean="0"/>
                        <a:t>18</a:t>
                      </a:r>
                      <a:endParaRPr lang="en-US" dirty="0"/>
                    </a:p>
                  </a:txBody>
                  <a:tcPr/>
                </a:tc>
                <a:tc>
                  <a:txBody>
                    <a:bodyPr/>
                    <a:lstStyle/>
                    <a:p>
                      <a:r>
                        <a:rPr lang="en-US" dirty="0" smtClean="0"/>
                        <a:t>199</a:t>
                      </a:r>
                      <a:endParaRPr lang="en-US" dirty="0"/>
                    </a:p>
                  </a:txBody>
                  <a:tcPr/>
                </a:tc>
                <a:tc>
                  <a:txBody>
                    <a:bodyPr/>
                    <a:lstStyle/>
                    <a:p>
                      <a:r>
                        <a:rPr lang="en-US" dirty="0" smtClean="0"/>
                        <a:t>137</a:t>
                      </a:r>
                      <a:endParaRPr lang="en-US" dirty="0"/>
                    </a:p>
                  </a:txBody>
                  <a:tcPr/>
                </a:tc>
                <a:tc>
                  <a:txBody>
                    <a:bodyPr/>
                    <a:lstStyle/>
                    <a:p>
                      <a:r>
                        <a:rPr lang="en-US" dirty="0" smtClean="0"/>
                        <a:t>76%</a:t>
                      </a:r>
                      <a:endParaRPr lang="en-US" dirty="0"/>
                    </a:p>
                  </a:txBody>
                  <a:tcPr/>
                </a:tc>
              </a:tr>
              <a:tr h="370840">
                <a:tc>
                  <a:txBody>
                    <a:bodyPr/>
                    <a:lstStyle/>
                    <a:p>
                      <a:r>
                        <a:rPr lang="en-US" dirty="0" smtClean="0"/>
                        <a:t>2012</a:t>
                      </a:r>
                      <a:endParaRPr lang="en-US" dirty="0"/>
                    </a:p>
                  </a:txBody>
                  <a:tcPr/>
                </a:tc>
                <a:tc>
                  <a:txBody>
                    <a:bodyPr/>
                    <a:lstStyle/>
                    <a:p>
                      <a:r>
                        <a:rPr lang="en-US" dirty="0" smtClean="0"/>
                        <a:t>23</a:t>
                      </a:r>
                      <a:endParaRPr lang="en-US" dirty="0"/>
                    </a:p>
                  </a:txBody>
                  <a:tcPr/>
                </a:tc>
                <a:tc>
                  <a:txBody>
                    <a:bodyPr/>
                    <a:lstStyle/>
                    <a:p>
                      <a:r>
                        <a:rPr lang="en-US" dirty="0" smtClean="0"/>
                        <a:t>167</a:t>
                      </a:r>
                      <a:endParaRPr lang="en-US" dirty="0"/>
                    </a:p>
                  </a:txBody>
                  <a:tcPr/>
                </a:tc>
                <a:tc>
                  <a:txBody>
                    <a:bodyPr/>
                    <a:lstStyle/>
                    <a:p>
                      <a:r>
                        <a:rPr lang="en-US" dirty="0" smtClean="0"/>
                        <a:t>151</a:t>
                      </a:r>
                      <a:endParaRPr lang="en-US" dirty="0"/>
                    </a:p>
                  </a:txBody>
                  <a:tcPr/>
                </a:tc>
                <a:tc>
                  <a:txBody>
                    <a:bodyPr/>
                    <a:lstStyle/>
                    <a:p>
                      <a:r>
                        <a:rPr lang="en-US" dirty="0" smtClean="0"/>
                        <a:t>66%</a:t>
                      </a:r>
                      <a:endParaRPr lang="en-US" dirty="0"/>
                    </a:p>
                  </a:txBody>
                  <a:tcPr/>
                </a:tc>
              </a:tr>
            </a:tbl>
          </a:graphicData>
        </a:graphic>
      </p:graphicFrame>
      <p:sp>
        <p:nvSpPr>
          <p:cNvPr id="11" name="TextBox 10"/>
          <p:cNvSpPr txBox="1"/>
          <p:nvPr/>
        </p:nvSpPr>
        <p:spPr>
          <a:xfrm>
            <a:off x="1524000" y="5334000"/>
            <a:ext cx="6019800" cy="430887"/>
          </a:xfrm>
          <a:prstGeom prst="rect">
            <a:avLst/>
          </a:prstGeom>
          <a:noFill/>
        </p:spPr>
        <p:txBody>
          <a:bodyPr wrap="square" rtlCol="0">
            <a:spAutoFit/>
          </a:bodyPr>
          <a:lstStyle/>
          <a:p>
            <a:pPr algn="ctr"/>
            <a:r>
              <a:rPr lang="en-US" sz="1100" dirty="0" smtClean="0">
                <a:latin typeface="Arial" pitchFamily="34" charset="0"/>
                <a:cs typeface="Arial" pitchFamily="34" charset="0"/>
              </a:rPr>
              <a:t>*Calculated from Post Survey responses; estimates based upon 10 students per site (e.g., 2010: 200 students; 2011: 180 students; 2012: 230 students)</a:t>
            </a:r>
            <a:endParaRPr lang="en-US" sz="1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1"/>
          </p:nvPr>
        </p:nvPicPr>
        <p:blipFill>
          <a:blip r:embed="rId2" cstate="print"/>
          <a:srcRect/>
          <a:stretch>
            <a:fillRect/>
          </a:stretch>
        </p:blipFill>
        <p:spPr bwMode="auto">
          <a:xfrm>
            <a:off x="228600" y="1295400"/>
            <a:ext cx="8458200" cy="5200650"/>
          </a:xfrm>
          <a:prstGeom prst="rect">
            <a:avLst/>
          </a:prstGeom>
          <a:noFill/>
          <a:ln w="9525">
            <a:noFill/>
            <a:miter lim="800000"/>
            <a:headEnd/>
            <a:tailEnd/>
          </a:ln>
          <a:effectLst/>
        </p:spPr>
      </p:pic>
      <p:sp>
        <p:nvSpPr>
          <p:cNvPr id="2" name="Title 1"/>
          <p:cNvSpPr>
            <a:spLocks noGrp="1"/>
          </p:cNvSpPr>
          <p:nvPr>
            <p:ph type="title"/>
          </p:nvPr>
        </p:nvSpPr>
        <p:spPr>
          <a:xfrm>
            <a:off x="152400" y="533400"/>
            <a:ext cx="8229600" cy="1066800"/>
          </a:xfrm>
        </p:spPr>
        <p:txBody>
          <a:bodyPr/>
          <a:lstStyle/>
          <a:p>
            <a:r>
              <a:rPr lang="en-US" dirty="0" smtClean="0"/>
              <a:t>Recruiting Students</a:t>
            </a:r>
            <a:endParaRPr lang="en-US" dirty="0"/>
          </a:p>
        </p:txBody>
      </p:sp>
      <p:sp>
        <p:nvSpPr>
          <p:cNvPr id="5" name="Footer Placeholder 4"/>
          <p:cNvSpPr>
            <a:spLocks noGrp="1"/>
          </p:cNvSpPr>
          <p:nvPr>
            <p:ph type="ftr" sz="quarter" idx="11"/>
          </p:nvPr>
        </p:nvSpPr>
        <p:spPr>
          <a:xfrm>
            <a:off x="1905000" y="6400800"/>
            <a:ext cx="50292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52400" y="1447800"/>
            <a:ext cx="8991600" cy="5199929"/>
          </a:xfrm>
          <a:prstGeom prst="rect">
            <a:avLst/>
          </a:prstGeom>
          <a:noFill/>
          <a:ln w="9525">
            <a:noFill/>
            <a:miter lim="800000"/>
            <a:headEnd/>
            <a:tailEnd/>
          </a:ln>
          <a:effectLst/>
        </p:spPr>
      </p:pic>
      <p:sp>
        <p:nvSpPr>
          <p:cNvPr id="2" name="Title 1"/>
          <p:cNvSpPr>
            <a:spLocks noGrp="1"/>
          </p:cNvSpPr>
          <p:nvPr>
            <p:ph type="title"/>
          </p:nvPr>
        </p:nvSpPr>
        <p:spPr>
          <a:xfrm>
            <a:off x="152400" y="533400"/>
            <a:ext cx="8229600" cy="1066800"/>
          </a:xfrm>
        </p:spPr>
        <p:txBody>
          <a:bodyPr/>
          <a:lstStyle/>
          <a:p>
            <a:r>
              <a:rPr lang="en-US" dirty="0" smtClean="0"/>
              <a:t>Managing Students</a:t>
            </a:r>
            <a:endParaRPr lang="en-US" dirty="0"/>
          </a:p>
        </p:txBody>
      </p:sp>
      <p:sp>
        <p:nvSpPr>
          <p:cNvPr id="5" name="Footer Placeholder 4"/>
          <p:cNvSpPr>
            <a:spLocks noGrp="1"/>
          </p:cNvSpPr>
          <p:nvPr>
            <p:ph type="ftr" sz="quarter" idx="11"/>
          </p:nvPr>
        </p:nvSpPr>
        <p:spPr>
          <a:xfrm>
            <a:off x="1905000" y="6400800"/>
            <a:ext cx="50292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half" idx="1"/>
          </p:nvPr>
        </p:nvPicPr>
        <p:blipFill>
          <a:blip r:embed="rId2" cstate="print"/>
          <a:srcRect/>
          <a:stretch>
            <a:fillRect/>
          </a:stretch>
        </p:blipFill>
        <p:spPr bwMode="auto">
          <a:xfrm>
            <a:off x="381000" y="1447800"/>
            <a:ext cx="8229600" cy="4914900"/>
          </a:xfrm>
          <a:prstGeom prst="rect">
            <a:avLst/>
          </a:prstGeom>
          <a:noFill/>
          <a:ln w="9525">
            <a:noFill/>
            <a:miter lim="800000"/>
            <a:headEnd/>
            <a:tailEnd/>
          </a:ln>
          <a:effectLst/>
        </p:spPr>
      </p:pic>
      <p:sp>
        <p:nvSpPr>
          <p:cNvPr id="2" name="Title 1"/>
          <p:cNvSpPr>
            <a:spLocks noGrp="1"/>
          </p:cNvSpPr>
          <p:nvPr>
            <p:ph type="title"/>
          </p:nvPr>
        </p:nvSpPr>
        <p:spPr>
          <a:xfrm>
            <a:off x="533400" y="609600"/>
            <a:ext cx="8229600" cy="1066800"/>
          </a:xfrm>
        </p:spPr>
        <p:txBody>
          <a:bodyPr/>
          <a:lstStyle/>
          <a:p>
            <a:r>
              <a:rPr lang="en-US" dirty="0" smtClean="0"/>
              <a:t>Weekly Time Spent</a:t>
            </a:r>
            <a:endParaRPr lang="en-US" dirty="0"/>
          </a:p>
        </p:txBody>
      </p:sp>
      <p:sp>
        <p:nvSpPr>
          <p:cNvPr id="5" name="Footer Placeholder 4"/>
          <p:cNvSpPr>
            <a:spLocks noGrp="1"/>
          </p:cNvSpPr>
          <p:nvPr>
            <p:ph type="ftr" sz="quarter" idx="11"/>
          </p:nvPr>
        </p:nvSpPr>
        <p:spPr>
          <a:xfrm>
            <a:off x="2514600" y="6172200"/>
            <a:ext cx="4572000" cy="457200"/>
          </a:xfrm>
        </p:spPr>
        <p:txBody>
          <a:bodyPr/>
          <a:lstStyle/>
          <a:p>
            <a:pPr algn="ctr"/>
            <a:r>
              <a:rPr lang="en-US" sz="1000" dirty="0" smtClean="0">
                <a:solidFill>
                  <a:schemeClr val="tx1"/>
                </a:solidFill>
                <a:latin typeface="Arial" pitchFamily="34" charset="0"/>
                <a:cs typeface="Arial" pitchFamily="34" charset="0"/>
              </a:rPr>
              <a:t>NSF CISE REU PI Meeting, Philadelphia, PA, March 2013</a:t>
            </a:r>
            <a:endParaRPr lang="en-US" sz="1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9600"/>
            <a:ext cx="8229600" cy="1066800"/>
          </a:xfrm>
        </p:spPr>
        <p:txBody>
          <a:bodyPr>
            <a:normAutofit fontScale="90000"/>
          </a:bodyPr>
          <a:lstStyle/>
          <a:p>
            <a:r>
              <a:rPr lang="en-US" dirty="0" smtClean="0"/>
              <a:t>3 Year Trends in Common Applications</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1992186830"/>
              </p:ext>
            </p:extLst>
          </p:nvPr>
        </p:nvGraphicFramePr>
        <p:xfrm>
          <a:off x="152400" y="1676400"/>
          <a:ext cx="4038600" cy="45259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xmlns="" val="2338101540"/>
              </p:ext>
            </p:extLst>
          </p:nvPr>
        </p:nvGraphicFramePr>
        <p:xfrm>
          <a:off x="4495800" y="1752600"/>
          <a:ext cx="4419600" cy="2667000"/>
        </p:xfrm>
        <a:graphic>
          <a:graphicData uri="http://schemas.openxmlformats.org/drawingml/2006/table">
            <a:tbl>
              <a:tblPr firstRow="1" bandRow="1">
                <a:tableStyleId>{5C22544A-7EE6-4342-B048-85BDC9FD1C3A}</a:tableStyleId>
              </a:tblPr>
              <a:tblGrid>
                <a:gridCol w="1676400"/>
                <a:gridCol w="914400"/>
                <a:gridCol w="914400"/>
                <a:gridCol w="914400"/>
              </a:tblGrid>
              <a:tr h="569068">
                <a:tc>
                  <a:txBody>
                    <a:bodyPr/>
                    <a:lstStyle/>
                    <a:p>
                      <a:pPr algn="ctr"/>
                      <a:r>
                        <a:rPr lang="en-US" sz="1200" dirty="0" smtClean="0">
                          <a:latin typeface="Arial" pitchFamily="34" charset="0"/>
                          <a:cs typeface="Arial" pitchFamily="34" charset="0"/>
                        </a:rPr>
                        <a:t>Site Descriptors</a:t>
                      </a:r>
                      <a:endParaRPr lang="en-US" sz="1200" dirty="0">
                        <a:latin typeface="Arial" pitchFamily="34" charset="0"/>
                        <a:cs typeface="Arial" pitchFamily="34" charset="0"/>
                      </a:endParaRPr>
                    </a:p>
                  </a:txBody>
                  <a:tcPr anchor="b"/>
                </a:tc>
                <a:tc>
                  <a:txBody>
                    <a:bodyPr/>
                    <a:lstStyle/>
                    <a:p>
                      <a:pPr algn="ctr" fontAlgn="b"/>
                      <a:r>
                        <a:rPr lang="en-US" sz="1400" b="0" i="0" u="none" strike="noStrike" dirty="0" smtClean="0">
                          <a:solidFill>
                            <a:schemeClr val="bg1"/>
                          </a:solidFill>
                          <a:latin typeface="Arial" pitchFamily="34" charset="0"/>
                          <a:cs typeface="Arial" pitchFamily="34" charset="0"/>
                        </a:rPr>
                        <a:t>2010 (N=13)</a:t>
                      </a:r>
                      <a:endParaRPr lang="en-US" sz="1400" b="0" i="0" u="none" strike="noStrike" dirty="0">
                        <a:solidFill>
                          <a:schemeClr val="bg1"/>
                        </a:solidFill>
                        <a:latin typeface="Arial" pitchFamily="34" charset="0"/>
                        <a:cs typeface="Arial" pitchFamily="34" charset="0"/>
                      </a:endParaRPr>
                    </a:p>
                  </a:txBody>
                  <a:tcPr marL="0" marR="0" marT="0" marB="0" anchor="b"/>
                </a:tc>
                <a:tc>
                  <a:txBody>
                    <a:bodyPr/>
                    <a:lstStyle/>
                    <a:p>
                      <a:pPr algn="ctr" fontAlgn="b"/>
                      <a:r>
                        <a:rPr lang="en-US" sz="1400" b="0" i="0" u="none" strike="noStrike" dirty="0" smtClean="0">
                          <a:solidFill>
                            <a:schemeClr val="bg1"/>
                          </a:solidFill>
                          <a:latin typeface="Arial" pitchFamily="34" charset="0"/>
                          <a:cs typeface="Arial" pitchFamily="34" charset="0"/>
                        </a:rPr>
                        <a:t>2011 (N=20)</a:t>
                      </a:r>
                      <a:endParaRPr lang="en-US" sz="1400" b="0" i="0" u="none" strike="noStrike" dirty="0">
                        <a:solidFill>
                          <a:schemeClr val="bg1"/>
                        </a:solidFill>
                        <a:latin typeface="Arial" pitchFamily="34" charset="0"/>
                        <a:cs typeface="Arial" pitchFamily="34" charset="0"/>
                      </a:endParaRPr>
                    </a:p>
                  </a:txBody>
                  <a:tcPr marL="0" marR="0" marT="0" marB="0" anchor="b"/>
                </a:tc>
                <a:tc>
                  <a:txBody>
                    <a:bodyPr/>
                    <a:lstStyle/>
                    <a:p>
                      <a:pPr algn="ctr" fontAlgn="b"/>
                      <a:r>
                        <a:rPr lang="en-US" sz="1400" b="0" i="0" u="none" strike="noStrike" dirty="0" smtClean="0">
                          <a:solidFill>
                            <a:schemeClr val="bg1"/>
                          </a:solidFill>
                          <a:latin typeface="Arial" pitchFamily="34" charset="0"/>
                          <a:cs typeface="Arial" pitchFamily="34" charset="0"/>
                        </a:rPr>
                        <a:t>2012 (N=22)</a:t>
                      </a:r>
                      <a:endParaRPr lang="en-US" sz="1400" b="0" i="0" u="none" strike="noStrike" dirty="0">
                        <a:solidFill>
                          <a:schemeClr val="bg1"/>
                        </a:solidFill>
                        <a:latin typeface="Arial" pitchFamily="34" charset="0"/>
                        <a:cs typeface="Arial" pitchFamily="34" charset="0"/>
                      </a:endParaRPr>
                    </a:p>
                  </a:txBody>
                  <a:tcPr marL="0" marR="0" marT="0" marB="0" anchor="b"/>
                </a:tc>
              </a:tr>
              <a:tr h="569068">
                <a:tc>
                  <a:txBody>
                    <a:bodyPr/>
                    <a:lstStyle/>
                    <a:p>
                      <a:pPr algn="ctr" fontAlgn="b"/>
                      <a:r>
                        <a:rPr lang="en-US" sz="1400" b="0" i="0" u="none" strike="noStrike" dirty="0">
                          <a:solidFill>
                            <a:srgbClr val="000000"/>
                          </a:solidFill>
                          <a:latin typeface="Arial" pitchFamily="34" charset="0"/>
                          <a:cs typeface="Arial" pitchFamily="34" charset="0"/>
                        </a:rPr>
                        <a:t>Range of Applicants</a:t>
                      </a:r>
                    </a:p>
                  </a:txBody>
                  <a:tcPr marL="0" marR="0" marT="0" marB="0" anchor="b"/>
                </a:tc>
                <a:tc>
                  <a:txBody>
                    <a:bodyPr/>
                    <a:lstStyle/>
                    <a:p>
                      <a:pPr algn="ctr" fontAlgn="b"/>
                      <a:r>
                        <a:rPr lang="en-US" sz="1400" b="0" i="0" u="none" strike="noStrike" dirty="0">
                          <a:solidFill>
                            <a:srgbClr val="000000"/>
                          </a:solidFill>
                          <a:latin typeface="Arial" pitchFamily="34" charset="0"/>
                          <a:cs typeface="Arial" pitchFamily="34" charset="0"/>
                        </a:rPr>
                        <a:t>29-152</a:t>
                      </a:r>
                    </a:p>
                  </a:txBody>
                  <a:tcPr marL="0" marR="0" marT="0" marB="0" anchor="b"/>
                </a:tc>
                <a:tc>
                  <a:txBody>
                    <a:bodyPr/>
                    <a:lstStyle/>
                    <a:p>
                      <a:pPr algn="ctr" fontAlgn="b"/>
                      <a:r>
                        <a:rPr lang="en-US" sz="1400" b="0" i="0" u="none" strike="noStrike" dirty="0">
                          <a:solidFill>
                            <a:srgbClr val="000000"/>
                          </a:solidFill>
                          <a:latin typeface="Arial" pitchFamily="34" charset="0"/>
                          <a:cs typeface="Arial" pitchFamily="34" charset="0"/>
                        </a:rPr>
                        <a:t>4-176</a:t>
                      </a:r>
                    </a:p>
                  </a:txBody>
                  <a:tcPr marL="0" marR="0" marT="0" marB="0" anchor="b"/>
                </a:tc>
                <a:tc>
                  <a:txBody>
                    <a:bodyPr/>
                    <a:lstStyle/>
                    <a:p>
                      <a:pPr algn="ctr" fontAlgn="b"/>
                      <a:r>
                        <a:rPr lang="en-US" sz="1400" b="0" i="0" u="none" strike="noStrike" dirty="0" smtClean="0">
                          <a:solidFill>
                            <a:schemeClr val="tx1"/>
                          </a:solidFill>
                          <a:latin typeface="Arial" pitchFamily="34" charset="0"/>
                          <a:cs typeface="Arial" pitchFamily="34" charset="0"/>
                        </a:rPr>
                        <a:t>18-212</a:t>
                      </a:r>
                      <a:endParaRPr lang="en-US" sz="1400" b="0" i="0" u="none" strike="noStrike" dirty="0">
                        <a:solidFill>
                          <a:schemeClr val="tx1"/>
                        </a:solidFill>
                        <a:latin typeface="Arial" pitchFamily="34" charset="0"/>
                        <a:cs typeface="Arial" pitchFamily="34" charset="0"/>
                      </a:endParaRPr>
                    </a:p>
                  </a:txBody>
                  <a:tcPr marL="0" marR="0" marT="0" marB="0" anchor="b"/>
                </a:tc>
              </a:tr>
              <a:tr h="738411">
                <a:tc>
                  <a:txBody>
                    <a:bodyPr/>
                    <a:lstStyle/>
                    <a:p>
                      <a:pPr algn="ctr" fontAlgn="b"/>
                      <a:r>
                        <a:rPr lang="en-US" sz="1400" b="0" i="0" u="none" strike="noStrike" dirty="0" err="1">
                          <a:solidFill>
                            <a:srgbClr val="000000"/>
                          </a:solidFill>
                          <a:latin typeface="Arial" pitchFamily="34" charset="0"/>
                          <a:cs typeface="Arial" pitchFamily="34" charset="0"/>
                        </a:rPr>
                        <a:t>Avg</a:t>
                      </a:r>
                      <a:r>
                        <a:rPr lang="en-US" sz="1400" b="0" i="0" u="none" strike="noStrike" dirty="0">
                          <a:solidFill>
                            <a:srgbClr val="000000"/>
                          </a:solidFill>
                          <a:latin typeface="Arial" pitchFamily="34" charset="0"/>
                          <a:cs typeface="Arial" pitchFamily="34" charset="0"/>
                        </a:rPr>
                        <a:t> Applications per Site</a:t>
                      </a:r>
                    </a:p>
                  </a:txBody>
                  <a:tcPr marL="0" marR="0" marT="0" marB="0" anchor="b"/>
                </a:tc>
                <a:tc>
                  <a:txBody>
                    <a:bodyPr/>
                    <a:lstStyle/>
                    <a:p>
                      <a:pPr algn="ctr" fontAlgn="b"/>
                      <a:r>
                        <a:rPr lang="en-US" sz="1400" b="0" i="0" u="none" strike="noStrike" dirty="0">
                          <a:solidFill>
                            <a:srgbClr val="000000"/>
                          </a:solidFill>
                          <a:latin typeface="Arial" pitchFamily="34" charset="0"/>
                          <a:cs typeface="Arial" pitchFamily="34" charset="0"/>
                        </a:rPr>
                        <a:t>77</a:t>
                      </a:r>
                    </a:p>
                  </a:txBody>
                  <a:tcPr marL="0" marR="0" marT="0" marB="0" anchor="b"/>
                </a:tc>
                <a:tc>
                  <a:txBody>
                    <a:bodyPr/>
                    <a:lstStyle/>
                    <a:p>
                      <a:pPr algn="ctr" fontAlgn="b"/>
                      <a:r>
                        <a:rPr lang="en-US" sz="1400" b="0" i="0" u="none" strike="noStrike" dirty="0">
                          <a:solidFill>
                            <a:srgbClr val="000000"/>
                          </a:solidFill>
                          <a:latin typeface="Arial" pitchFamily="34" charset="0"/>
                          <a:cs typeface="Arial" pitchFamily="34" charset="0"/>
                        </a:rPr>
                        <a:t>79</a:t>
                      </a:r>
                    </a:p>
                  </a:txBody>
                  <a:tcPr marL="0" marR="0" marT="0" marB="0" anchor="b"/>
                </a:tc>
                <a:tc>
                  <a:txBody>
                    <a:bodyPr/>
                    <a:lstStyle/>
                    <a:p>
                      <a:pPr algn="ctr" fontAlgn="b"/>
                      <a:r>
                        <a:rPr lang="en-US" sz="1400" b="0" i="0" u="none" strike="noStrike" dirty="0">
                          <a:solidFill>
                            <a:srgbClr val="000000"/>
                          </a:solidFill>
                          <a:latin typeface="Arial" pitchFamily="34" charset="0"/>
                          <a:cs typeface="Arial" pitchFamily="34" charset="0"/>
                        </a:rPr>
                        <a:t>93</a:t>
                      </a:r>
                    </a:p>
                  </a:txBody>
                  <a:tcPr marL="0" marR="0" marT="0" marB="0" anchor="b"/>
                </a:tc>
              </a:tr>
              <a:tr h="790453">
                <a:tc>
                  <a:txBody>
                    <a:bodyPr/>
                    <a:lstStyle/>
                    <a:p>
                      <a:pPr algn="ctr" fontAlgn="b"/>
                      <a:r>
                        <a:rPr lang="en-US" sz="1400" b="0" i="0" u="none" strike="noStrike" dirty="0">
                          <a:solidFill>
                            <a:srgbClr val="000000"/>
                          </a:solidFill>
                          <a:latin typeface="Arial" pitchFamily="34" charset="0"/>
                          <a:cs typeface="Arial" pitchFamily="34" charset="0"/>
                        </a:rPr>
                        <a:t>Largest # of Sites Applied to by Individual</a:t>
                      </a:r>
                    </a:p>
                  </a:txBody>
                  <a:tcPr marL="0" marR="0" marT="0" marB="0" anchor="b"/>
                </a:tc>
                <a:tc>
                  <a:txBody>
                    <a:bodyPr/>
                    <a:lstStyle/>
                    <a:p>
                      <a:pPr algn="ctr" fontAlgn="b"/>
                      <a:r>
                        <a:rPr lang="en-US" sz="1400" b="0" i="0" u="none" strike="noStrike" dirty="0" smtClean="0">
                          <a:solidFill>
                            <a:srgbClr val="000000"/>
                          </a:solidFill>
                          <a:latin typeface="Arial" pitchFamily="34" charset="0"/>
                          <a:cs typeface="Arial" pitchFamily="34" charset="0"/>
                        </a:rPr>
                        <a:t>30 (n=1)</a:t>
                      </a:r>
                      <a:endParaRPr lang="en-US" sz="1400" b="0" i="0" u="none" strike="noStrike" dirty="0">
                        <a:solidFill>
                          <a:srgbClr val="000000"/>
                        </a:solidFill>
                        <a:latin typeface="Arial" pitchFamily="34" charset="0"/>
                        <a:cs typeface="Arial" pitchFamily="34" charset="0"/>
                      </a:endParaRPr>
                    </a:p>
                  </a:txBody>
                  <a:tcPr marL="0" marR="0" marT="0" marB="0" anchor="b"/>
                </a:tc>
                <a:tc>
                  <a:txBody>
                    <a:bodyPr/>
                    <a:lstStyle/>
                    <a:p>
                      <a:pPr algn="ctr" fontAlgn="b"/>
                      <a:r>
                        <a:rPr lang="en-US" sz="1400" b="0" i="0" u="none" strike="noStrike" dirty="0" smtClean="0">
                          <a:solidFill>
                            <a:srgbClr val="000000"/>
                          </a:solidFill>
                          <a:latin typeface="Arial" pitchFamily="34" charset="0"/>
                          <a:cs typeface="Arial" pitchFamily="34" charset="0"/>
                        </a:rPr>
                        <a:t>6 (n=1)</a:t>
                      </a:r>
                      <a:r>
                        <a:rPr lang="en-US" sz="1400" b="0" i="0" u="none" strike="noStrike" dirty="0">
                          <a:solidFill>
                            <a:srgbClr val="000000"/>
                          </a:solidFill>
                          <a:latin typeface="Arial" pitchFamily="34" charset="0"/>
                          <a:cs typeface="Arial" pitchFamily="34" charset="0"/>
                        </a:rPr>
                        <a:t> </a:t>
                      </a:r>
                    </a:p>
                  </a:txBody>
                  <a:tcPr marL="0" marR="0" marT="0" marB="0" anchor="b"/>
                </a:tc>
                <a:tc>
                  <a:txBody>
                    <a:bodyPr/>
                    <a:lstStyle/>
                    <a:p>
                      <a:pPr algn="ctr" fontAlgn="b"/>
                      <a:r>
                        <a:rPr lang="en-US" sz="1400" b="0" i="0" u="none" strike="noStrike" dirty="0" smtClean="0">
                          <a:solidFill>
                            <a:srgbClr val="000000"/>
                          </a:solidFill>
                          <a:latin typeface="Arial" pitchFamily="34" charset="0"/>
                          <a:cs typeface="Arial" pitchFamily="34" charset="0"/>
                        </a:rPr>
                        <a:t>7 (n=2)</a:t>
                      </a:r>
                      <a:endParaRPr lang="en-US" sz="1400" b="0" i="0" u="none" strike="noStrike" dirty="0">
                        <a:solidFill>
                          <a:srgbClr val="000000"/>
                        </a:solidFill>
                        <a:latin typeface="Arial" pitchFamily="34" charset="0"/>
                        <a:cs typeface="Arial" pitchFamily="34" charset="0"/>
                      </a:endParaRPr>
                    </a:p>
                  </a:txBody>
                  <a:tcPr marL="0" marR="0" marT="0" marB="0" anchor="b"/>
                </a:tc>
              </a:tr>
            </a:tbl>
          </a:graphicData>
        </a:graphic>
      </p:graphicFrame>
      <p:sp>
        <p:nvSpPr>
          <p:cNvPr id="4" name="Footer Placeholder 3"/>
          <p:cNvSpPr>
            <a:spLocks noGrp="1"/>
          </p:cNvSpPr>
          <p:nvPr>
            <p:ph type="ftr" sz="quarter" idx="11"/>
          </p:nvPr>
        </p:nvSpPr>
        <p:spPr>
          <a:xfrm>
            <a:off x="1905000" y="6400800"/>
            <a:ext cx="49530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sp>
        <p:nvSpPr>
          <p:cNvPr id="9" name="TextBox 8"/>
          <p:cNvSpPr txBox="1"/>
          <p:nvPr/>
        </p:nvSpPr>
        <p:spPr>
          <a:xfrm>
            <a:off x="4495800" y="4724400"/>
            <a:ext cx="4419600" cy="1200329"/>
          </a:xfrm>
          <a:prstGeom prst="rect">
            <a:avLst/>
          </a:prstGeom>
          <a:noFill/>
        </p:spPr>
        <p:txBody>
          <a:bodyPr wrap="square" rtlCol="0">
            <a:spAutoFit/>
          </a:bodyPr>
          <a:lstStyle/>
          <a:p>
            <a:pPr marL="285750" indent="-285750">
              <a:buClr>
                <a:schemeClr val="accent3"/>
              </a:buClr>
              <a:buFont typeface="Arial"/>
              <a:buChar char="•"/>
            </a:pPr>
            <a:r>
              <a:rPr lang="en-US" dirty="0" smtClean="0">
                <a:latin typeface="Arial" pitchFamily="34" charset="0"/>
                <a:cs typeface="Arial" pitchFamily="34" charset="0"/>
              </a:rPr>
              <a:t>Site with most applicants:</a:t>
            </a:r>
          </a:p>
          <a:p>
            <a:pPr lvl="1">
              <a:buFont typeface="Courier New" pitchFamily="49" charset="0"/>
              <a:buChar char="o"/>
            </a:pPr>
            <a:r>
              <a:rPr lang="en-US" dirty="0" smtClean="0">
                <a:latin typeface="Arial" pitchFamily="34" charset="0"/>
                <a:cs typeface="Arial" pitchFamily="34" charset="0"/>
              </a:rPr>
              <a:t>Iowa State University (2010-2012)</a:t>
            </a:r>
          </a:p>
          <a:p>
            <a:pPr lvl="1">
              <a:buFont typeface="Courier New" pitchFamily="49" charset="0"/>
              <a:buChar char="o"/>
            </a:pPr>
            <a:r>
              <a:rPr lang="en-US" dirty="0" smtClean="0">
                <a:latin typeface="Arial" pitchFamily="34" charset="0"/>
                <a:cs typeface="Arial" pitchFamily="34" charset="0"/>
              </a:rPr>
              <a:t>University of Pennsylvania has 291 for 2013!</a:t>
            </a:r>
            <a:endParaRPr lang="en-US" dirty="0">
              <a:latin typeface="Arial" pitchFamily="34" charset="0"/>
              <a:cs typeface="Arial" pitchFamily="34" charset="0"/>
            </a:endParaRPr>
          </a:p>
        </p:txBody>
      </p:sp>
      <p:sp>
        <p:nvSpPr>
          <p:cNvPr id="7" name="TextBox 6"/>
          <p:cNvSpPr txBox="1"/>
          <p:nvPr/>
        </p:nvSpPr>
        <p:spPr>
          <a:xfrm>
            <a:off x="1981200" y="3810000"/>
            <a:ext cx="1371600" cy="369332"/>
          </a:xfrm>
          <a:prstGeom prst="rect">
            <a:avLst/>
          </a:prstGeom>
          <a:noFill/>
        </p:spPr>
        <p:txBody>
          <a:bodyPr wrap="square" rtlCol="0">
            <a:spAutoFit/>
          </a:bodyPr>
          <a:lstStyle/>
          <a:p>
            <a:pPr algn="ctr"/>
            <a:r>
              <a:rPr lang="en-US" dirty="0" smtClean="0">
                <a:solidFill>
                  <a:schemeClr val="accent3"/>
                </a:solidFill>
                <a:latin typeface="Arial" pitchFamily="34" charset="0"/>
                <a:cs typeface="Arial" pitchFamily="34" charset="0"/>
              </a:rPr>
              <a:t>84%</a:t>
            </a:r>
            <a:endParaRPr lang="en-US" dirty="0">
              <a:solidFill>
                <a:schemeClr val="accent3"/>
              </a:solidFill>
              <a:latin typeface="Arial" pitchFamily="34" charset="0"/>
              <a:cs typeface="Arial" pitchFamily="34" charset="0"/>
            </a:endParaRPr>
          </a:p>
        </p:txBody>
      </p:sp>
      <p:sp>
        <p:nvSpPr>
          <p:cNvPr id="12" name="Up Arrow 11"/>
          <p:cNvSpPr/>
          <p:nvPr/>
        </p:nvSpPr>
        <p:spPr>
          <a:xfrm>
            <a:off x="2209800" y="3886200"/>
            <a:ext cx="152400" cy="228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flipV="1">
            <a:off x="2514600" y="4191000"/>
            <a:ext cx="457200" cy="392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914400"/>
          </a:xfrm>
        </p:spPr>
        <p:txBody>
          <a:bodyPr>
            <a:normAutofit/>
          </a:bodyPr>
          <a:lstStyle/>
          <a:p>
            <a:r>
              <a:rPr lang="en-US" sz="3200" dirty="0" smtClean="0"/>
              <a:t>Common Applications: Gender, Ethnicity, Level</a:t>
            </a:r>
            <a:endParaRPr lang="en-US" sz="3200" dirty="0"/>
          </a:p>
        </p:txBody>
      </p:sp>
      <p:graphicFrame>
        <p:nvGraphicFramePr>
          <p:cNvPr id="9" name="Chart 8"/>
          <p:cNvGraphicFramePr/>
          <p:nvPr>
            <p:extLst>
              <p:ext uri="{D42A27DB-BD31-4B8C-83A1-F6EECF244321}">
                <p14:modId xmlns:p14="http://schemas.microsoft.com/office/powerpoint/2010/main" xmlns="" val="3540952735"/>
              </p:ext>
            </p:extLst>
          </p:nvPr>
        </p:nvGraphicFramePr>
        <p:xfrm>
          <a:off x="152400" y="1295400"/>
          <a:ext cx="4267200" cy="2514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xmlns="" val="2523435479"/>
              </p:ext>
            </p:extLst>
          </p:nvPr>
        </p:nvGraphicFramePr>
        <p:xfrm>
          <a:off x="4419600" y="1219200"/>
          <a:ext cx="4572000" cy="25908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8305800" y="3505200"/>
            <a:ext cx="304800" cy="369332"/>
          </a:xfrm>
          <a:prstGeom prst="rect">
            <a:avLst/>
          </a:prstGeom>
          <a:noFill/>
        </p:spPr>
        <p:txBody>
          <a:bodyPr wrap="square" rtlCol="0">
            <a:spAutoFit/>
          </a:bodyPr>
          <a:lstStyle/>
          <a:p>
            <a:r>
              <a:rPr lang="en-US" dirty="0" smtClean="0">
                <a:latin typeface="Arial"/>
                <a:cs typeface="Arial"/>
              </a:rPr>
              <a:t>*</a:t>
            </a:r>
            <a:endParaRPr lang="en-US" dirty="0">
              <a:latin typeface="Arial"/>
              <a:cs typeface="Arial"/>
            </a:endParaRPr>
          </a:p>
        </p:txBody>
      </p:sp>
      <p:sp>
        <p:nvSpPr>
          <p:cNvPr id="4" name="TextBox 3"/>
          <p:cNvSpPr txBox="1"/>
          <p:nvPr/>
        </p:nvSpPr>
        <p:spPr>
          <a:xfrm>
            <a:off x="7086600" y="3810000"/>
            <a:ext cx="2133600" cy="400110"/>
          </a:xfrm>
          <a:prstGeom prst="rect">
            <a:avLst/>
          </a:prstGeom>
          <a:noFill/>
        </p:spPr>
        <p:txBody>
          <a:bodyPr wrap="square" rtlCol="0">
            <a:spAutoFit/>
          </a:bodyPr>
          <a:lstStyle/>
          <a:p>
            <a:pPr algn="ctr"/>
            <a:r>
              <a:rPr lang="en-US" sz="1000" dirty="0" smtClean="0">
                <a:latin typeface="Arial"/>
                <a:cs typeface="Arial"/>
              </a:rPr>
              <a:t>*Some applicants indicated dual level status; not included</a:t>
            </a:r>
            <a:endParaRPr lang="en-US" sz="1000" dirty="0">
              <a:latin typeface="Arial"/>
              <a:cs typeface="Arial"/>
            </a:endParaRPr>
          </a:p>
        </p:txBody>
      </p:sp>
      <p:sp>
        <p:nvSpPr>
          <p:cNvPr id="11" name="TextBox 10"/>
          <p:cNvSpPr txBox="1"/>
          <p:nvPr/>
        </p:nvSpPr>
        <p:spPr>
          <a:xfrm>
            <a:off x="5486400" y="3505200"/>
            <a:ext cx="304800" cy="369332"/>
          </a:xfrm>
          <a:prstGeom prst="rect">
            <a:avLst/>
          </a:prstGeom>
          <a:noFill/>
        </p:spPr>
        <p:txBody>
          <a:bodyPr wrap="square" rtlCol="0">
            <a:spAutoFit/>
          </a:bodyPr>
          <a:lstStyle/>
          <a:p>
            <a:r>
              <a:rPr lang="en-US" dirty="0" smtClean="0">
                <a:latin typeface="Arial"/>
                <a:cs typeface="Arial"/>
              </a:rPr>
              <a:t>*</a:t>
            </a:r>
            <a:endParaRPr lang="en-US" dirty="0">
              <a:latin typeface="Arial"/>
              <a:cs typeface="Arial"/>
            </a:endParaRPr>
          </a:p>
        </p:txBody>
      </p:sp>
      <p:sp>
        <p:nvSpPr>
          <p:cNvPr id="12" name="TextBox 11"/>
          <p:cNvSpPr txBox="1"/>
          <p:nvPr/>
        </p:nvSpPr>
        <p:spPr>
          <a:xfrm>
            <a:off x="6858000" y="3505200"/>
            <a:ext cx="304800" cy="369332"/>
          </a:xfrm>
          <a:prstGeom prst="rect">
            <a:avLst/>
          </a:prstGeom>
          <a:noFill/>
        </p:spPr>
        <p:txBody>
          <a:bodyPr wrap="square" rtlCol="0">
            <a:spAutoFit/>
          </a:bodyPr>
          <a:lstStyle/>
          <a:p>
            <a:r>
              <a:rPr lang="en-US" dirty="0" smtClean="0">
                <a:latin typeface="Arial"/>
                <a:cs typeface="Arial"/>
              </a:rPr>
              <a:t>*</a:t>
            </a:r>
            <a:endParaRPr lang="en-US" dirty="0">
              <a:latin typeface="Arial"/>
              <a:cs typeface="Arial"/>
            </a:endParaRPr>
          </a:p>
        </p:txBody>
      </p:sp>
      <p:cxnSp>
        <p:nvCxnSpPr>
          <p:cNvPr id="8" name="Straight Connector 7"/>
          <p:cNvCxnSpPr/>
          <p:nvPr/>
        </p:nvCxnSpPr>
        <p:spPr>
          <a:xfrm>
            <a:off x="228600" y="5410200"/>
            <a:ext cx="5943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28600" y="6096000"/>
            <a:ext cx="5943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2" name="Chart 21"/>
          <p:cNvGraphicFramePr>
            <a:graphicFrameLocks/>
          </p:cNvGraphicFramePr>
          <p:nvPr>
            <p:extLst>
              <p:ext uri="{D42A27DB-BD31-4B8C-83A1-F6EECF244321}">
                <p14:modId xmlns:p14="http://schemas.microsoft.com/office/powerpoint/2010/main" xmlns="" val="538024413"/>
              </p:ext>
            </p:extLst>
          </p:nvPr>
        </p:nvGraphicFramePr>
        <p:xfrm>
          <a:off x="914400" y="3657600"/>
          <a:ext cx="5715000" cy="3200400"/>
        </p:xfrm>
        <a:graphic>
          <a:graphicData uri="http://schemas.openxmlformats.org/drawingml/2006/chart">
            <c:chart xmlns:c="http://schemas.openxmlformats.org/drawingml/2006/chart" xmlns:r="http://schemas.openxmlformats.org/officeDocument/2006/relationships" r:id="rId5"/>
          </a:graphicData>
        </a:graphic>
      </p:graphicFrame>
      <p:sp>
        <p:nvSpPr>
          <p:cNvPr id="23" name="TextBox 22"/>
          <p:cNvSpPr txBox="1"/>
          <p:nvPr/>
        </p:nvSpPr>
        <p:spPr>
          <a:xfrm>
            <a:off x="152400" y="5029200"/>
            <a:ext cx="914400" cy="307777"/>
          </a:xfrm>
          <a:prstGeom prst="rect">
            <a:avLst/>
          </a:prstGeom>
          <a:noFill/>
        </p:spPr>
        <p:txBody>
          <a:bodyPr wrap="square" rtlCol="0">
            <a:spAutoFit/>
          </a:bodyPr>
          <a:lstStyle/>
          <a:p>
            <a:r>
              <a:rPr lang="en-US" sz="1400" dirty="0" smtClean="0">
                <a:latin typeface="Arial"/>
                <a:cs typeface="Arial"/>
              </a:rPr>
              <a:t>2012</a:t>
            </a:r>
            <a:endParaRPr lang="en-US" sz="1400" dirty="0">
              <a:latin typeface="Arial"/>
              <a:cs typeface="Arial"/>
            </a:endParaRPr>
          </a:p>
        </p:txBody>
      </p:sp>
      <p:sp>
        <p:nvSpPr>
          <p:cNvPr id="24" name="TextBox 23"/>
          <p:cNvSpPr txBox="1"/>
          <p:nvPr/>
        </p:nvSpPr>
        <p:spPr>
          <a:xfrm>
            <a:off x="152400" y="5715000"/>
            <a:ext cx="914400" cy="307777"/>
          </a:xfrm>
          <a:prstGeom prst="rect">
            <a:avLst/>
          </a:prstGeom>
          <a:noFill/>
        </p:spPr>
        <p:txBody>
          <a:bodyPr wrap="square" rtlCol="0">
            <a:spAutoFit/>
          </a:bodyPr>
          <a:lstStyle/>
          <a:p>
            <a:r>
              <a:rPr lang="en-US" sz="1400" dirty="0" smtClean="0">
                <a:latin typeface="Arial"/>
                <a:cs typeface="Arial"/>
              </a:rPr>
              <a:t>2011</a:t>
            </a:r>
            <a:endParaRPr lang="en-US" sz="1400" dirty="0">
              <a:latin typeface="Arial"/>
              <a:cs typeface="Arial"/>
            </a:endParaRPr>
          </a:p>
        </p:txBody>
      </p:sp>
      <p:sp>
        <p:nvSpPr>
          <p:cNvPr id="25" name="TextBox 24"/>
          <p:cNvSpPr txBox="1"/>
          <p:nvPr/>
        </p:nvSpPr>
        <p:spPr>
          <a:xfrm>
            <a:off x="152400" y="6248400"/>
            <a:ext cx="914400" cy="307777"/>
          </a:xfrm>
          <a:prstGeom prst="rect">
            <a:avLst/>
          </a:prstGeom>
          <a:noFill/>
        </p:spPr>
        <p:txBody>
          <a:bodyPr wrap="square" rtlCol="0">
            <a:spAutoFit/>
          </a:bodyPr>
          <a:lstStyle/>
          <a:p>
            <a:r>
              <a:rPr lang="en-US" sz="1400" dirty="0" smtClean="0">
                <a:latin typeface="Arial"/>
                <a:cs typeface="Arial"/>
              </a:rPr>
              <a:t>2010</a:t>
            </a:r>
            <a:endParaRPr lang="en-US" sz="1400" dirty="0">
              <a:latin typeface="Arial"/>
              <a:cs typeface="Arial"/>
            </a:endParaRPr>
          </a:p>
        </p:txBody>
      </p:sp>
      <p:sp>
        <p:nvSpPr>
          <p:cNvPr id="29" name="TextBox 28"/>
          <p:cNvSpPr txBox="1"/>
          <p:nvPr/>
        </p:nvSpPr>
        <p:spPr>
          <a:xfrm>
            <a:off x="914400" y="2133600"/>
            <a:ext cx="2209800" cy="646331"/>
          </a:xfrm>
          <a:prstGeom prst="rect">
            <a:avLst/>
          </a:prstGeom>
          <a:noFill/>
        </p:spPr>
        <p:txBody>
          <a:bodyPr wrap="square" rtlCol="0">
            <a:spAutoFit/>
          </a:bodyPr>
          <a:lstStyle/>
          <a:p>
            <a:pPr algn="ctr"/>
            <a:r>
              <a:rPr lang="en-US" dirty="0" smtClean="0">
                <a:solidFill>
                  <a:schemeClr val="accent3"/>
                </a:solidFill>
                <a:latin typeface="Arial" pitchFamily="34" charset="0"/>
                <a:cs typeface="Arial" pitchFamily="34" charset="0"/>
              </a:rPr>
              <a:t>72%    in women</a:t>
            </a:r>
          </a:p>
          <a:p>
            <a:pPr algn="ctr"/>
            <a:r>
              <a:rPr lang="en-US" dirty="0">
                <a:solidFill>
                  <a:schemeClr val="accent3"/>
                </a:solidFill>
                <a:latin typeface="Arial" pitchFamily="34" charset="0"/>
                <a:cs typeface="Arial" pitchFamily="34" charset="0"/>
              </a:rPr>
              <a:t>f</a:t>
            </a:r>
            <a:r>
              <a:rPr lang="en-US" dirty="0" smtClean="0">
                <a:solidFill>
                  <a:schemeClr val="accent3"/>
                </a:solidFill>
                <a:latin typeface="Arial" pitchFamily="34" charset="0"/>
                <a:cs typeface="Arial" pitchFamily="34" charset="0"/>
              </a:rPr>
              <a:t>rom 2011</a:t>
            </a:r>
            <a:endParaRPr lang="en-US" dirty="0">
              <a:solidFill>
                <a:schemeClr val="accent3"/>
              </a:solidFill>
              <a:latin typeface="Arial" pitchFamily="34" charset="0"/>
              <a:cs typeface="Arial" pitchFamily="34" charset="0"/>
            </a:endParaRPr>
          </a:p>
        </p:txBody>
      </p:sp>
      <p:sp>
        <p:nvSpPr>
          <p:cNvPr id="30" name="Up Arrow 29"/>
          <p:cNvSpPr/>
          <p:nvPr/>
        </p:nvSpPr>
        <p:spPr>
          <a:xfrm>
            <a:off x="1676400" y="2209800"/>
            <a:ext cx="152400" cy="228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547556" y="5181600"/>
            <a:ext cx="2590800" cy="1200329"/>
          </a:xfrm>
          <a:prstGeom prst="rect">
            <a:avLst/>
          </a:prstGeom>
          <a:noFill/>
        </p:spPr>
        <p:txBody>
          <a:bodyPr wrap="square" rtlCol="0">
            <a:spAutoFit/>
          </a:bodyPr>
          <a:lstStyle/>
          <a:p>
            <a:pPr algn="ctr"/>
            <a:r>
              <a:rPr lang="en-US" dirty="0" smtClean="0">
                <a:solidFill>
                  <a:schemeClr val="accent3"/>
                </a:solidFill>
                <a:latin typeface="Arial" pitchFamily="34" charset="0"/>
                <a:cs typeface="Arial" pitchFamily="34" charset="0"/>
              </a:rPr>
              <a:t>African American applicants </a:t>
            </a:r>
            <a:r>
              <a:rPr lang="en-US" b="1" dirty="0" smtClean="0">
                <a:solidFill>
                  <a:schemeClr val="accent3"/>
                </a:solidFill>
                <a:latin typeface="Arial" pitchFamily="34" charset="0"/>
                <a:cs typeface="Arial" pitchFamily="34" charset="0"/>
              </a:rPr>
              <a:t>more than doubled</a:t>
            </a:r>
          </a:p>
          <a:p>
            <a:pPr algn="ctr"/>
            <a:r>
              <a:rPr lang="en-US" dirty="0">
                <a:solidFill>
                  <a:schemeClr val="accent3"/>
                </a:solidFill>
                <a:latin typeface="Arial" pitchFamily="34" charset="0"/>
                <a:cs typeface="Arial" pitchFamily="34" charset="0"/>
              </a:rPr>
              <a:t>f</a:t>
            </a:r>
            <a:r>
              <a:rPr lang="en-US" dirty="0" smtClean="0">
                <a:solidFill>
                  <a:schemeClr val="accent3"/>
                </a:solidFill>
                <a:latin typeface="Arial" pitchFamily="34" charset="0"/>
                <a:cs typeface="Arial" pitchFamily="34" charset="0"/>
              </a:rPr>
              <a:t>rom 2011</a:t>
            </a:r>
            <a:endParaRPr lang="en-US" dirty="0">
              <a:solidFill>
                <a:schemeClr val="accent3"/>
              </a:solidFill>
              <a:latin typeface="Arial" pitchFamily="34" charset="0"/>
              <a:cs typeface="Arial" pitchFamily="34" charset="0"/>
            </a:endParaRPr>
          </a:p>
        </p:txBody>
      </p:sp>
      <p:cxnSp>
        <p:nvCxnSpPr>
          <p:cNvPr id="33" name="Straight Arrow Connector 32"/>
          <p:cNvCxnSpPr>
            <a:stCxn id="31" idx="1"/>
          </p:cNvCxnSpPr>
          <p:nvPr/>
        </p:nvCxnSpPr>
        <p:spPr>
          <a:xfrm flipH="1" flipV="1">
            <a:off x="3048000" y="5334000"/>
            <a:ext cx="3499556" cy="44776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31" idx="1"/>
          </p:cNvCxnSpPr>
          <p:nvPr/>
        </p:nvCxnSpPr>
        <p:spPr>
          <a:xfrm flipH="1">
            <a:off x="2209800" y="5781765"/>
            <a:ext cx="4337756" cy="16183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flipH="1">
            <a:off x="2362200" y="2667000"/>
            <a:ext cx="228600" cy="4572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2667000" y="2667000"/>
            <a:ext cx="838200" cy="304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914400"/>
          </a:xfrm>
        </p:spPr>
        <p:txBody>
          <a:bodyPr>
            <a:normAutofit fontScale="90000"/>
          </a:bodyPr>
          <a:lstStyle/>
          <a:p>
            <a:r>
              <a:rPr lang="en-US" sz="3200" dirty="0" smtClean="0"/>
              <a:t>Percentage of Applicants by Gender &amp; Ethnicity</a:t>
            </a:r>
            <a:endParaRPr lang="en-US" sz="3200" dirty="0"/>
          </a:p>
        </p:txBody>
      </p:sp>
      <p:sp>
        <p:nvSpPr>
          <p:cNvPr id="29" name="TextBox 28"/>
          <p:cNvSpPr txBox="1"/>
          <p:nvPr/>
        </p:nvSpPr>
        <p:spPr>
          <a:xfrm>
            <a:off x="609600" y="2057400"/>
            <a:ext cx="2590800" cy="646331"/>
          </a:xfrm>
          <a:prstGeom prst="rect">
            <a:avLst/>
          </a:prstGeom>
          <a:noFill/>
        </p:spPr>
        <p:txBody>
          <a:bodyPr wrap="square" rtlCol="0">
            <a:spAutoFit/>
          </a:bodyPr>
          <a:lstStyle/>
          <a:p>
            <a:pPr algn="ctr"/>
            <a:r>
              <a:rPr lang="en-US" dirty="0" smtClean="0">
                <a:solidFill>
                  <a:schemeClr val="accent3"/>
                </a:solidFill>
                <a:latin typeface="Arial" pitchFamily="34" charset="0"/>
                <a:cs typeface="Arial" pitchFamily="34" charset="0"/>
              </a:rPr>
              <a:t>% of Female Applicants</a:t>
            </a:r>
          </a:p>
          <a:p>
            <a:pPr algn="ctr"/>
            <a:r>
              <a:rPr lang="en-US" dirty="0" smtClean="0">
                <a:solidFill>
                  <a:schemeClr val="accent3"/>
                </a:solidFill>
                <a:latin typeface="Arial" pitchFamily="34" charset="0"/>
                <a:cs typeface="Arial" pitchFamily="34" charset="0"/>
              </a:rPr>
              <a:t>Across 3 years</a:t>
            </a:r>
            <a:endParaRPr lang="en-US" dirty="0">
              <a:solidFill>
                <a:schemeClr val="accent3"/>
              </a:solidFill>
              <a:latin typeface="Arial" pitchFamily="34" charset="0"/>
              <a:cs typeface="Arial" pitchFamily="34" charset="0"/>
            </a:endParaRPr>
          </a:p>
        </p:txBody>
      </p:sp>
      <p:graphicFrame>
        <p:nvGraphicFramePr>
          <p:cNvPr id="18" name="Chart 17"/>
          <p:cNvGraphicFramePr>
            <a:graphicFrameLocks/>
          </p:cNvGraphicFramePr>
          <p:nvPr>
            <p:extLst>
              <p:ext uri="{D42A27DB-BD31-4B8C-83A1-F6EECF244321}">
                <p14:modId xmlns:p14="http://schemas.microsoft.com/office/powerpoint/2010/main" xmlns="" val="549631761"/>
              </p:ext>
            </p:extLst>
          </p:nvPr>
        </p:nvGraphicFramePr>
        <p:xfrm>
          <a:off x="-457200" y="27432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1981200" y="3429000"/>
            <a:ext cx="685800" cy="369332"/>
          </a:xfrm>
          <a:prstGeom prst="rect">
            <a:avLst/>
          </a:prstGeom>
          <a:noFill/>
        </p:spPr>
        <p:txBody>
          <a:bodyPr wrap="square" rtlCol="0">
            <a:spAutoFit/>
          </a:bodyPr>
          <a:lstStyle/>
          <a:p>
            <a:r>
              <a:rPr lang="en-US" b="1" dirty="0" smtClean="0">
                <a:latin typeface="Arial" pitchFamily="34" charset="0"/>
                <a:cs typeface="Arial" pitchFamily="34" charset="0"/>
              </a:rPr>
              <a:t>27%</a:t>
            </a:r>
            <a:endParaRPr lang="en-US" b="1" dirty="0">
              <a:latin typeface="Arial" pitchFamily="34" charset="0"/>
              <a:cs typeface="Arial" pitchFamily="34" charset="0"/>
            </a:endParaRPr>
          </a:p>
        </p:txBody>
      </p:sp>
      <p:sp>
        <p:nvSpPr>
          <p:cNvPr id="20" name="TextBox 19"/>
          <p:cNvSpPr txBox="1"/>
          <p:nvPr/>
        </p:nvSpPr>
        <p:spPr>
          <a:xfrm>
            <a:off x="1524000" y="4267200"/>
            <a:ext cx="685800" cy="369332"/>
          </a:xfrm>
          <a:prstGeom prst="rect">
            <a:avLst/>
          </a:prstGeom>
          <a:noFill/>
        </p:spPr>
        <p:txBody>
          <a:bodyPr wrap="square" rtlCol="0">
            <a:spAutoFit/>
          </a:bodyPr>
          <a:lstStyle/>
          <a:p>
            <a:r>
              <a:rPr lang="en-US" b="1" dirty="0" smtClean="0">
                <a:latin typeface="Arial" pitchFamily="34" charset="0"/>
                <a:cs typeface="Arial" pitchFamily="34" charset="0"/>
              </a:rPr>
              <a:t>26%</a:t>
            </a:r>
            <a:endParaRPr lang="en-US" b="1" dirty="0">
              <a:latin typeface="Arial" pitchFamily="34" charset="0"/>
              <a:cs typeface="Arial" pitchFamily="34" charset="0"/>
            </a:endParaRPr>
          </a:p>
        </p:txBody>
      </p:sp>
      <p:sp>
        <p:nvSpPr>
          <p:cNvPr id="21" name="TextBox 20"/>
          <p:cNvSpPr txBox="1"/>
          <p:nvPr/>
        </p:nvSpPr>
        <p:spPr>
          <a:xfrm>
            <a:off x="990600" y="3429000"/>
            <a:ext cx="685800" cy="369332"/>
          </a:xfrm>
          <a:prstGeom prst="rect">
            <a:avLst/>
          </a:prstGeom>
          <a:noFill/>
        </p:spPr>
        <p:txBody>
          <a:bodyPr wrap="square" rtlCol="0">
            <a:spAutoFit/>
          </a:bodyPr>
          <a:lstStyle/>
          <a:p>
            <a:r>
              <a:rPr lang="en-US" b="1" dirty="0" smtClean="0">
                <a:latin typeface="Arial" pitchFamily="34" charset="0"/>
                <a:cs typeface="Arial" pitchFamily="34" charset="0"/>
              </a:rPr>
              <a:t>24%</a:t>
            </a:r>
            <a:endParaRPr lang="en-US" b="1" dirty="0">
              <a:latin typeface="Arial" pitchFamily="34" charset="0"/>
              <a:cs typeface="Arial" pitchFamily="34" charset="0"/>
            </a:endParaRPr>
          </a:p>
        </p:txBody>
      </p:sp>
      <p:graphicFrame>
        <p:nvGraphicFramePr>
          <p:cNvPr id="26" name="Chart 25"/>
          <p:cNvGraphicFramePr>
            <a:graphicFrameLocks/>
          </p:cNvGraphicFramePr>
          <p:nvPr>
            <p:extLst>
              <p:ext uri="{D42A27DB-BD31-4B8C-83A1-F6EECF244321}">
                <p14:modId xmlns:p14="http://schemas.microsoft.com/office/powerpoint/2010/main" xmlns="" val="1579918300"/>
              </p:ext>
            </p:extLst>
          </p:nvPr>
        </p:nvGraphicFramePr>
        <p:xfrm>
          <a:off x="4267200" y="1752600"/>
          <a:ext cx="3657600" cy="4648200"/>
        </p:xfrm>
        <a:graphic>
          <a:graphicData uri="http://schemas.openxmlformats.org/drawingml/2006/chart">
            <c:chart xmlns:c="http://schemas.openxmlformats.org/drawingml/2006/chart" xmlns:r="http://schemas.openxmlformats.org/officeDocument/2006/relationships" r:id="rId4"/>
          </a:graphicData>
        </a:graphic>
      </p:graphicFrame>
      <p:sp>
        <p:nvSpPr>
          <p:cNvPr id="27" name="TextBox 26"/>
          <p:cNvSpPr txBox="1"/>
          <p:nvPr/>
        </p:nvSpPr>
        <p:spPr>
          <a:xfrm>
            <a:off x="4114800" y="1447800"/>
            <a:ext cx="4648200" cy="646331"/>
          </a:xfrm>
          <a:prstGeom prst="rect">
            <a:avLst/>
          </a:prstGeom>
          <a:noFill/>
        </p:spPr>
        <p:txBody>
          <a:bodyPr wrap="square" rtlCol="0">
            <a:spAutoFit/>
          </a:bodyPr>
          <a:lstStyle/>
          <a:p>
            <a:pPr algn="ctr"/>
            <a:r>
              <a:rPr lang="en-US" dirty="0" smtClean="0">
                <a:solidFill>
                  <a:schemeClr val="accent3"/>
                </a:solidFill>
                <a:latin typeface="Arial" pitchFamily="34" charset="0"/>
                <a:cs typeface="Arial" pitchFamily="34" charset="0"/>
              </a:rPr>
              <a:t>% Underrepresented Minority Group Applicants</a:t>
            </a:r>
          </a:p>
        </p:txBody>
      </p:sp>
      <p:sp>
        <p:nvSpPr>
          <p:cNvPr id="28" name="TextBox 27"/>
          <p:cNvSpPr txBox="1"/>
          <p:nvPr/>
        </p:nvSpPr>
        <p:spPr>
          <a:xfrm>
            <a:off x="4648200" y="4800600"/>
            <a:ext cx="685800" cy="369332"/>
          </a:xfrm>
          <a:prstGeom prst="rect">
            <a:avLst/>
          </a:prstGeom>
          <a:noFill/>
        </p:spPr>
        <p:txBody>
          <a:bodyPr wrap="square" rtlCol="0">
            <a:spAutoFit/>
          </a:bodyPr>
          <a:lstStyle/>
          <a:p>
            <a:r>
              <a:rPr lang="en-US" b="1" dirty="0" smtClean="0">
                <a:latin typeface="Arial" pitchFamily="34" charset="0"/>
                <a:cs typeface="Arial" pitchFamily="34" charset="0"/>
              </a:rPr>
              <a:t>61%</a:t>
            </a:r>
            <a:endParaRPr lang="en-US" b="1" dirty="0">
              <a:latin typeface="Arial" pitchFamily="34" charset="0"/>
              <a:cs typeface="Arial" pitchFamily="34" charset="0"/>
            </a:endParaRPr>
          </a:p>
        </p:txBody>
      </p:sp>
      <p:sp>
        <p:nvSpPr>
          <p:cNvPr id="32" name="TextBox 31"/>
          <p:cNvSpPr txBox="1"/>
          <p:nvPr/>
        </p:nvSpPr>
        <p:spPr>
          <a:xfrm>
            <a:off x="5715000" y="4648200"/>
            <a:ext cx="685800" cy="369332"/>
          </a:xfrm>
          <a:prstGeom prst="rect">
            <a:avLst/>
          </a:prstGeom>
          <a:noFill/>
        </p:spPr>
        <p:txBody>
          <a:bodyPr wrap="square" rtlCol="0">
            <a:spAutoFit/>
          </a:bodyPr>
          <a:lstStyle/>
          <a:p>
            <a:r>
              <a:rPr lang="en-US" b="1" dirty="0" smtClean="0">
                <a:latin typeface="Arial" pitchFamily="34" charset="0"/>
                <a:cs typeface="Arial" pitchFamily="34" charset="0"/>
              </a:rPr>
              <a:t>5</a:t>
            </a:r>
            <a:r>
              <a:rPr lang="en-US" b="1" dirty="0">
                <a:latin typeface="Arial" pitchFamily="34" charset="0"/>
                <a:cs typeface="Arial" pitchFamily="34" charset="0"/>
              </a:rPr>
              <a:t>2</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33" name="TextBox 32"/>
          <p:cNvSpPr txBox="1"/>
          <p:nvPr/>
        </p:nvSpPr>
        <p:spPr>
          <a:xfrm>
            <a:off x="6858000" y="3810000"/>
            <a:ext cx="685800" cy="369332"/>
          </a:xfrm>
          <a:prstGeom prst="rect">
            <a:avLst/>
          </a:prstGeom>
          <a:noFill/>
        </p:spPr>
        <p:txBody>
          <a:bodyPr wrap="square" rtlCol="0">
            <a:spAutoFit/>
          </a:bodyPr>
          <a:lstStyle/>
          <a:p>
            <a:r>
              <a:rPr lang="en-US" b="1" dirty="0">
                <a:latin typeface="Arial" pitchFamily="34" charset="0"/>
                <a:cs typeface="Arial" pitchFamily="34" charset="0"/>
              </a:rPr>
              <a:t>5</a:t>
            </a:r>
            <a:r>
              <a:rPr lang="en-US" b="1" dirty="0" smtClean="0">
                <a:latin typeface="Arial" pitchFamily="34" charset="0"/>
                <a:cs typeface="Arial" pitchFamily="34" charset="0"/>
              </a:rPr>
              <a:t>2%</a:t>
            </a:r>
            <a:endParaRPr lang="en-US" b="1" dirty="0">
              <a:latin typeface="Arial" pitchFamily="34" charset="0"/>
              <a:cs typeface="Arial" pitchFamily="34" charset="0"/>
            </a:endParaRPr>
          </a:p>
        </p:txBody>
      </p:sp>
      <p:sp>
        <p:nvSpPr>
          <p:cNvPr id="34" name="TextBox 33"/>
          <p:cNvSpPr txBox="1"/>
          <p:nvPr/>
        </p:nvSpPr>
        <p:spPr>
          <a:xfrm>
            <a:off x="4572000" y="5486400"/>
            <a:ext cx="685800" cy="369332"/>
          </a:xfrm>
          <a:prstGeom prst="rect">
            <a:avLst/>
          </a:prstGeom>
          <a:noFill/>
        </p:spPr>
        <p:txBody>
          <a:bodyPr wrap="square" rtlCol="0">
            <a:spAutoFit/>
          </a:bodyPr>
          <a:lstStyle/>
          <a:p>
            <a:r>
              <a:rPr lang="en-US" b="1" dirty="0" smtClean="0">
                <a:latin typeface="Arial" pitchFamily="34" charset="0"/>
                <a:cs typeface="Arial" pitchFamily="34" charset="0"/>
              </a:rPr>
              <a:t>18%</a:t>
            </a:r>
            <a:endParaRPr lang="en-US" b="1" dirty="0">
              <a:latin typeface="Arial" pitchFamily="34" charset="0"/>
              <a:cs typeface="Arial" pitchFamily="34" charset="0"/>
            </a:endParaRPr>
          </a:p>
        </p:txBody>
      </p:sp>
      <p:sp>
        <p:nvSpPr>
          <p:cNvPr id="35" name="TextBox 34"/>
          <p:cNvSpPr txBox="1"/>
          <p:nvPr/>
        </p:nvSpPr>
        <p:spPr>
          <a:xfrm>
            <a:off x="5715000" y="5486400"/>
            <a:ext cx="685800" cy="369332"/>
          </a:xfrm>
          <a:prstGeom prst="rect">
            <a:avLst/>
          </a:prstGeom>
          <a:noFill/>
        </p:spPr>
        <p:txBody>
          <a:bodyPr wrap="square" rtlCol="0">
            <a:spAutoFit/>
          </a:bodyPr>
          <a:lstStyle/>
          <a:p>
            <a:r>
              <a:rPr lang="en-US" b="1" dirty="0" smtClean="0">
                <a:latin typeface="Arial" pitchFamily="34" charset="0"/>
                <a:cs typeface="Arial" pitchFamily="34" charset="0"/>
              </a:rPr>
              <a:t>16%</a:t>
            </a:r>
            <a:endParaRPr lang="en-US" b="1" dirty="0">
              <a:latin typeface="Arial" pitchFamily="34" charset="0"/>
              <a:cs typeface="Arial" pitchFamily="34" charset="0"/>
            </a:endParaRPr>
          </a:p>
        </p:txBody>
      </p:sp>
      <p:sp>
        <p:nvSpPr>
          <p:cNvPr id="36" name="TextBox 35"/>
          <p:cNvSpPr txBox="1"/>
          <p:nvPr/>
        </p:nvSpPr>
        <p:spPr>
          <a:xfrm>
            <a:off x="6858000" y="5181600"/>
            <a:ext cx="685800" cy="369332"/>
          </a:xfrm>
          <a:prstGeom prst="rect">
            <a:avLst/>
          </a:prstGeom>
          <a:noFill/>
        </p:spPr>
        <p:txBody>
          <a:bodyPr wrap="square" rtlCol="0">
            <a:spAutoFit/>
          </a:bodyPr>
          <a:lstStyle/>
          <a:p>
            <a:r>
              <a:rPr lang="en-US" b="1" dirty="0" smtClean="0">
                <a:latin typeface="Arial" pitchFamily="34" charset="0"/>
                <a:cs typeface="Arial" pitchFamily="34" charset="0"/>
              </a:rPr>
              <a:t>17%</a:t>
            </a:r>
            <a:endParaRPr lang="en-US" b="1" dirty="0">
              <a:latin typeface="Arial" pitchFamily="34" charset="0"/>
              <a:cs typeface="Arial" pitchFamily="34" charset="0"/>
            </a:endParaRPr>
          </a:p>
        </p:txBody>
      </p:sp>
      <p:sp>
        <p:nvSpPr>
          <p:cNvPr id="37" name="TextBox 36"/>
          <p:cNvSpPr txBox="1"/>
          <p:nvPr/>
        </p:nvSpPr>
        <p:spPr>
          <a:xfrm>
            <a:off x="6858000" y="4648200"/>
            <a:ext cx="685800" cy="369332"/>
          </a:xfrm>
          <a:prstGeom prst="rect">
            <a:avLst/>
          </a:prstGeom>
          <a:noFill/>
        </p:spPr>
        <p:txBody>
          <a:bodyPr wrap="square" rtlCol="0">
            <a:spAutoFit/>
          </a:bodyPr>
          <a:lstStyle/>
          <a:p>
            <a:r>
              <a:rPr lang="en-US" b="1" dirty="0" smtClean="0">
                <a:latin typeface="Arial" pitchFamily="34" charset="0"/>
                <a:cs typeface="Arial" pitchFamily="34" charset="0"/>
              </a:rPr>
              <a:t>9%</a:t>
            </a:r>
            <a:endParaRPr lang="en-US" b="1" dirty="0">
              <a:latin typeface="Arial" pitchFamily="34" charset="0"/>
              <a:cs typeface="Arial" pitchFamily="34" charset="0"/>
            </a:endParaRPr>
          </a:p>
        </p:txBody>
      </p:sp>
      <p:sp>
        <p:nvSpPr>
          <p:cNvPr id="38" name="TextBox 37"/>
          <p:cNvSpPr txBox="1"/>
          <p:nvPr/>
        </p:nvSpPr>
        <p:spPr>
          <a:xfrm>
            <a:off x="5715000" y="5181600"/>
            <a:ext cx="685800" cy="369332"/>
          </a:xfrm>
          <a:prstGeom prst="rect">
            <a:avLst/>
          </a:prstGeom>
          <a:noFill/>
        </p:spPr>
        <p:txBody>
          <a:bodyPr wrap="square" rtlCol="0">
            <a:spAutoFit/>
          </a:bodyPr>
          <a:lstStyle/>
          <a:p>
            <a:r>
              <a:rPr lang="en-US" b="1" dirty="0" smtClean="0">
                <a:latin typeface="Arial" pitchFamily="34" charset="0"/>
                <a:cs typeface="Arial" pitchFamily="34" charset="0"/>
              </a:rPr>
              <a:t>10%</a:t>
            </a:r>
            <a:endParaRPr lang="en-US" b="1" dirty="0">
              <a:latin typeface="Arial" pitchFamily="34" charset="0"/>
              <a:cs typeface="Arial" pitchFamily="34" charset="0"/>
            </a:endParaRPr>
          </a:p>
        </p:txBody>
      </p:sp>
      <p:sp>
        <p:nvSpPr>
          <p:cNvPr id="39" name="TextBox 38"/>
          <p:cNvSpPr txBox="1"/>
          <p:nvPr/>
        </p:nvSpPr>
        <p:spPr>
          <a:xfrm>
            <a:off x="4648200" y="5257800"/>
            <a:ext cx="685800" cy="369332"/>
          </a:xfrm>
          <a:prstGeom prst="rect">
            <a:avLst/>
          </a:prstGeom>
          <a:noFill/>
        </p:spPr>
        <p:txBody>
          <a:bodyPr wrap="square" rtlCol="0">
            <a:spAutoFit/>
          </a:bodyPr>
          <a:lstStyle/>
          <a:p>
            <a:r>
              <a:rPr lang="en-US" b="1" dirty="0">
                <a:latin typeface="Arial" pitchFamily="34" charset="0"/>
                <a:cs typeface="Arial" pitchFamily="34" charset="0"/>
              </a:rPr>
              <a:t>7</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40" name="TextBox 39"/>
          <p:cNvSpPr txBox="1"/>
          <p:nvPr/>
        </p:nvSpPr>
        <p:spPr>
          <a:xfrm>
            <a:off x="4572000" y="5715000"/>
            <a:ext cx="685800" cy="369332"/>
          </a:xfrm>
          <a:prstGeom prst="rect">
            <a:avLst/>
          </a:prstGeom>
          <a:noFill/>
        </p:spPr>
        <p:txBody>
          <a:bodyPr wrap="square" rtlCol="0">
            <a:spAutoFit/>
          </a:bodyPr>
          <a:lstStyle/>
          <a:p>
            <a:r>
              <a:rPr lang="en-US" b="1" dirty="0" smtClean="0">
                <a:latin typeface="Arial" pitchFamily="34" charset="0"/>
                <a:cs typeface="Arial" pitchFamily="34" charset="0"/>
              </a:rPr>
              <a:t>10%</a:t>
            </a:r>
            <a:endParaRPr lang="en-US" b="1" dirty="0">
              <a:latin typeface="Arial" pitchFamily="34" charset="0"/>
              <a:cs typeface="Arial" pitchFamily="34" charset="0"/>
            </a:endParaRPr>
          </a:p>
        </p:txBody>
      </p:sp>
      <p:sp>
        <p:nvSpPr>
          <p:cNvPr id="41" name="TextBox 40"/>
          <p:cNvSpPr txBox="1"/>
          <p:nvPr/>
        </p:nvSpPr>
        <p:spPr>
          <a:xfrm>
            <a:off x="5715000" y="5715000"/>
            <a:ext cx="685800" cy="369332"/>
          </a:xfrm>
          <a:prstGeom prst="rect">
            <a:avLst/>
          </a:prstGeom>
          <a:noFill/>
        </p:spPr>
        <p:txBody>
          <a:bodyPr wrap="square" rtlCol="0">
            <a:spAutoFit/>
          </a:bodyPr>
          <a:lstStyle/>
          <a:p>
            <a:r>
              <a:rPr lang="en-US" b="1" dirty="0" smtClean="0">
                <a:latin typeface="Arial" pitchFamily="34" charset="0"/>
                <a:cs typeface="Arial" pitchFamily="34" charset="0"/>
              </a:rPr>
              <a:t>14%</a:t>
            </a:r>
            <a:endParaRPr lang="en-US" b="1" dirty="0">
              <a:latin typeface="Arial" pitchFamily="34" charset="0"/>
              <a:cs typeface="Arial" pitchFamily="34" charset="0"/>
            </a:endParaRPr>
          </a:p>
        </p:txBody>
      </p:sp>
      <p:sp>
        <p:nvSpPr>
          <p:cNvPr id="42" name="TextBox 41"/>
          <p:cNvSpPr txBox="1"/>
          <p:nvPr/>
        </p:nvSpPr>
        <p:spPr>
          <a:xfrm>
            <a:off x="6858000" y="5638800"/>
            <a:ext cx="685800" cy="369332"/>
          </a:xfrm>
          <a:prstGeom prst="rect">
            <a:avLst/>
          </a:prstGeom>
          <a:noFill/>
        </p:spPr>
        <p:txBody>
          <a:bodyPr wrap="square" rtlCol="0">
            <a:spAutoFit/>
          </a:bodyPr>
          <a:lstStyle/>
          <a:p>
            <a:r>
              <a:rPr lang="en-US" b="1" dirty="0" smtClean="0">
                <a:latin typeface="Arial" pitchFamily="34" charset="0"/>
                <a:cs typeface="Arial" pitchFamily="34" charset="0"/>
              </a:rPr>
              <a:t>11%</a:t>
            </a:r>
            <a:endParaRPr lang="en-US" b="1" dirty="0">
              <a:latin typeface="Arial" pitchFamily="34" charset="0"/>
              <a:cs typeface="Arial" pitchFamily="34" charset="0"/>
            </a:endParaRPr>
          </a:p>
        </p:txBody>
      </p:sp>
      <p:sp>
        <p:nvSpPr>
          <p:cNvPr id="43" name="TextBox 42"/>
          <p:cNvSpPr txBox="1"/>
          <p:nvPr/>
        </p:nvSpPr>
        <p:spPr>
          <a:xfrm>
            <a:off x="4648200" y="4114800"/>
            <a:ext cx="685800" cy="369332"/>
          </a:xfrm>
          <a:prstGeom prst="rect">
            <a:avLst/>
          </a:prstGeom>
          <a:noFill/>
        </p:spPr>
        <p:txBody>
          <a:bodyPr wrap="square" rtlCol="0">
            <a:spAutoFit/>
          </a:bodyPr>
          <a:lstStyle/>
          <a:p>
            <a:r>
              <a:rPr lang="en-US" b="1" dirty="0">
                <a:latin typeface="Arial" pitchFamily="34" charset="0"/>
                <a:cs typeface="Arial" pitchFamily="34" charset="0"/>
              </a:rPr>
              <a:t>3</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44" name="TextBox 43"/>
          <p:cNvSpPr txBox="1"/>
          <p:nvPr/>
        </p:nvSpPr>
        <p:spPr>
          <a:xfrm>
            <a:off x="5715000" y="3962400"/>
            <a:ext cx="685800" cy="369332"/>
          </a:xfrm>
          <a:prstGeom prst="rect">
            <a:avLst/>
          </a:prstGeom>
          <a:noFill/>
        </p:spPr>
        <p:txBody>
          <a:bodyPr wrap="square" rtlCol="0">
            <a:spAutoFit/>
          </a:bodyPr>
          <a:lstStyle/>
          <a:p>
            <a:r>
              <a:rPr lang="en-US" b="1" dirty="0">
                <a:latin typeface="Arial" pitchFamily="34" charset="0"/>
                <a:cs typeface="Arial" pitchFamily="34" charset="0"/>
              </a:rPr>
              <a:t>8</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45" name="TextBox 44"/>
          <p:cNvSpPr txBox="1"/>
          <p:nvPr/>
        </p:nvSpPr>
        <p:spPr>
          <a:xfrm>
            <a:off x="6858000" y="2438400"/>
            <a:ext cx="685800" cy="369332"/>
          </a:xfrm>
          <a:prstGeom prst="rect">
            <a:avLst/>
          </a:prstGeom>
          <a:noFill/>
        </p:spPr>
        <p:txBody>
          <a:bodyPr wrap="square" rtlCol="0">
            <a:spAutoFit/>
          </a:bodyPr>
          <a:lstStyle/>
          <a:p>
            <a:r>
              <a:rPr lang="en-US" b="1" dirty="0" smtClean="0">
                <a:latin typeface="Arial" pitchFamily="34" charset="0"/>
                <a:cs typeface="Arial" pitchFamily="34" charset="0"/>
              </a:rPr>
              <a:t>10%</a:t>
            </a:r>
            <a:endParaRPr lang="en-US" b="1" dirty="0">
              <a:latin typeface="Arial" pitchFamily="34" charset="0"/>
              <a:cs typeface="Arial" pitchFamily="34" charset="0"/>
            </a:endParaRPr>
          </a:p>
        </p:txBody>
      </p:sp>
      <p:sp>
        <p:nvSpPr>
          <p:cNvPr id="5" name="TextBox 4"/>
          <p:cNvSpPr txBox="1"/>
          <p:nvPr/>
        </p:nvSpPr>
        <p:spPr>
          <a:xfrm>
            <a:off x="7543800" y="5715000"/>
            <a:ext cx="1447800" cy="307777"/>
          </a:xfrm>
          <a:prstGeom prst="rect">
            <a:avLst/>
          </a:prstGeom>
          <a:noFill/>
        </p:spPr>
        <p:txBody>
          <a:bodyPr wrap="square" rtlCol="0">
            <a:spAutoFit/>
          </a:bodyPr>
          <a:lstStyle/>
          <a:p>
            <a:r>
              <a:rPr lang="en-US" sz="1400" dirty="0" smtClean="0">
                <a:latin typeface="Arial"/>
                <a:cs typeface="Arial"/>
              </a:rPr>
              <a:t>Asian</a:t>
            </a:r>
            <a:endParaRPr lang="en-US" sz="1400" dirty="0">
              <a:latin typeface="Arial"/>
              <a:cs typeface="Arial"/>
            </a:endParaRPr>
          </a:p>
        </p:txBody>
      </p:sp>
      <p:sp>
        <p:nvSpPr>
          <p:cNvPr id="46" name="TextBox 45"/>
          <p:cNvSpPr txBox="1"/>
          <p:nvPr/>
        </p:nvSpPr>
        <p:spPr>
          <a:xfrm>
            <a:off x="7543800" y="5257800"/>
            <a:ext cx="1600200" cy="307777"/>
          </a:xfrm>
          <a:prstGeom prst="rect">
            <a:avLst/>
          </a:prstGeom>
          <a:noFill/>
        </p:spPr>
        <p:txBody>
          <a:bodyPr wrap="square" rtlCol="0">
            <a:spAutoFit/>
          </a:bodyPr>
          <a:lstStyle/>
          <a:p>
            <a:r>
              <a:rPr lang="en-US" sz="1400" dirty="0" smtClean="0">
                <a:latin typeface="Arial"/>
                <a:cs typeface="Arial"/>
              </a:rPr>
              <a:t>African American</a:t>
            </a:r>
            <a:endParaRPr lang="en-US" sz="1400" dirty="0">
              <a:latin typeface="Arial"/>
              <a:cs typeface="Arial"/>
            </a:endParaRPr>
          </a:p>
        </p:txBody>
      </p:sp>
      <p:sp>
        <p:nvSpPr>
          <p:cNvPr id="47" name="TextBox 46"/>
          <p:cNvSpPr txBox="1"/>
          <p:nvPr/>
        </p:nvSpPr>
        <p:spPr>
          <a:xfrm>
            <a:off x="7543800" y="4724400"/>
            <a:ext cx="1600200" cy="307777"/>
          </a:xfrm>
          <a:prstGeom prst="rect">
            <a:avLst/>
          </a:prstGeom>
          <a:noFill/>
        </p:spPr>
        <p:txBody>
          <a:bodyPr wrap="square" rtlCol="0">
            <a:spAutoFit/>
          </a:bodyPr>
          <a:lstStyle/>
          <a:p>
            <a:r>
              <a:rPr lang="en-US" sz="1400" dirty="0" smtClean="0">
                <a:latin typeface="Arial"/>
                <a:cs typeface="Arial"/>
              </a:rPr>
              <a:t>Hispanic</a:t>
            </a:r>
            <a:endParaRPr lang="en-US" sz="1400" dirty="0">
              <a:latin typeface="Arial"/>
              <a:cs typeface="Arial"/>
            </a:endParaRPr>
          </a:p>
        </p:txBody>
      </p:sp>
      <p:sp>
        <p:nvSpPr>
          <p:cNvPr id="48" name="TextBox 47"/>
          <p:cNvSpPr txBox="1"/>
          <p:nvPr/>
        </p:nvSpPr>
        <p:spPr>
          <a:xfrm>
            <a:off x="7543800" y="3886200"/>
            <a:ext cx="1600200" cy="307777"/>
          </a:xfrm>
          <a:prstGeom prst="rect">
            <a:avLst/>
          </a:prstGeom>
          <a:noFill/>
        </p:spPr>
        <p:txBody>
          <a:bodyPr wrap="square" rtlCol="0">
            <a:spAutoFit/>
          </a:bodyPr>
          <a:lstStyle/>
          <a:p>
            <a:r>
              <a:rPr lang="en-US" sz="1400" dirty="0" smtClean="0">
                <a:latin typeface="Arial"/>
                <a:cs typeface="Arial"/>
              </a:rPr>
              <a:t>Caucasian</a:t>
            </a:r>
            <a:endParaRPr lang="en-US" sz="1400" dirty="0">
              <a:latin typeface="Arial"/>
              <a:cs typeface="Arial"/>
            </a:endParaRPr>
          </a:p>
        </p:txBody>
      </p:sp>
      <p:sp>
        <p:nvSpPr>
          <p:cNvPr id="49" name="TextBox 48"/>
          <p:cNvSpPr txBox="1"/>
          <p:nvPr/>
        </p:nvSpPr>
        <p:spPr>
          <a:xfrm>
            <a:off x="7543800" y="2362200"/>
            <a:ext cx="1600200" cy="523220"/>
          </a:xfrm>
          <a:prstGeom prst="rect">
            <a:avLst/>
          </a:prstGeom>
          <a:noFill/>
        </p:spPr>
        <p:txBody>
          <a:bodyPr wrap="square" rtlCol="0">
            <a:spAutoFit/>
          </a:bodyPr>
          <a:lstStyle/>
          <a:p>
            <a:r>
              <a:rPr lang="en-US" sz="1400" dirty="0" smtClean="0">
                <a:latin typeface="Arial"/>
                <a:cs typeface="Arial"/>
              </a:rPr>
              <a:t>Multi-Ethnic/Other</a:t>
            </a:r>
            <a:endParaRPr lang="en-US" sz="1400" dirty="0">
              <a:latin typeface="Arial"/>
              <a:cs typeface="Arial"/>
            </a:endParaRPr>
          </a:p>
        </p:txBody>
      </p:sp>
      <p:sp>
        <p:nvSpPr>
          <p:cNvPr id="50" name="TextBox 49"/>
          <p:cNvSpPr txBox="1"/>
          <p:nvPr/>
        </p:nvSpPr>
        <p:spPr>
          <a:xfrm>
            <a:off x="4267200" y="6326313"/>
            <a:ext cx="4800600" cy="307777"/>
          </a:xfrm>
          <a:prstGeom prst="rect">
            <a:avLst/>
          </a:prstGeom>
          <a:noFill/>
        </p:spPr>
        <p:txBody>
          <a:bodyPr wrap="square" rtlCol="0">
            <a:spAutoFit/>
          </a:bodyPr>
          <a:lstStyle/>
          <a:p>
            <a:r>
              <a:rPr lang="en-US" sz="1400" dirty="0" smtClean="0">
                <a:latin typeface="Arial"/>
                <a:cs typeface="Arial"/>
              </a:rPr>
              <a:t>Native American, Pacific Islander, Unspecified &lt;1% </a:t>
            </a:r>
            <a:endParaRPr lang="en-US" sz="1400" dirty="0">
              <a:latin typeface="Arial"/>
              <a:cs typeface="Arial"/>
            </a:endParaRPr>
          </a:p>
        </p:txBody>
      </p:sp>
      <p:sp>
        <p:nvSpPr>
          <p:cNvPr id="6" name="TextBox 5"/>
          <p:cNvSpPr txBox="1"/>
          <p:nvPr/>
        </p:nvSpPr>
        <p:spPr>
          <a:xfrm>
            <a:off x="4267200" y="3733800"/>
            <a:ext cx="1295400" cy="369332"/>
          </a:xfrm>
          <a:prstGeom prst="rect">
            <a:avLst/>
          </a:prstGeom>
          <a:noFill/>
        </p:spPr>
        <p:txBody>
          <a:bodyPr wrap="square" rtlCol="0">
            <a:spAutoFit/>
          </a:bodyPr>
          <a:lstStyle/>
          <a:p>
            <a:r>
              <a:rPr lang="en-US" dirty="0" smtClean="0">
                <a:solidFill>
                  <a:srgbClr val="FF0000"/>
                </a:solidFill>
                <a:latin typeface="Arial"/>
                <a:cs typeface="Arial"/>
              </a:rPr>
              <a:t>35% URM</a:t>
            </a:r>
            <a:endParaRPr lang="en-US" dirty="0">
              <a:solidFill>
                <a:srgbClr val="FF0000"/>
              </a:solidFill>
              <a:latin typeface="Arial"/>
              <a:cs typeface="Arial"/>
            </a:endParaRPr>
          </a:p>
        </p:txBody>
      </p:sp>
      <p:sp>
        <p:nvSpPr>
          <p:cNvPr id="51" name="TextBox 50"/>
          <p:cNvSpPr txBox="1"/>
          <p:nvPr/>
        </p:nvSpPr>
        <p:spPr>
          <a:xfrm>
            <a:off x="6553200" y="2057400"/>
            <a:ext cx="1295400" cy="369332"/>
          </a:xfrm>
          <a:prstGeom prst="rect">
            <a:avLst/>
          </a:prstGeom>
          <a:noFill/>
        </p:spPr>
        <p:txBody>
          <a:bodyPr wrap="square" rtlCol="0">
            <a:spAutoFit/>
          </a:bodyPr>
          <a:lstStyle/>
          <a:p>
            <a:r>
              <a:rPr lang="en-US" dirty="0" smtClean="0">
                <a:solidFill>
                  <a:srgbClr val="FF0000"/>
                </a:solidFill>
                <a:latin typeface="Arial"/>
                <a:cs typeface="Arial"/>
              </a:rPr>
              <a:t>36% URM</a:t>
            </a:r>
            <a:endParaRPr lang="en-US" dirty="0">
              <a:solidFill>
                <a:srgbClr val="FF0000"/>
              </a:solidFill>
              <a:latin typeface="Arial"/>
              <a:cs typeface="Arial"/>
            </a:endParaRPr>
          </a:p>
        </p:txBody>
      </p:sp>
      <p:sp>
        <p:nvSpPr>
          <p:cNvPr id="52" name="TextBox 51"/>
          <p:cNvSpPr txBox="1"/>
          <p:nvPr/>
        </p:nvSpPr>
        <p:spPr>
          <a:xfrm>
            <a:off x="5486400" y="3581400"/>
            <a:ext cx="1295400" cy="369332"/>
          </a:xfrm>
          <a:prstGeom prst="rect">
            <a:avLst/>
          </a:prstGeom>
          <a:noFill/>
        </p:spPr>
        <p:txBody>
          <a:bodyPr wrap="square" rtlCol="0">
            <a:spAutoFit/>
          </a:bodyPr>
          <a:lstStyle/>
          <a:p>
            <a:r>
              <a:rPr lang="en-US" dirty="0" smtClean="0">
                <a:solidFill>
                  <a:srgbClr val="FF0000"/>
                </a:solidFill>
                <a:latin typeface="Arial"/>
                <a:cs typeface="Arial"/>
              </a:rPr>
              <a:t>34% URM</a:t>
            </a:r>
            <a:endParaRPr lang="en-US" dirty="0">
              <a:solidFill>
                <a:srgbClr val="FF0000"/>
              </a:solidFill>
              <a:latin typeface="Arial"/>
              <a:cs typeface="Arial"/>
            </a:endParaRPr>
          </a:p>
        </p:txBody>
      </p:sp>
    </p:spTree>
    <p:extLst>
      <p:ext uri="{BB962C8B-B14F-4D97-AF65-F5344CB8AC3E}">
        <p14:creationId xmlns:p14="http://schemas.microsoft.com/office/powerpoint/2010/main" xmlns="" val="3237389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Common Applications: Graduate School Plans</a:t>
            </a:r>
            <a:endParaRPr lang="en-US" sz="3200" dirty="0"/>
          </a:p>
        </p:txBody>
      </p:sp>
      <p:sp>
        <p:nvSpPr>
          <p:cNvPr id="5" name="Content Placeholder 4"/>
          <p:cNvSpPr>
            <a:spLocks noGrp="1"/>
          </p:cNvSpPr>
          <p:nvPr>
            <p:ph idx="1"/>
          </p:nvPr>
        </p:nvSpPr>
        <p:spPr/>
        <p:txBody>
          <a:bodyPr/>
          <a:lstStyle/>
          <a:p>
            <a:r>
              <a:rPr lang="en-US" dirty="0" smtClean="0"/>
              <a:t>Majority indicated plans to pursue graduate degrees</a:t>
            </a:r>
          </a:p>
          <a:p>
            <a:pPr lvl="1"/>
            <a:r>
              <a:rPr lang="en-US" dirty="0" smtClean="0"/>
              <a:t>Over 95% across the 3 years</a:t>
            </a:r>
          </a:p>
          <a:p>
            <a:r>
              <a:rPr lang="en-US" dirty="0" smtClean="0"/>
              <a:t>Few are first generation college students</a:t>
            </a:r>
          </a:p>
          <a:p>
            <a:pPr lvl="1"/>
            <a:r>
              <a:rPr lang="en-US" dirty="0" smtClean="0"/>
              <a:t>Less than 20% across the 3 years</a:t>
            </a:r>
            <a:endParaRPr lang="en-US" dirty="0"/>
          </a:p>
        </p:txBody>
      </p:sp>
      <p:sp>
        <p:nvSpPr>
          <p:cNvPr id="6" name="Footer Placeholder 5"/>
          <p:cNvSpPr>
            <a:spLocks noGrp="1"/>
          </p:cNvSpPr>
          <p:nvPr>
            <p:ph type="ftr" sz="quarter" idx="11"/>
          </p:nvPr>
        </p:nvSpPr>
        <p:spPr>
          <a:xfrm>
            <a:off x="2209800" y="6375400"/>
            <a:ext cx="48006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Shared Applicant Pool</a:t>
            </a:r>
            <a:endParaRPr lang="en-US" dirty="0"/>
          </a:p>
        </p:txBody>
      </p:sp>
      <p:sp>
        <p:nvSpPr>
          <p:cNvPr id="5" name="Footer Placeholder 4"/>
          <p:cNvSpPr>
            <a:spLocks noGrp="1"/>
          </p:cNvSpPr>
          <p:nvPr>
            <p:ph type="ftr" sz="quarter" idx="11"/>
          </p:nvPr>
        </p:nvSpPr>
        <p:spPr>
          <a:xfrm>
            <a:off x="2438400" y="6400800"/>
            <a:ext cx="4495800" cy="457200"/>
          </a:xfrm>
        </p:spPr>
        <p:txBody>
          <a:bodyPr/>
          <a:lstStyle/>
          <a:p>
            <a:pPr algn="ctr"/>
            <a:r>
              <a:rPr lang="en-US" sz="1000" dirty="0" smtClean="0">
                <a:solidFill>
                  <a:schemeClr val="tx2"/>
                </a:solidFill>
                <a:latin typeface="Arial" pitchFamily="34" charset="0"/>
                <a:cs typeface="Arial" pitchFamily="34" charset="0"/>
              </a:rPr>
              <a:t>NSF CISE REU PI Meeting, Philadelphia, PA, March 2013</a:t>
            </a:r>
            <a:endParaRPr lang="en-US" sz="1000" dirty="0">
              <a:solidFill>
                <a:schemeClr val="tx2"/>
              </a:solidFill>
              <a:latin typeface="Arial" pitchFamily="34" charset="0"/>
              <a:cs typeface="Arial" pitchFamily="34" charset="0"/>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xmlns="" val="3236450628"/>
              </p:ext>
            </p:extLst>
          </p:nvPr>
        </p:nvGraphicFramePr>
        <p:xfrm>
          <a:off x="457200" y="2249488"/>
          <a:ext cx="8458200" cy="3084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990600" y="4800600"/>
            <a:ext cx="1524000" cy="523220"/>
          </a:xfrm>
          <a:prstGeom prst="rect">
            <a:avLst/>
          </a:prstGeom>
          <a:noFill/>
          <a:ln>
            <a:solidFill>
              <a:schemeClr val="accent1"/>
            </a:solidFill>
          </a:ln>
        </p:spPr>
        <p:txBody>
          <a:bodyPr wrap="square" rtlCol="0">
            <a:spAutoFit/>
          </a:bodyPr>
          <a:lstStyle/>
          <a:p>
            <a:pPr algn="ctr"/>
            <a:r>
              <a:rPr lang="en-US" sz="1400" dirty="0" smtClean="0"/>
              <a:t>Communication with Audrey</a:t>
            </a:r>
            <a:endParaRPr lang="en-US" sz="1400" dirty="0"/>
          </a:p>
        </p:txBody>
      </p:sp>
      <p:cxnSp>
        <p:nvCxnSpPr>
          <p:cNvPr id="10" name="Straight Arrow Connector 9"/>
          <p:cNvCxnSpPr>
            <a:stCxn id="8" idx="0"/>
          </p:cNvCxnSpPr>
          <p:nvPr/>
        </p:nvCxnSpPr>
        <p:spPr>
          <a:xfrm flipV="1">
            <a:off x="1752600" y="4419600"/>
            <a:ext cx="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038600" y="4800600"/>
            <a:ext cx="1524000" cy="523220"/>
          </a:xfrm>
          <a:prstGeom prst="rect">
            <a:avLst/>
          </a:prstGeom>
          <a:noFill/>
          <a:ln>
            <a:solidFill>
              <a:schemeClr val="accent1"/>
            </a:solidFill>
          </a:ln>
        </p:spPr>
        <p:txBody>
          <a:bodyPr wrap="square" rtlCol="0">
            <a:spAutoFit/>
          </a:bodyPr>
          <a:lstStyle/>
          <a:p>
            <a:pPr algn="ctr"/>
            <a:r>
              <a:rPr lang="en-US" sz="1400" dirty="0" smtClean="0"/>
              <a:t>Communication with Audrey</a:t>
            </a:r>
            <a:endParaRPr lang="en-US" sz="1400" dirty="0"/>
          </a:p>
        </p:txBody>
      </p:sp>
      <p:cxnSp>
        <p:nvCxnSpPr>
          <p:cNvPr id="12" name="Straight Arrow Connector 11"/>
          <p:cNvCxnSpPr/>
          <p:nvPr/>
        </p:nvCxnSpPr>
        <p:spPr>
          <a:xfrm flipV="1">
            <a:off x="4724400" y="4419600"/>
            <a:ext cx="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934200" y="4800600"/>
            <a:ext cx="1524000" cy="523220"/>
          </a:xfrm>
          <a:prstGeom prst="rect">
            <a:avLst/>
          </a:prstGeom>
          <a:noFill/>
          <a:ln>
            <a:solidFill>
              <a:schemeClr val="accent1"/>
            </a:solidFill>
          </a:ln>
        </p:spPr>
        <p:txBody>
          <a:bodyPr wrap="square" rtlCol="0">
            <a:spAutoFit/>
          </a:bodyPr>
          <a:lstStyle/>
          <a:p>
            <a:pPr algn="ctr"/>
            <a:r>
              <a:rPr lang="en-US" sz="1400" dirty="0" smtClean="0"/>
              <a:t>Communication from Audrey</a:t>
            </a:r>
            <a:endParaRPr lang="en-US" sz="1400" dirty="0"/>
          </a:p>
        </p:txBody>
      </p:sp>
      <p:cxnSp>
        <p:nvCxnSpPr>
          <p:cNvPr id="15" name="Straight Arrow Connector 14"/>
          <p:cNvCxnSpPr>
            <a:stCxn id="13" idx="0"/>
          </p:cNvCxnSpPr>
          <p:nvPr/>
        </p:nvCxnSpPr>
        <p:spPr>
          <a:xfrm flipH="1" flipV="1">
            <a:off x="7391400" y="4572000"/>
            <a:ext cx="3048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7696200" y="4572000"/>
            <a:ext cx="3810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57200" y="2209800"/>
            <a:ext cx="1066800" cy="523220"/>
          </a:xfrm>
          <a:prstGeom prst="rect">
            <a:avLst/>
          </a:prstGeom>
          <a:noFill/>
          <a:ln>
            <a:solidFill>
              <a:schemeClr val="accent1"/>
            </a:solidFill>
          </a:ln>
        </p:spPr>
        <p:txBody>
          <a:bodyPr wrap="square" rtlCol="0">
            <a:spAutoFit/>
          </a:bodyPr>
          <a:lstStyle/>
          <a:p>
            <a:pPr algn="ctr"/>
            <a:r>
              <a:rPr lang="en-US" sz="1400" dirty="0" smtClean="0"/>
              <a:t>Site </a:t>
            </a:r>
          </a:p>
          <a:p>
            <a:pPr algn="ctr"/>
            <a:r>
              <a:rPr lang="en-US" sz="1400" dirty="0" smtClean="0"/>
              <a:t>Decides</a:t>
            </a:r>
            <a:endParaRPr lang="en-US" sz="1400" dirty="0"/>
          </a:p>
        </p:txBody>
      </p:sp>
      <p:sp>
        <p:nvSpPr>
          <p:cNvPr id="20" name="TextBox 19"/>
          <p:cNvSpPr txBox="1"/>
          <p:nvPr/>
        </p:nvSpPr>
        <p:spPr>
          <a:xfrm>
            <a:off x="1981200" y="2209800"/>
            <a:ext cx="990600" cy="523220"/>
          </a:xfrm>
          <a:prstGeom prst="rect">
            <a:avLst/>
          </a:prstGeom>
          <a:noFill/>
          <a:ln>
            <a:solidFill>
              <a:schemeClr val="accent1"/>
            </a:solidFill>
          </a:ln>
        </p:spPr>
        <p:txBody>
          <a:bodyPr wrap="square" rtlCol="0">
            <a:spAutoFit/>
          </a:bodyPr>
          <a:lstStyle/>
          <a:p>
            <a:pPr algn="ctr"/>
            <a:r>
              <a:rPr lang="en-US" sz="1400" dirty="0" smtClean="0"/>
              <a:t>Applicant</a:t>
            </a:r>
          </a:p>
          <a:p>
            <a:pPr algn="ctr"/>
            <a:r>
              <a:rPr lang="en-US" sz="1400" dirty="0" smtClean="0"/>
              <a:t>Decides</a:t>
            </a:r>
            <a:endParaRPr lang="en-US" sz="1400" dirty="0"/>
          </a:p>
        </p:txBody>
      </p:sp>
      <p:sp>
        <p:nvSpPr>
          <p:cNvPr id="22" name="TextBox 21"/>
          <p:cNvSpPr txBox="1"/>
          <p:nvPr/>
        </p:nvSpPr>
        <p:spPr>
          <a:xfrm>
            <a:off x="4953000" y="2286000"/>
            <a:ext cx="3962400" cy="307777"/>
          </a:xfrm>
          <a:prstGeom prst="rect">
            <a:avLst/>
          </a:prstGeom>
          <a:noFill/>
          <a:ln>
            <a:solidFill>
              <a:schemeClr val="accent1"/>
            </a:solidFill>
          </a:ln>
        </p:spPr>
        <p:txBody>
          <a:bodyPr wrap="square" rtlCol="0">
            <a:spAutoFit/>
          </a:bodyPr>
          <a:lstStyle/>
          <a:p>
            <a:pPr algn="ctr"/>
            <a:r>
              <a:rPr lang="en-US" sz="1400" dirty="0" smtClean="0"/>
              <a:t>Sites Communicate with Applicants of Interest</a:t>
            </a:r>
            <a:endParaRPr lang="en-US" sz="1400" dirty="0"/>
          </a:p>
        </p:txBody>
      </p:sp>
      <p:cxnSp>
        <p:nvCxnSpPr>
          <p:cNvPr id="24" name="Straight Arrow Connector 23"/>
          <p:cNvCxnSpPr>
            <a:stCxn id="19" idx="2"/>
          </p:cNvCxnSpPr>
          <p:nvPr/>
        </p:nvCxnSpPr>
        <p:spPr>
          <a:xfrm>
            <a:off x="990600" y="2733020"/>
            <a:ext cx="0" cy="2387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2514600" y="2743200"/>
            <a:ext cx="0" cy="2387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Oval 2"/>
          <p:cNvSpPr/>
          <p:nvPr/>
        </p:nvSpPr>
        <p:spPr>
          <a:xfrm>
            <a:off x="3276600" y="2667000"/>
            <a:ext cx="1371600" cy="21336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3429000" y="1752600"/>
            <a:ext cx="1066800" cy="369332"/>
          </a:xfrm>
          <a:prstGeom prst="rect">
            <a:avLst/>
          </a:prstGeom>
          <a:noFill/>
        </p:spPr>
        <p:txBody>
          <a:bodyPr wrap="square" rtlCol="0">
            <a:spAutoFit/>
          </a:bodyPr>
          <a:lstStyle/>
          <a:p>
            <a:pPr algn="ctr"/>
            <a:r>
              <a:rPr lang="en-US" dirty="0" smtClean="0"/>
              <a:t>Now</a:t>
            </a:r>
            <a:endParaRPr lang="en-US" dirty="0"/>
          </a:p>
        </p:txBody>
      </p:sp>
      <p:cxnSp>
        <p:nvCxnSpPr>
          <p:cNvPr id="9" name="Straight Arrow Connector 8"/>
          <p:cNvCxnSpPr>
            <a:stCxn id="4" idx="2"/>
            <a:endCxn id="3" idx="0"/>
          </p:cNvCxnSpPr>
          <p:nvPr/>
        </p:nvCxnSpPr>
        <p:spPr>
          <a:xfrm>
            <a:off x="3962400" y="2121932"/>
            <a:ext cx="0" cy="54506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891477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The A la Carte Student Survey</a:t>
            </a:r>
            <a:endParaRPr lang="en-US" dirty="0"/>
          </a:p>
        </p:txBody>
      </p:sp>
      <p:sp>
        <p:nvSpPr>
          <p:cNvPr id="4" name="Footer Placeholder 3"/>
          <p:cNvSpPr>
            <a:spLocks noGrp="1"/>
          </p:cNvSpPr>
          <p:nvPr>
            <p:ph type="ftr" sz="quarter" idx="11"/>
          </p:nvPr>
        </p:nvSpPr>
        <p:spPr>
          <a:xfrm>
            <a:off x="2971800" y="6386689"/>
            <a:ext cx="3581400" cy="457200"/>
          </a:xfrm>
        </p:spPr>
        <p:txBody>
          <a:bodyPr/>
          <a:lstStyle/>
          <a:p>
            <a:pPr algn="ctr"/>
            <a:r>
              <a:rPr lang="en-US" sz="1000" b="1" dirty="0" smtClean="0">
                <a:solidFill>
                  <a:schemeClr val="tx1"/>
                </a:solidFill>
                <a:latin typeface="Arial"/>
                <a:cs typeface="Arial"/>
              </a:rPr>
              <a:t>NSF CISE REU PI Meeting, Philadelphia, PA, March 2013</a:t>
            </a:r>
            <a:endParaRPr lang="en-US" sz="1000" b="1" dirty="0">
              <a:solidFill>
                <a:schemeClr val="tx1"/>
              </a:solidFill>
              <a:latin typeface="Arial"/>
              <a:cs typeface="Arial"/>
            </a:endParaRPr>
          </a:p>
        </p:txBody>
      </p:sp>
    </p:spTree>
    <p:extLst>
      <p:ext uri="{BB962C8B-B14F-4D97-AF65-F5344CB8AC3E}">
        <p14:creationId xmlns:p14="http://schemas.microsoft.com/office/powerpoint/2010/main" xmlns="" val="2007551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3475</TotalTime>
  <Words>2525</Words>
  <Application>Microsoft Office PowerPoint</Application>
  <PresentationFormat>On-screen Show (4:3)</PresentationFormat>
  <Paragraphs>478</Paragraphs>
  <Slides>34</Slides>
  <Notes>16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Urban</vt:lpstr>
      <vt:lpstr>CISE REU Evaluation Toolkit 3 Year Overview</vt:lpstr>
      <vt:lpstr>History of Evaluation Project</vt:lpstr>
      <vt:lpstr>The Common Application</vt:lpstr>
      <vt:lpstr>3 Year Trends in Common Applications</vt:lpstr>
      <vt:lpstr>Common Applications: Gender, Ethnicity, Level</vt:lpstr>
      <vt:lpstr>Percentage of Applicants by Gender &amp; Ethnicity</vt:lpstr>
      <vt:lpstr>Common Applications: Graduate School Plans</vt:lpstr>
      <vt:lpstr>Shared Applicant Pool</vt:lpstr>
      <vt:lpstr>The A la Carte Student Survey</vt:lpstr>
      <vt:lpstr>A la Carte Student Survey</vt:lpstr>
      <vt:lpstr>A la Carte 3 Year Outcomes</vt:lpstr>
      <vt:lpstr>A la Carte Gender &amp; Ethnicity at Post</vt:lpstr>
      <vt:lpstr>Post Program Evaluation</vt:lpstr>
      <vt:lpstr>Faculty/PI Survey</vt:lpstr>
      <vt:lpstr>Faculty Survey</vt:lpstr>
      <vt:lpstr>Recruiting &amp; Managing Students</vt:lpstr>
      <vt:lpstr>Why Faculty Participate in REU Site Management</vt:lpstr>
      <vt:lpstr>Why Faculty Participate in REU Site Management</vt:lpstr>
      <vt:lpstr>Other Important Factors: Open Ended Response Themes</vt:lpstr>
      <vt:lpstr>What does it all mean?</vt:lpstr>
      <vt:lpstr>Next Steps</vt:lpstr>
      <vt:lpstr>Results from Poll During Meeting</vt:lpstr>
      <vt:lpstr>A la Carte Survey Modules </vt:lpstr>
      <vt:lpstr>Why don’t you use the A la Carte?</vt:lpstr>
      <vt:lpstr>Common Application</vt:lpstr>
      <vt:lpstr>Thank you audrey.rorrer@uncc.edu</vt:lpstr>
      <vt:lpstr>Appendices</vt:lpstr>
      <vt:lpstr>Participating Sites</vt:lpstr>
      <vt:lpstr>A la Carte Methodology</vt:lpstr>
      <vt:lpstr>A la Carte Student Survey Participants</vt:lpstr>
      <vt:lpstr>A la Carte Student Survey Participants</vt:lpstr>
      <vt:lpstr>Recruiting Students</vt:lpstr>
      <vt:lpstr>Managing Students</vt:lpstr>
      <vt:lpstr>Weekly Time Spent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anonymous</dc:creator>
  <cp:lastModifiedBy>arorrer</cp:lastModifiedBy>
  <cp:revision>387</cp:revision>
  <dcterms:created xsi:type="dcterms:W3CDTF">2012-02-11T01:31:34Z</dcterms:created>
  <dcterms:modified xsi:type="dcterms:W3CDTF">2013-03-25T13:21:04Z</dcterms:modified>
</cp:coreProperties>
</file>