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17"/>
  </p:notesMasterIdLst>
  <p:sldIdLst>
    <p:sldId id="256" r:id="rId2"/>
    <p:sldId id="281" r:id="rId3"/>
    <p:sldId id="271" r:id="rId4"/>
    <p:sldId id="268" r:id="rId5"/>
    <p:sldId id="282" r:id="rId6"/>
    <p:sldId id="274" r:id="rId7"/>
    <p:sldId id="283" r:id="rId8"/>
    <p:sldId id="275" r:id="rId9"/>
    <p:sldId id="277" r:id="rId10"/>
    <p:sldId id="278" r:id="rId11"/>
    <p:sldId id="276" r:id="rId12"/>
    <p:sldId id="285" r:id="rId13"/>
    <p:sldId id="280" r:id="rId14"/>
    <p:sldId id="279" r:id="rId15"/>
    <p:sldId id="284"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341" autoAdjust="0"/>
  </p:normalViewPr>
  <p:slideViewPr>
    <p:cSldViewPr>
      <p:cViewPr>
        <p:scale>
          <a:sx n="120" d="100"/>
          <a:sy n="120" d="100"/>
        </p:scale>
        <p:origin x="-366" y="5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annikafredrikson:Dropbox:standard%20deviation2.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annikafredrikson:Dropbox:standard%20deviation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Oxford detector</c:v>
                </c:pt>
              </c:strCache>
            </c:strRef>
          </c:tx>
          <c:invertIfNegative val="0"/>
          <c:cat>
            <c:strRef>
              <c:f>Sheet1!$A$2:$A$3</c:f>
              <c:strCache>
                <c:ptCount val="2"/>
                <c:pt idx="0">
                  <c:v>Precision</c:v>
                </c:pt>
                <c:pt idx="1">
                  <c:v>Recall</c:v>
                </c:pt>
              </c:strCache>
            </c:strRef>
          </c:cat>
          <c:val>
            <c:numRef>
              <c:f>Sheet1!$B$2:$B$3</c:f>
              <c:numCache>
                <c:formatCode>General</c:formatCode>
                <c:ptCount val="2"/>
                <c:pt idx="0">
                  <c:v>0.56999999999999995</c:v>
                </c:pt>
                <c:pt idx="1">
                  <c:v>0.51</c:v>
                </c:pt>
              </c:numCache>
            </c:numRef>
          </c:val>
        </c:ser>
        <c:ser>
          <c:idx val="1"/>
          <c:order val="1"/>
          <c:tx>
            <c:strRef>
              <c:f>Sheet1!$C$1</c:f>
              <c:strCache>
                <c:ptCount val="1"/>
                <c:pt idx="0">
                  <c:v>Our method</c:v>
                </c:pt>
              </c:strCache>
            </c:strRef>
          </c:tx>
          <c:spPr>
            <a:solidFill>
              <a:schemeClr val="accent3"/>
            </a:solidFill>
          </c:spPr>
          <c:invertIfNegative val="0"/>
          <c:cat>
            <c:strRef>
              <c:f>Sheet1!$A$2:$A$3</c:f>
              <c:strCache>
                <c:ptCount val="2"/>
                <c:pt idx="0">
                  <c:v>Precision</c:v>
                </c:pt>
                <c:pt idx="1">
                  <c:v>Recall</c:v>
                </c:pt>
              </c:strCache>
            </c:strRef>
          </c:cat>
          <c:val>
            <c:numRef>
              <c:f>Sheet1!$C$2:$C$3</c:f>
              <c:numCache>
                <c:formatCode>General</c:formatCode>
                <c:ptCount val="2"/>
                <c:pt idx="0">
                  <c:v>0.76</c:v>
                </c:pt>
                <c:pt idx="1">
                  <c:v>0.78</c:v>
                </c:pt>
              </c:numCache>
            </c:numRef>
          </c:val>
        </c:ser>
        <c:dLbls>
          <c:showLegendKey val="0"/>
          <c:showVal val="0"/>
          <c:showCatName val="0"/>
          <c:showSerName val="0"/>
          <c:showPercent val="0"/>
          <c:showBubbleSize val="0"/>
        </c:dLbls>
        <c:gapWidth val="150"/>
        <c:axId val="66431488"/>
        <c:axId val="66623680"/>
      </c:barChart>
      <c:catAx>
        <c:axId val="66431488"/>
        <c:scaling>
          <c:orientation val="minMax"/>
        </c:scaling>
        <c:delete val="0"/>
        <c:axPos val="b"/>
        <c:numFmt formatCode="General" sourceLinked="1"/>
        <c:majorTickMark val="out"/>
        <c:minorTickMark val="none"/>
        <c:tickLblPos val="nextTo"/>
        <c:crossAx val="66623680"/>
        <c:crosses val="autoZero"/>
        <c:auto val="1"/>
        <c:lblAlgn val="ctr"/>
        <c:lblOffset val="100"/>
        <c:noMultiLvlLbl val="0"/>
      </c:catAx>
      <c:valAx>
        <c:axId val="66623680"/>
        <c:scaling>
          <c:orientation val="minMax"/>
        </c:scaling>
        <c:delete val="0"/>
        <c:axPos val="l"/>
        <c:majorGridlines/>
        <c:numFmt formatCode="General" sourceLinked="1"/>
        <c:majorTickMark val="out"/>
        <c:minorTickMark val="none"/>
        <c:tickLblPos val="nextTo"/>
        <c:crossAx val="66431488"/>
        <c:crosses val="autoZero"/>
        <c:crossBetween val="between"/>
      </c:valAx>
    </c:plotArea>
    <c:legend>
      <c:legendPos val="b"/>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Precision</a:t>
            </a:r>
          </a:p>
        </c:rich>
      </c:tx>
      <c:layout/>
      <c:overlay val="0"/>
    </c:title>
    <c:autoTitleDeleted val="0"/>
    <c:plotArea>
      <c:layout/>
      <c:scatterChart>
        <c:scatterStyle val="lineMarker"/>
        <c:varyColors val="0"/>
        <c:ser>
          <c:idx val="0"/>
          <c:order val="0"/>
          <c:tx>
            <c:strRef>
              <c:f>Sheet1!$A$1</c:f>
              <c:strCache>
                <c:ptCount val="1"/>
                <c:pt idx="0">
                  <c:v>P</c:v>
                </c:pt>
              </c:strCache>
            </c:strRef>
          </c:tx>
          <c:spPr>
            <a:ln w="47625">
              <a:noFill/>
            </a:ln>
          </c:spPr>
          <c:trendline>
            <c:trendlineType val="linear"/>
            <c:dispRSqr val="0"/>
            <c:dispEq val="0"/>
          </c:trendline>
          <c:yVal>
            <c:numRef>
              <c:f>Sheet1!$A$2:$A$21</c:f>
              <c:numCache>
                <c:formatCode>General</c:formatCode>
                <c:ptCount val="20"/>
                <c:pt idx="0">
                  <c:v>0.73</c:v>
                </c:pt>
                <c:pt idx="1">
                  <c:v>0.76</c:v>
                </c:pt>
                <c:pt idx="2">
                  <c:v>0.64</c:v>
                </c:pt>
                <c:pt idx="3">
                  <c:v>0.67</c:v>
                </c:pt>
                <c:pt idx="4">
                  <c:v>0.73</c:v>
                </c:pt>
                <c:pt idx="5">
                  <c:v>0.77</c:v>
                </c:pt>
                <c:pt idx="6">
                  <c:v>0.79</c:v>
                </c:pt>
                <c:pt idx="7">
                  <c:v>0.81</c:v>
                </c:pt>
                <c:pt idx="8">
                  <c:v>0.84</c:v>
                </c:pt>
                <c:pt idx="9">
                  <c:v>0.79</c:v>
                </c:pt>
                <c:pt idx="10">
                  <c:v>0.83</c:v>
                </c:pt>
                <c:pt idx="11">
                  <c:v>0.75</c:v>
                </c:pt>
                <c:pt idx="12">
                  <c:v>0.78</c:v>
                </c:pt>
                <c:pt idx="13">
                  <c:v>0.74</c:v>
                </c:pt>
                <c:pt idx="14">
                  <c:v>0.69</c:v>
                </c:pt>
                <c:pt idx="15">
                  <c:v>0.76</c:v>
                </c:pt>
                <c:pt idx="16">
                  <c:v>0.72</c:v>
                </c:pt>
                <c:pt idx="17">
                  <c:v>0.86</c:v>
                </c:pt>
                <c:pt idx="18">
                  <c:v>0.66</c:v>
                </c:pt>
                <c:pt idx="19">
                  <c:v>0.88</c:v>
                </c:pt>
              </c:numCache>
            </c:numRef>
          </c:yVal>
          <c:smooth val="0"/>
        </c:ser>
        <c:dLbls>
          <c:showLegendKey val="0"/>
          <c:showVal val="0"/>
          <c:showCatName val="0"/>
          <c:showSerName val="0"/>
          <c:showPercent val="0"/>
          <c:showBubbleSize val="0"/>
        </c:dLbls>
        <c:axId val="101539840"/>
        <c:axId val="101540416"/>
      </c:scatterChart>
      <c:valAx>
        <c:axId val="101539840"/>
        <c:scaling>
          <c:orientation val="minMax"/>
          <c:max val="20"/>
        </c:scaling>
        <c:delete val="0"/>
        <c:axPos val="b"/>
        <c:majorTickMark val="out"/>
        <c:minorTickMark val="none"/>
        <c:tickLblPos val="nextTo"/>
        <c:crossAx val="101540416"/>
        <c:crosses val="autoZero"/>
        <c:crossBetween val="midCat"/>
      </c:valAx>
      <c:valAx>
        <c:axId val="101540416"/>
        <c:scaling>
          <c:orientation val="minMax"/>
        </c:scaling>
        <c:delete val="0"/>
        <c:axPos val="l"/>
        <c:majorGridlines/>
        <c:numFmt formatCode="General" sourceLinked="1"/>
        <c:majorTickMark val="out"/>
        <c:minorTickMark val="none"/>
        <c:tickLblPos val="nextTo"/>
        <c:crossAx val="101539840"/>
        <c:crosses val="autoZero"/>
        <c:crossBetween val="midCat"/>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Recall</a:t>
            </a:r>
          </a:p>
        </c:rich>
      </c:tx>
      <c:layout/>
      <c:overlay val="0"/>
    </c:title>
    <c:autoTitleDeleted val="0"/>
    <c:plotArea>
      <c:layout/>
      <c:scatterChart>
        <c:scatterStyle val="lineMarker"/>
        <c:varyColors val="0"/>
        <c:ser>
          <c:idx val="0"/>
          <c:order val="0"/>
          <c:tx>
            <c:strRef>
              <c:f>Sheet1!$B$1</c:f>
              <c:strCache>
                <c:ptCount val="1"/>
                <c:pt idx="0">
                  <c:v>R</c:v>
                </c:pt>
              </c:strCache>
            </c:strRef>
          </c:tx>
          <c:spPr>
            <a:ln w="47625">
              <a:noFill/>
            </a:ln>
          </c:spPr>
          <c:trendline>
            <c:trendlineType val="linear"/>
            <c:dispRSqr val="0"/>
            <c:dispEq val="0"/>
          </c:trendline>
          <c:yVal>
            <c:numRef>
              <c:f>Sheet1!$B$2:$B$21</c:f>
              <c:numCache>
                <c:formatCode>General</c:formatCode>
                <c:ptCount val="20"/>
                <c:pt idx="0">
                  <c:v>0.77</c:v>
                </c:pt>
                <c:pt idx="1">
                  <c:v>0.73</c:v>
                </c:pt>
                <c:pt idx="2">
                  <c:v>0.74</c:v>
                </c:pt>
                <c:pt idx="3">
                  <c:v>0.72</c:v>
                </c:pt>
                <c:pt idx="4">
                  <c:v>0.7</c:v>
                </c:pt>
                <c:pt idx="5">
                  <c:v>0.79</c:v>
                </c:pt>
                <c:pt idx="6">
                  <c:v>0.79</c:v>
                </c:pt>
                <c:pt idx="7">
                  <c:v>0.83</c:v>
                </c:pt>
                <c:pt idx="8">
                  <c:v>0.81</c:v>
                </c:pt>
                <c:pt idx="9">
                  <c:v>0.85</c:v>
                </c:pt>
                <c:pt idx="10">
                  <c:v>0.84</c:v>
                </c:pt>
                <c:pt idx="11">
                  <c:v>0.77</c:v>
                </c:pt>
                <c:pt idx="12">
                  <c:v>0.8</c:v>
                </c:pt>
                <c:pt idx="13">
                  <c:v>0.76</c:v>
                </c:pt>
                <c:pt idx="14">
                  <c:v>0.73</c:v>
                </c:pt>
                <c:pt idx="15">
                  <c:v>0.79</c:v>
                </c:pt>
                <c:pt idx="16">
                  <c:v>0.81</c:v>
                </c:pt>
                <c:pt idx="17">
                  <c:v>0.83</c:v>
                </c:pt>
                <c:pt idx="18">
                  <c:v>0.72</c:v>
                </c:pt>
                <c:pt idx="19">
                  <c:v>0.82</c:v>
                </c:pt>
              </c:numCache>
            </c:numRef>
          </c:yVal>
          <c:smooth val="0"/>
        </c:ser>
        <c:dLbls>
          <c:showLegendKey val="0"/>
          <c:showVal val="0"/>
          <c:showCatName val="0"/>
          <c:showSerName val="0"/>
          <c:showPercent val="0"/>
          <c:showBubbleSize val="0"/>
        </c:dLbls>
        <c:axId val="101542144"/>
        <c:axId val="101542720"/>
      </c:scatterChart>
      <c:valAx>
        <c:axId val="101542144"/>
        <c:scaling>
          <c:orientation val="minMax"/>
          <c:max val="20"/>
        </c:scaling>
        <c:delete val="0"/>
        <c:axPos val="b"/>
        <c:majorTickMark val="out"/>
        <c:minorTickMark val="none"/>
        <c:tickLblPos val="nextTo"/>
        <c:crossAx val="101542720"/>
        <c:crosses val="autoZero"/>
        <c:crossBetween val="midCat"/>
      </c:valAx>
      <c:valAx>
        <c:axId val="101542720"/>
        <c:scaling>
          <c:orientation val="minMax"/>
        </c:scaling>
        <c:delete val="0"/>
        <c:axPos val="l"/>
        <c:majorGridlines/>
        <c:numFmt formatCode="General" sourceLinked="1"/>
        <c:majorTickMark val="out"/>
        <c:minorTickMark val="none"/>
        <c:tickLblPos val="nextTo"/>
        <c:crossAx val="101542144"/>
        <c:crosses val="autoZero"/>
        <c:crossBetween val="midCat"/>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D85650-DD5B-4591-8624-5E97D3882C8B}" type="datetimeFigureOut">
              <a:rPr lang="en-US" smtClean="0"/>
              <a:t>7/31/2014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690806-7A77-4F55-A264-79F191D59583}" type="slidenum">
              <a:rPr lang="en-US" smtClean="0"/>
              <a:t>‹#›</a:t>
            </a:fld>
            <a:endParaRPr lang="en-US"/>
          </a:p>
        </p:txBody>
      </p:sp>
    </p:spTree>
    <p:extLst>
      <p:ext uri="{BB962C8B-B14F-4D97-AF65-F5344CB8AC3E}">
        <p14:creationId xmlns:p14="http://schemas.microsoft.com/office/powerpoint/2010/main" val="2151819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a:t>
            </a:r>
            <a:r>
              <a:rPr lang="en-US" baseline="0" dirty="0" smtClean="0"/>
              <a:t> my name is Annika Fredrikson and for my REU this summer I have been working on Finding Cells via adaptive detectors for breast cancer image analysis. The objective of my project was to improve the computer’s ability to identify cells in breast tissue images. </a:t>
            </a:r>
            <a:endParaRPr lang="en-US" dirty="0"/>
          </a:p>
        </p:txBody>
      </p:sp>
      <p:sp>
        <p:nvSpPr>
          <p:cNvPr id="4" name="Slide Number Placeholder 3"/>
          <p:cNvSpPr>
            <a:spLocks noGrp="1"/>
          </p:cNvSpPr>
          <p:nvPr>
            <p:ph type="sldNum" sz="quarter" idx="10"/>
          </p:nvPr>
        </p:nvSpPr>
        <p:spPr/>
        <p:txBody>
          <a:bodyPr/>
          <a:lstStyle/>
          <a:p>
            <a:fld id="{96690806-7A77-4F55-A264-79F191D59583}" type="slidenum">
              <a:rPr lang="en-US" smtClean="0"/>
              <a:t>1</a:t>
            </a:fld>
            <a:endParaRPr lang="en-US"/>
          </a:p>
        </p:txBody>
      </p:sp>
    </p:spTree>
    <p:extLst>
      <p:ext uri="{BB962C8B-B14F-4D97-AF65-F5344CB8AC3E}">
        <p14:creationId xmlns:p14="http://schemas.microsoft.com/office/powerpoint/2010/main" val="1528372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Breast</a:t>
            </a:r>
            <a:r>
              <a:rPr lang="en-US" baseline="0" dirty="0" smtClean="0"/>
              <a:t> cancer is the second most common cancer in the US, affecting 1 in every 8 women in the course of her life. Fortunately, early diagnosis and treatment can significantly increase the survival rate among patients. Biopsy which is illustrated here is the most common examination method. During biopsy a very thin needle is used to remove a small sample of tissue which is then examined under a microscope by a pathologist. The biopsy process, however, poses some challenges. Pathologists have to manually examine each tissue sample which is incredibly time consuming. In order to be completely accurate, the pathologist would need to examine each cell individually, but through a microscope this is quite difficult. Instead pathologists look at clumps of cells like the one pictured in the image here. This leads to inconsistency in analysis because there exists a lot of observer bias.</a:t>
            </a:r>
          </a:p>
          <a:p>
            <a:endParaRPr lang="en-US" dirty="0" smtClean="0"/>
          </a:p>
        </p:txBody>
      </p:sp>
      <p:sp>
        <p:nvSpPr>
          <p:cNvPr id="4" name="Slide Number Placeholder 3"/>
          <p:cNvSpPr>
            <a:spLocks noGrp="1"/>
          </p:cNvSpPr>
          <p:nvPr>
            <p:ph type="sldNum" sz="quarter" idx="10"/>
          </p:nvPr>
        </p:nvSpPr>
        <p:spPr/>
        <p:txBody>
          <a:bodyPr/>
          <a:lstStyle/>
          <a:p>
            <a:fld id="{96690806-7A77-4F55-A264-79F191D59583}" type="slidenum">
              <a:rPr lang="en-US" smtClean="0"/>
              <a:t>2</a:t>
            </a:fld>
            <a:endParaRPr lang="en-US"/>
          </a:p>
        </p:txBody>
      </p:sp>
    </p:spTree>
    <p:extLst>
      <p:ext uri="{BB962C8B-B14F-4D97-AF65-F5344CB8AC3E}">
        <p14:creationId xmlns:p14="http://schemas.microsoft.com/office/powerpoint/2010/main" val="1099788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these challenges</a:t>
            </a:r>
            <a:r>
              <a:rPr lang="en-US" baseline="0" dirty="0" smtClean="0"/>
              <a:t> have led to the development of computer aided diagnosis, which has become increasingly important in the medical world today and more specifically in breast cancer analysis. With the aid of the computer, pathologists can more easily and clearly examine and analyze tissue samples on a cell by cell basis. By automating the image analysis portion of the process, we can save time for the pathologists and reduce the overall workload of the pathology lab. Computer aided diagnosis has also improved the accuracy of analysis and the overall quality of the interpretation because doctors can use image processing techniques to classify the cells. </a:t>
            </a:r>
          </a:p>
        </p:txBody>
      </p:sp>
      <p:sp>
        <p:nvSpPr>
          <p:cNvPr id="4" name="Slide Number Placeholder 3"/>
          <p:cNvSpPr>
            <a:spLocks noGrp="1"/>
          </p:cNvSpPr>
          <p:nvPr>
            <p:ph type="sldNum" sz="quarter" idx="10"/>
          </p:nvPr>
        </p:nvSpPr>
        <p:spPr/>
        <p:txBody>
          <a:bodyPr/>
          <a:lstStyle/>
          <a:p>
            <a:fld id="{96690806-7A77-4F55-A264-79F191D59583}" type="slidenum">
              <a:rPr lang="en-US" smtClean="0"/>
              <a:t>3</a:t>
            </a:fld>
            <a:endParaRPr lang="en-US"/>
          </a:p>
        </p:txBody>
      </p:sp>
    </p:spTree>
    <p:extLst>
      <p:ext uri="{BB962C8B-B14F-4D97-AF65-F5344CB8AC3E}">
        <p14:creationId xmlns:p14="http://schemas.microsoft.com/office/powerpoint/2010/main" val="3266949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Computer-aided diagnosis is</a:t>
            </a:r>
            <a:r>
              <a:rPr lang="en-US" baseline="0" dirty="0" smtClean="0"/>
              <a:t> useless if the computer is unable to identify the cells. Before the pathologists can classify the cells they see in an image as cancerous or benign, machine learning techniques must be employed to ensure that the computer will output accurate results. That’s where I come in. </a:t>
            </a:r>
            <a:r>
              <a:rPr lang="en-US" dirty="0" smtClean="0"/>
              <a:t>In order to analyze these breast</a:t>
            </a:r>
            <a:r>
              <a:rPr lang="en-US" baseline="0" dirty="0" smtClean="0"/>
              <a:t> tissue images, we need to be able to identify the cells in the image. Using machine learning techniques, we can train the computer to differentiate cells from surrounding tissue and fat. So as you can see, cell detection is a crucial step in the analysis process. The computer needs to be able to detect the cells in an image before it can complete the real task of classifying the cells as cancerous or benign. Without the detection step, the computer won’t know what to analyze. Cell detection is especially important in the analysis of breast cancer images, because cancerous cells will have enlarged nuclei. </a:t>
            </a:r>
          </a:p>
          <a:p>
            <a:endParaRPr lang="en-US" dirty="0"/>
          </a:p>
        </p:txBody>
      </p:sp>
      <p:sp>
        <p:nvSpPr>
          <p:cNvPr id="4" name="Slide Number Placeholder 3"/>
          <p:cNvSpPr>
            <a:spLocks noGrp="1"/>
          </p:cNvSpPr>
          <p:nvPr>
            <p:ph type="sldNum" sz="quarter" idx="10"/>
          </p:nvPr>
        </p:nvSpPr>
        <p:spPr/>
        <p:txBody>
          <a:bodyPr/>
          <a:lstStyle/>
          <a:p>
            <a:fld id="{96690806-7A77-4F55-A264-79F191D59583}" type="slidenum">
              <a:rPr lang="en-US" smtClean="0"/>
              <a:t>4</a:t>
            </a:fld>
            <a:endParaRPr lang="en-US"/>
          </a:p>
        </p:txBody>
      </p:sp>
    </p:spTree>
    <p:extLst>
      <p:ext uri="{BB962C8B-B14F-4D97-AF65-F5344CB8AC3E}">
        <p14:creationId xmlns:p14="http://schemas.microsoft.com/office/powerpoint/2010/main" val="2653102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a:t>
            </a:r>
            <a:r>
              <a:rPr lang="en-US" baseline="0" dirty="0" smtClean="0"/>
              <a:t> how were our clusters composed? </a:t>
            </a:r>
            <a:r>
              <a:rPr lang="en-US" dirty="0" smtClean="0"/>
              <a:t>These images represent the 6 clusters for which I trained adaptive detectors. As you can see the adaptive detector</a:t>
            </a:r>
            <a:r>
              <a:rPr lang="en-US" baseline="0" dirty="0" smtClean="0"/>
              <a:t>s vary by color intensity, ranging from pale to dark purple. Training multiple adaptive detectors allows us to capture the optimal results for each ROI, meaning we will detect more cells overall. This will allow for better classification results and ultimately a more accurate, usable system for doctors and nurses in clinical practice. </a:t>
            </a:r>
            <a:endParaRPr lang="en-US" dirty="0" smtClean="0"/>
          </a:p>
          <a:p>
            <a:endParaRPr lang="en-US" dirty="0"/>
          </a:p>
        </p:txBody>
      </p:sp>
      <p:sp>
        <p:nvSpPr>
          <p:cNvPr id="4" name="Slide Number Placeholder 3"/>
          <p:cNvSpPr>
            <a:spLocks noGrp="1"/>
          </p:cNvSpPr>
          <p:nvPr>
            <p:ph type="sldNum" sz="quarter" idx="10"/>
          </p:nvPr>
        </p:nvSpPr>
        <p:spPr/>
        <p:txBody>
          <a:bodyPr/>
          <a:lstStyle/>
          <a:p>
            <a:fld id="{96690806-7A77-4F55-A264-79F191D59583}" type="slidenum">
              <a:rPr lang="en-US" smtClean="0"/>
              <a:t>6</a:t>
            </a:fld>
            <a:endParaRPr lang="en-US"/>
          </a:p>
        </p:txBody>
      </p:sp>
    </p:spTree>
    <p:extLst>
      <p:ext uri="{BB962C8B-B14F-4D97-AF65-F5344CB8AC3E}">
        <p14:creationId xmlns:p14="http://schemas.microsoft.com/office/powerpoint/2010/main" val="1394320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690806-7A77-4F55-A264-79F191D59583}" type="slidenum">
              <a:rPr lang="en-US" smtClean="0"/>
              <a:t>7</a:t>
            </a:fld>
            <a:endParaRPr lang="en-US"/>
          </a:p>
        </p:txBody>
      </p:sp>
    </p:spTree>
    <p:extLst>
      <p:ext uri="{BB962C8B-B14F-4D97-AF65-F5344CB8AC3E}">
        <p14:creationId xmlns:p14="http://schemas.microsoft.com/office/powerpoint/2010/main" val="3635068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results are based on the average of 20 images. Precision is the percentage of cells that were correctly identified. Recall is the percentage of total cells in the image that were correctly identified. </a:t>
            </a:r>
            <a:endParaRPr lang="en-US" dirty="0"/>
          </a:p>
        </p:txBody>
      </p:sp>
      <p:sp>
        <p:nvSpPr>
          <p:cNvPr id="4" name="Slide Number Placeholder 3"/>
          <p:cNvSpPr>
            <a:spLocks noGrp="1"/>
          </p:cNvSpPr>
          <p:nvPr>
            <p:ph type="sldNum" sz="quarter" idx="10"/>
          </p:nvPr>
        </p:nvSpPr>
        <p:spPr/>
        <p:txBody>
          <a:bodyPr/>
          <a:lstStyle/>
          <a:p>
            <a:fld id="{96690806-7A77-4F55-A264-79F191D59583}" type="slidenum">
              <a:rPr lang="en-US" smtClean="0"/>
              <a:t>11</a:t>
            </a:fld>
            <a:endParaRPr lang="en-US"/>
          </a:p>
        </p:txBody>
      </p:sp>
    </p:spTree>
    <p:extLst>
      <p:ext uri="{BB962C8B-B14F-4D97-AF65-F5344CB8AC3E}">
        <p14:creationId xmlns:p14="http://schemas.microsoft.com/office/powerpoint/2010/main" val="3783737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2A8CB7E-AB41-4EE0-9096-49D22E405CEF}" type="datetimeFigureOut">
              <a:rPr lang="en-US" smtClean="0"/>
              <a:t>7/31/2014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FB5032-6529-4EAC-9E22-70F496AEE053}" type="slidenum">
              <a:rPr lang="en-US" smtClean="0"/>
              <a:t>‹#›</a:t>
            </a:fld>
            <a:endParaRPr lang="en-US"/>
          </a:p>
        </p:txBody>
      </p:sp>
    </p:spTree>
    <p:extLst>
      <p:ext uri="{BB962C8B-B14F-4D97-AF65-F5344CB8AC3E}">
        <p14:creationId xmlns:p14="http://schemas.microsoft.com/office/powerpoint/2010/main" val="3083327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A8CB7E-AB41-4EE0-9096-49D22E405CEF}" type="datetimeFigureOut">
              <a:rPr lang="en-US" smtClean="0"/>
              <a:t>7/31/2014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FB5032-6529-4EAC-9E22-70F496AEE053}" type="slidenum">
              <a:rPr lang="en-US" smtClean="0"/>
              <a:t>‹#›</a:t>
            </a:fld>
            <a:endParaRPr lang="en-US"/>
          </a:p>
        </p:txBody>
      </p:sp>
    </p:spTree>
    <p:extLst>
      <p:ext uri="{BB962C8B-B14F-4D97-AF65-F5344CB8AC3E}">
        <p14:creationId xmlns:p14="http://schemas.microsoft.com/office/powerpoint/2010/main" val="2182191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A8CB7E-AB41-4EE0-9096-49D22E405CEF}" type="datetimeFigureOut">
              <a:rPr lang="en-US" smtClean="0"/>
              <a:t>7/31/2014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FB5032-6529-4EAC-9E22-70F496AEE053}" type="slidenum">
              <a:rPr lang="en-US" smtClean="0"/>
              <a:t>‹#›</a:t>
            </a:fld>
            <a:endParaRPr lang="en-US"/>
          </a:p>
        </p:txBody>
      </p:sp>
    </p:spTree>
    <p:extLst>
      <p:ext uri="{BB962C8B-B14F-4D97-AF65-F5344CB8AC3E}">
        <p14:creationId xmlns:p14="http://schemas.microsoft.com/office/powerpoint/2010/main" val="4030566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A8CB7E-AB41-4EE0-9096-49D22E405CEF}" type="datetimeFigureOut">
              <a:rPr lang="en-US" smtClean="0"/>
              <a:t>7/31/2014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FB5032-6529-4EAC-9E22-70F496AEE053}" type="slidenum">
              <a:rPr lang="en-US" smtClean="0"/>
              <a:t>‹#›</a:t>
            </a:fld>
            <a:endParaRPr lang="en-US"/>
          </a:p>
        </p:txBody>
      </p:sp>
    </p:spTree>
    <p:extLst>
      <p:ext uri="{BB962C8B-B14F-4D97-AF65-F5344CB8AC3E}">
        <p14:creationId xmlns:p14="http://schemas.microsoft.com/office/powerpoint/2010/main" val="750087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A8CB7E-AB41-4EE0-9096-49D22E405CEF}" type="datetimeFigureOut">
              <a:rPr lang="en-US" smtClean="0"/>
              <a:t>7/31/2014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FB5032-6529-4EAC-9E22-70F496AEE053}" type="slidenum">
              <a:rPr lang="en-US" smtClean="0"/>
              <a:t>‹#›</a:t>
            </a:fld>
            <a:endParaRPr lang="en-US"/>
          </a:p>
        </p:txBody>
      </p:sp>
    </p:spTree>
    <p:extLst>
      <p:ext uri="{BB962C8B-B14F-4D97-AF65-F5344CB8AC3E}">
        <p14:creationId xmlns:p14="http://schemas.microsoft.com/office/powerpoint/2010/main" val="246173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2A8CB7E-AB41-4EE0-9096-49D22E405CEF}" type="datetimeFigureOut">
              <a:rPr lang="en-US" smtClean="0"/>
              <a:t>7/31/2014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FB5032-6529-4EAC-9E22-70F496AEE053}" type="slidenum">
              <a:rPr lang="en-US" smtClean="0"/>
              <a:t>‹#›</a:t>
            </a:fld>
            <a:endParaRPr lang="en-US"/>
          </a:p>
        </p:txBody>
      </p:sp>
    </p:spTree>
    <p:extLst>
      <p:ext uri="{BB962C8B-B14F-4D97-AF65-F5344CB8AC3E}">
        <p14:creationId xmlns:p14="http://schemas.microsoft.com/office/powerpoint/2010/main" val="2185331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2A8CB7E-AB41-4EE0-9096-49D22E405CEF}" type="datetimeFigureOut">
              <a:rPr lang="en-US" smtClean="0"/>
              <a:t>7/31/2014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FB5032-6529-4EAC-9E22-70F496AEE053}" type="slidenum">
              <a:rPr lang="en-US" smtClean="0"/>
              <a:t>‹#›</a:t>
            </a:fld>
            <a:endParaRPr lang="en-US"/>
          </a:p>
        </p:txBody>
      </p:sp>
    </p:spTree>
    <p:extLst>
      <p:ext uri="{BB962C8B-B14F-4D97-AF65-F5344CB8AC3E}">
        <p14:creationId xmlns:p14="http://schemas.microsoft.com/office/powerpoint/2010/main" val="1836150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2A8CB7E-AB41-4EE0-9096-49D22E405CEF}" type="datetimeFigureOut">
              <a:rPr lang="en-US" smtClean="0"/>
              <a:t>7/31/2014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FB5032-6529-4EAC-9E22-70F496AEE053}" type="slidenum">
              <a:rPr lang="en-US" smtClean="0"/>
              <a:t>‹#›</a:t>
            </a:fld>
            <a:endParaRPr lang="en-US"/>
          </a:p>
        </p:txBody>
      </p:sp>
    </p:spTree>
    <p:extLst>
      <p:ext uri="{BB962C8B-B14F-4D97-AF65-F5344CB8AC3E}">
        <p14:creationId xmlns:p14="http://schemas.microsoft.com/office/powerpoint/2010/main" val="2134815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A8CB7E-AB41-4EE0-9096-49D22E405CEF}" type="datetimeFigureOut">
              <a:rPr lang="en-US" smtClean="0"/>
              <a:t>7/31/2014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FB5032-6529-4EAC-9E22-70F496AEE053}" type="slidenum">
              <a:rPr lang="en-US" smtClean="0"/>
              <a:t>‹#›</a:t>
            </a:fld>
            <a:endParaRPr lang="en-US"/>
          </a:p>
        </p:txBody>
      </p:sp>
    </p:spTree>
    <p:extLst>
      <p:ext uri="{BB962C8B-B14F-4D97-AF65-F5344CB8AC3E}">
        <p14:creationId xmlns:p14="http://schemas.microsoft.com/office/powerpoint/2010/main" val="3490407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8CB7E-AB41-4EE0-9096-49D22E405CEF}" type="datetimeFigureOut">
              <a:rPr lang="en-US" smtClean="0"/>
              <a:t>7/31/2014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FB5032-6529-4EAC-9E22-70F496AEE053}" type="slidenum">
              <a:rPr lang="en-US" smtClean="0"/>
              <a:t>‹#›</a:t>
            </a:fld>
            <a:endParaRPr lang="en-US"/>
          </a:p>
        </p:txBody>
      </p:sp>
    </p:spTree>
    <p:extLst>
      <p:ext uri="{BB962C8B-B14F-4D97-AF65-F5344CB8AC3E}">
        <p14:creationId xmlns:p14="http://schemas.microsoft.com/office/powerpoint/2010/main" val="2107155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8CB7E-AB41-4EE0-9096-49D22E405CEF}" type="datetimeFigureOut">
              <a:rPr lang="en-US" smtClean="0"/>
              <a:t>7/31/2014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FB5032-6529-4EAC-9E22-70F496AEE053}" type="slidenum">
              <a:rPr lang="en-US" smtClean="0"/>
              <a:t>‹#›</a:t>
            </a:fld>
            <a:endParaRPr lang="en-US"/>
          </a:p>
        </p:txBody>
      </p:sp>
    </p:spTree>
    <p:extLst>
      <p:ext uri="{BB962C8B-B14F-4D97-AF65-F5344CB8AC3E}">
        <p14:creationId xmlns:p14="http://schemas.microsoft.com/office/powerpoint/2010/main" val="1765451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A8CB7E-AB41-4EE0-9096-49D22E405CEF}" type="datetimeFigureOut">
              <a:rPr lang="en-US" smtClean="0"/>
              <a:t>7/31/2014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FB5032-6529-4EAC-9E22-70F496AEE053}" type="slidenum">
              <a:rPr lang="en-US" smtClean="0"/>
              <a:t>‹#›</a:t>
            </a:fld>
            <a:endParaRPr lang="en-US"/>
          </a:p>
        </p:txBody>
      </p:sp>
    </p:spTree>
    <p:extLst>
      <p:ext uri="{BB962C8B-B14F-4D97-AF65-F5344CB8AC3E}">
        <p14:creationId xmlns:p14="http://schemas.microsoft.com/office/powerpoint/2010/main" val="297869317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tif"/><Relationship Id="rId4" Type="http://schemas.openxmlformats.org/officeDocument/2006/relationships/image" Target="../media/image2.tif"/></Relationships>
</file>

<file path=ppt/slides/_rels/slide1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2" Type="http://schemas.openxmlformats.org/officeDocument/2006/relationships/image" Target="../media/image64.t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5.png"/><Relationship Id="rId7" Type="http://schemas.openxmlformats.org/officeDocument/2006/relationships/image" Target="../media/image77.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82.tiff"/><Relationship Id="rId13" Type="http://schemas.openxmlformats.org/officeDocument/2006/relationships/image" Target="../media/image84.tiff"/><Relationship Id="rId3" Type="http://schemas.openxmlformats.org/officeDocument/2006/relationships/image" Target="../media/image55.tif"/><Relationship Id="rId7" Type="http://schemas.openxmlformats.org/officeDocument/2006/relationships/image" Target="../media/image59.tif"/><Relationship Id="rId12" Type="http://schemas.openxmlformats.org/officeDocument/2006/relationships/image" Target="../media/image64.tif"/><Relationship Id="rId2" Type="http://schemas.openxmlformats.org/officeDocument/2006/relationships/image" Target="../media/image79.tiff"/><Relationship Id="rId16" Type="http://schemas.openxmlformats.org/officeDocument/2006/relationships/image" Target="../media/image68.tif"/><Relationship Id="rId1" Type="http://schemas.openxmlformats.org/officeDocument/2006/relationships/slideLayout" Target="../slideLayouts/slideLayout2.xml"/><Relationship Id="rId6" Type="http://schemas.openxmlformats.org/officeDocument/2006/relationships/image" Target="../media/image81.tiff"/><Relationship Id="rId11" Type="http://schemas.openxmlformats.org/officeDocument/2006/relationships/image" Target="../media/image83.tiff"/><Relationship Id="rId5" Type="http://schemas.openxmlformats.org/officeDocument/2006/relationships/image" Target="../media/image80.tiff"/><Relationship Id="rId15" Type="http://schemas.openxmlformats.org/officeDocument/2006/relationships/image" Target="../media/image67.tif"/><Relationship Id="rId10" Type="http://schemas.openxmlformats.org/officeDocument/2006/relationships/image" Target="../media/image62.tif"/><Relationship Id="rId4" Type="http://schemas.openxmlformats.org/officeDocument/2006/relationships/image" Target="../media/image56.tif"/><Relationship Id="rId9" Type="http://schemas.openxmlformats.org/officeDocument/2006/relationships/image" Target="../media/image61.tif"/><Relationship Id="rId14" Type="http://schemas.openxmlformats.org/officeDocument/2006/relationships/image" Target="../media/image66.tif"/></Relationships>
</file>

<file path=ppt/slides/_rels/slide15.xml.rels><?xml version="1.0" encoding="UTF-8" standalone="yes"?>
<Relationships xmlns="http://schemas.openxmlformats.org/package/2006/relationships"><Relationship Id="rId3" Type="http://schemas.openxmlformats.org/officeDocument/2006/relationships/image" Target="../media/image86.tif"/><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88.tif"/><Relationship Id="rId4" Type="http://schemas.openxmlformats.org/officeDocument/2006/relationships/image" Target="../media/image8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7.t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tif"/><Relationship Id="rId5" Type="http://schemas.openxmlformats.org/officeDocument/2006/relationships/image" Target="../media/image15.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1.tif"/><Relationship Id="rId3" Type="http://schemas.openxmlformats.org/officeDocument/2006/relationships/image" Target="../media/image2.tif"/><Relationship Id="rId7" Type="http://schemas.openxmlformats.org/officeDocument/2006/relationships/image" Target="../media/image20.tif"/><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4.tiff"/><Relationship Id="rId5" Type="http://schemas.openxmlformats.org/officeDocument/2006/relationships/image" Target="../media/image19.tiff"/><Relationship Id="rId4" Type="http://schemas.openxmlformats.org/officeDocument/2006/relationships/image" Target="../media/image3.tif"/><Relationship Id="rId9" Type="http://schemas.openxmlformats.org/officeDocument/2006/relationships/image" Target="../media/image22.tif"/></Relationships>
</file>

<file path=ppt/slides/_rels/slide6.xml.rels><?xml version="1.0" encoding="UTF-8" standalone="yes"?>
<Relationships xmlns="http://schemas.openxmlformats.org/package/2006/relationships"><Relationship Id="rId13" Type="http://schemas.openxmlformats.org/officeDocument/2006/relationships/image" Target="../media/image33.jpeg"/><Relationship Id="rId18" Type="http://schemas.openxmlformats.org/officeDocument/2006/relationships/image" Target="../media/image38.jpeg"/><Relationship Id="rId26" Type="http://schemas.openxmlformats.org/officeDocument/2006/relationships/image" Target="../media/image46.tiff"/><Relationship Id="rId3" Type="http://schemas.openxmlformats.org/officeDocument/2006/relationships/image" Target="../media/image23.tiff"/><Relationship Id="rId21" Type="http://schemas.openxmlformats.org/officeDocument/2006/relationships/image" Target="../media/image41.jpeg"/><Relationship Id="rId7" Type="http://schemas.openxmlformats.org/officeDocument/2006/relationships/image" Target="../media/image27.tiff"/><Relationship Id="rId12" Type="http://schemas.openxmlformats.org/officeDocument/2006/relationships/image" Target="../media/image32.tiff"/><Relationship Id="rId17" Type="http://schemas.openxmlformats.org/officeDocument/2006/relationships/image" Target="../media/image37.tiff"/><Relationship Id="rId25" Type="http://schemas.openxmlformats.org/officeDocument/2006/relationships/image" Target="../media/image45.tiff"/><Relationship Id="rId33" Type="http://schemas.openxmlformats.org/officeDocument/2006/relationships/image" Target="../media/image53.tiff"/><Relationship Id="rId2" Type="http://schemas.openxmlformats.org/officeDocument/2006/relationships/notesSlide" Target="../notesSlides/notesSlide5.xml"/><Relationship Id="rId16" Type="http://schemas.openxmlformats.org/officeDocument/2006/relationships/image" Target="../media/image36.tiff"/><Relationship Id="rId20" Type="http://schemas.openxmlformats.org/officeDocument/2006/relationships/image" Target="../media/image40.jpeg"/><Relationship Id="rId29" Type="http://schemas.openxmlformats.org/officeDocument/2006/relationships/image" Target="../media/image49.tiff"/><Relationship Id="rId1" Type="http://schemas.openxmlformats.org/officeDocument/2006/relationships/slideLayout" Target="../slideLayouts/slideLayout2.xml"/><Relationship Id="rId6" Type="http://schemas.openxmlformats.org/officeDocument/2006/relationships/image" Target="../media/image26.tiff"/><Relationship Id="rId11" Type="http://schemas.openxmlformats.org/officeDocument/2006/relationships/image" Target="../media/image31.tiff"/><Relationship Id="rId24" Type="http://schemas.openxmlformats.org/officeDocument/2006/relationships/image" Target="../media/image44.tiff"/><Relationship Id="rId32" Type="http://schemas.openxmlformats.org/officeDocument/2006/relationships/image" Target="../media/image52.tiff"/><Relationship Id="rId5" Type="http://schemas.openxmlformats.org/officeDocument/2006/relationships/image" Target="../media/image25.tiff"/><Relationship Id="rId15" Type="http://schemas.openxmlformats.org/officeDocument/2006/relationships/image" Target="../media/image35.tiff"/><Relationship Id="rId23" Type="http://schemas.openxmlformats.org/officeDocument/2006/relationships/image" Target="../media/image43.tiff"/><Relationship Id="rId28" Type="http://schemas.openxmlformats.org/officeDocument/2006/relationships/image" Target="../media/image48.tiff"/><Relationship Id="rId10" Type="http://schemas.openxmlformats.org/officeDocument/2006/relationships/image" Target="../media/image30.tiff"/><Relationship Id="rId19" Type="http://schemas.openxmlformats.org/officeDocument/2006/relationships/image" Target="../media/image39.jpeg"/><Relationship Id="rId31" Type="http://schemas.openxmlformats.org/officeDocument/2006/relationships/image" Target="../media/image51.tiff"/><Relationship Id="rId4" Type="http://schemas.openxmlformats.org/officeDocument/2006/relationships/image" Target="../media/image24.tiff"/><Relationship Id="rId9" Type="http://schemas.openxmlformats.org/officeDocument/2006/relationships/image" Target="../media/image29.tiff"/><Relationship Id="rId14" Type="http://schemas.openxmlformats.org/officeDocument/2006/relationships/image" Target="../media/image34.tiff"/><Relationship Id="rId22" Type="http://schemas.openxmlformats.org/officeDocument/2006/relationships/image" Target="../media/image42.tiff"/><Relationship Id="rId27" Type="http://schemas.openxmlformats.org/officeDocument/2006/relationships/image" Target="../media/image47.tiff"/><Relationship Id="rId30" Type="http://schemas.openxmlformats.org/officeDocument/2006/relationships/image" Target="../media/image50.tiff"/><Relationship Id="rId8" Type="http://schemas.openxmlformats.org/officeDocument/2006/relationships/image" Target="../media/image28.tiff"/></Relationships>
</file>

<file path=ppt/slides/_rels/slide7.xml.rels><?xml version="1.0" encoding="UTF-8" standalone="yes"?>
<Relationships xmlns="http://schemas.openxmlformats.org/package/2006/relationships"><Relationship Id="rId8" Type="http://schemas.openxmlformats.org/officeDocument/2006/relationships/image" Target="../media/image59.tif"/><Relationship Id="rId13" Type="http://schemas.openxmlformats.org/officeDocument/2006/relationships/image" Target="../media/image64.tif"/><Relationship Id="rId3" Type="http://schemas.openxmlformats.org/officeDocument/2006/relationships/image" Target="../media/image54.tiff"/><Relationship Id="rId7" Type="http://schemas.openxmlformats.org/officeDocument/2006/relationships/image" Target="../media/image58.tif"/><Relationship Id="rId12" Type="http://schemas.openxmlformats.org/officeDocument/2006/relationships/image" Target="../media/image63.tif"/><Relationship Id="rId17" Type="http://schemas.openxmlformats.org/officeDocument/2006/relationships/image" Target="../media/image68.tif"/><Relationship Id="rId2" Type="http://schemas.openxmlformats.org/officeDocument/2006/relationships/notesSlide" Target="../notesSlides/notesSlide6.xml"/><Relationship Id="rId16" Type="http://schemas.openxmlformats.org/officeDocument/2006/relationships/image" Target="../media/image67.tif"/><Relationship Id="rId1" Type="http://schemas.openxmlformats.org/officeDocument/2006/relationships/slideLayout" Target="../slideLayouts/slideLayout2.xml"/><Relationship Id="rId6" Type="http://schemas.openxmlformats.org/officeDocument/2006/relationships/image" Target="../media/image57.tif"/><Relationship Id="rId11" Type="http://schemas.openxmlformats.org/officeDocument/2006/relationships/image" Target="../media/image62.tif"/><Relationship Id="rId5" Type="http://schemas.openxmlformats.org/officeDocument/2006/relationships/image" Target="../media/image56.tif"/><Relationship Id="rId15" Type="http://schemas.openxmlformats.org/officeDocument/2006/relationships/image" Target="../media/image66.tif"/><Relationship Id="rId10" Type="http://schemas.openxmlformats.org/officeDocument/2006/relationships/image" Target="../media/image61.tif"/><Relationship Id="rId4" Type="http://schemas.openxmlformats.org/officeDocument/2006/relationships/image" Target="../media/image55.tif"/><Relationship Id="rId9" Type="http://schemas.openxmlformats.org/officeDocument/2006/relationships/image" Target="../media/image60.tif"/><Relationship Id="rId14" Type="http://schemas.openxmlformats.org/officeDocument/2006/relationships/image" Target="../media/image65.tif"/></Relationships>
</file>

<file path=ppt/slides/_rels/slide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33400"/>
            <a:ext cx="9144000" cy="1676400"/>
          </a:xfrm>
          <a:solidFill>
            <a:schemeClr val="bg1">
              <a:lumMod val="85000"/>
            </a:schemeClr>
          </a:solidFill>
        </p:spPr>
        <p:txBody>
          <a:bodyPr anchor="t">
            <a:normAutofit fontScale="90000"/>
          </a:bodyPr>
          <a:lstStyle/>
          <a:p>
            <a:pPr algn="ctr"/>
            <a:r>
              <a:rPr lang="en-US" sz="4900" b="1" dirty="0" smtClean="0"/>
              <a:t>Finding Cells via Adaptive Detectors</a:t>
            </a:r>
            <a:r>
              <a:rPr lang="en-US" dirty="0" smtClean="0"/>
              <a:t/>
            </a:r>
            <a:br>
              <a:rPr lang="en-US" dirty="0" smtClean="0"/>
            </a:br>
            <a:r>
              <a:rPr lang="en-US" dirty="0" smtClean="0"/>
              <a:t>for Breast Cancer Image Analysis</a:t>
            </a:r>
            <a:r>
              <a:rPr lang="en-US" sz="2400" dirty="0"/>
              <a:t/>
            </a:r>
            <a:br>
              <a:rPr lang="en-US" sz="2400" dirty="0"/>
            </a:br>
            <a:r>
              <a:rPr lang="en-US" sz="3600" dirty="0" smtClean="0"/>
              <a:t/>
            </a:r>
            <a:br>
              <a:rPr lang="en-US" sz="3600" dirty="0" smtClean="0"/>
            </a:br>
            <a:endParaRPr lang="en-US" sz="3600" dirty="0"/>
          </a:p>
        </p:txBody>
      </p:sp>
      <p:sp>
        <p:nvSpPr>
          <p:cNvPr id="4" name="AutoShape 4" descr="Inline image 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nline image 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2705100" y="4687669"/>
            <a:ext cx="3733800" cy="646331"/>
          </a:xfrm>
          <a:prstGeom prst="rect">
            <a:avLst/>
          </a:prstGeom>
        </p:spPr>
        <p:txBody>
          <a:bodyPr wrap="square">
            <a:spAutoFit/>
          </a:bodyPr>
          <a:lstStyle/>
          <a:p>
            <a:pPr algn="ctr"/>
            <a:r>
              <a:rPr lang="en-US" sz="3600" dirty="0">
                <a:solidFill>
                  <a:prstClr val="black"/>
                </a:solidFill>
                <a:ea typeface="+mj-ea"/>
                <a:cs typeface="+mj-cs"/>
              </a:rPr>
              <a:t>Annika Fredrikson</a:t>
            </a:r>
            <a:endParaRPr lang="en-US" dirty="0"/>
          </a:p>
        </p:txBody>
      </p:sp>
      <p:pic>
        <p:nvPicPr>
          <p:cNvPr id="5" name="Picture 4"/>
          <p:cNvPicPr>
            <a:picLocks noChangeAspect="1"/>
          </p:cNvPicPr>
          <p:nvPr/>
        </p:nvPicPr>
        <p:blipFill>
          <a:blip r:embed="rId3"/>
          <a:stretch>
            <a:fillRect/>
          </a:stretch>
        </p:blipFill>
        <p:spPr>
          <a:xfrm>
            <a:off x="2623472" y="5541347"/>
            <a:ext cx="3884508" cy="101185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22" y="2362200"/>
            <a:ext cx="1816250" cy="1828800"/>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3294" y="2362200"/>
            <a:ext cx="1824864" cy="1828800"/>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6" cstate="print">
            <a:clrChange>
              <a:clrFrom>
                <a:srgbClr val="5F1F50"/>
              </a:clrFrom>
              <a:clrTo>
                <a:srgbClr val="5F1F50">
                  <a:alpha val="0"/>
                </a:srgbClr>
              </a:clrTo>
            </a:clrChange>
            <a:extLst>
              <a:ext uri="{28A0092B-C50C-407E-A947-70E740481C1C}">
                <a14:useLocalDpi xmlns:a14="http://schemas.microsoft.com/office/drawing/2010/main" val="0"/>
              </a:ext>
            </a:extLst>
          </a:blip>
          <a:stretch>
            <a:fillRect/>
          </a:stretch>
        </p:blipFill>
        <p:spPr>
          <a:xfrm>
            <a:off x="6396680" y="2362200"/>
            <a:ext cx="1828800" cy="1828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884018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a:solidFill>
            <a:schemeClr val="bg1">
              <a:lumMod val="85000"/>
            </a:schemeClr>
          </a:solidFill>
        </p:spPr>
        <p:txBody>
          <a:bodyPr anchor="ctr">
            <a:normAutofit/>
          </a:bodyPr>
          <a:lstStyle/>
          <a:p>
            <a:r>
              <a:rPr lang="en-US" sz="4000" dirty="0" smtClean="0"/>
              <a:t>Results</a:t>
            </a:r>
            <a:endParaRPr lang="en-US" sz="40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744" t="7308" r="15854" b="13283"/>
          <a:stretch/>
        </p:blipFill>
        <p:spPr>
          <a:xfrm>
            <a:off x="1819973" y="1151278"/>
            <a:ext cx="5504053" cy="4792322"/>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5799" t="7308" r="15917" b="13283"/>
          <a:stretch/>
        </p:blipFill>
        <p:spPr>
          <a:xfrm>
            <a:off x="1819972" y="1143000"/>
            <a:ext cx="5504053" cy="4800600"/>
          </a:xfrm>
          <a:prstGeom prst="rect">
            <a:avLst/>
          </a:prstGeom>
        </p:spPr>
      </p:pic>
      <p:sp>
        <p:nvSpPr>
          <p:cNvPr id="6" name="TextBox 5"/>
          <p:cNvSpPr txBox="1"/>
          <p:nvPr/>
        </p:nvSpPr>
        <p:spPr>
          <a:xfrm>
            <a:off x="2666998" y="6038708"/>
            <a:ext cx="3810000" cy="584775"/>
          </a:xfrm>
          <a:prstGeom prst="rect">
            <a:avLst/>
          </a:prstGeom>
          <a:noFill/>
        </p:spPr>
        <p:txBody>
          <a:bodyPr wrap="square" rtlCol="0">
            <a:spAutoFit/>
          </a:bodyPr>
          <a:lstStyle/>
          <a:p>
            <a:pPr algn="ctr"/>
            <a:r>
              <a:rPr lang="en-US" dirty="0" smtClean="0"/>
              <a:t>Oxford detector</a:t>
            </a:r>
          </a:p>
          <a:p>
            <a:pPr algn="ctr"/>
            <a:r>
              <a:rPr lang="en-US" sz="1400" dirty="0"/>
              <a:t>[</a:t>
            </a:r>
            <a:r>
              <a:rPr lang="en-US" sz="1400" dirty="0" err="1"/>
              <a:t>C.Arteta</a:t>
            </a:r>
            <a:r>
              <a:rPr lang="en-US" sz="1400" dirty="0"/>
              <a:t> MICCAI 2012] </a:t>
            </a:r>
          </a:p>
        </p:txBody>
      </p:sp>
      <p:sp>
        <p:nvSpPr>
          <p:cNvPr id="7" name="TextBox 6"/>
          <p:cNvSpPr txBox="1"/>
          <p:nvPr/>
        </p:nvSpPr>
        <p:spPr>
          <a:xfrm>
            <a:off x="3009898" y="6216134"/>
            <a:ext cx="3124200" cy="369332"/>
          </a:xfrm>
          <a:prstGeom prst="rect">
            <a:avLst/>
          </a:prstGeom>
          <a:noFill/>
        </p:spPr>
        <p:txBody>
          <a:bodyPr wrap="square" rtlCol="0">
            <a:spAutoFit/>
          </a:bodyPr>
          <a:lstStyle/>
          <a:p>
            <a:pPr algn="ctr"/>
            <a:r>
              <a:rPr lang="en-US" dirty="0" smtClean="0"/>
              <a:t>Our adaptive detector</a:t>
            </a:r>
            <a:endParaRPr lang="en-US" dirty="0"/>
          </a:p>
        </p:txBody>
      </p:sp>
    </p:spTree>
    <p:extLst>
      <p:ext uri="{BB962C8B-B14F-4D97-AF65-F5344CB8AC3E}">
        <p14:creationId xmlns:p14="http://schemas.microsoft.com/office/powerpoint/2010/main" val="429200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par>
                                <p:cTn id="8" presetID="42" presetClass="exit" presetSubtype="0" fill="hold" grpId="0" nodeType="withEffect">
                                  <p:stCondLst>
                                    <p:cond delay="0"/>
                                  </p:stCondLst>
                                  <p:childTnLst>
                                    <p:animEffect transition="out" filter="fade">
                                      <p:cBhvr>
                                        <p:cTn id="9" dur="1000"/>
                                        <p:tgtEl>
                                          <p:spTgt spid="6"/>
                                        </p:tgtEl>
                                      </p:cBhvr>
                                    </p:animEffect>
                                    <p:anim calcmode="lin" valueType="num">
                                      <p:cBhvr>
                                        <p:cTn id="10" dur="1000"/>
                                        <p:tgtEl>
                                          <p:spTgt spid="6"/>
                                        </p:tgtEl>
                                        <p:attrNameLst>
                                          <p:attrName>ppt_x</p:attrName>
                                        </p:attrNameLst>
                                      </p:cBhvr>
                                      <p:tavLst>
                                        <p:tav tm="0">
                                          <p:val>
                                            <p:strVal val="ppt_x"/>
                                          </p:val>
                                        </p:tav>
                                        <p:tav tm="100000">
                                          <p:val>
                                            <p:strVal val="ppt_x"/>
                                          </p:val>
                                        </p:tav>
                                      </p:tavLst>
                                    </p:anim>
                                    <p:anim calcmode="lin" valueType="num">
                                      <p:cBhvr>
                                        <p:cTn id="11" dur="1000"/>
                                        <p:tgtEl>
                                          <p:spTgt spid="6"/>
                                        </p:tgtEl>
                                        <p:attrNameLst>
                                          <p:attrName>ppt_y</p:attrName>
                                        </p:attrNameLst>
                                      </p:cBhvr>
                                      <p:tavLst>
                                        <p:tav tm="0">
                                          <p:val>
                                            <p:strVal val="ppt_y"/>
                                          </p:val>
                                        </p:tav>
                                        <p:tav tm="100000">
                                          <p:val>
                                            <p:strVal val="ppt_y+.1"/>
                                          </p:val>
                                        </p:tav>
                                      </p:tavLst>
                                    </p:anim>
                                    <p:set>
                                      <p:cBhvr>
                                        <p:cTn id="12" dur="1" fill="hold">
                                          <p:stCondLst>
                                            <p:cond delay="999"/>
                                          </p:stCondLst>
                                        </p:cTn>
                                        <p:tgtEl>
                                          <p:spTgt spid="6"/>
                                        </p:tgtEl>
                                        <p:attrNameLst>
                                          <p:attrName>style.visibility</p:attrName>
                                        </p:attrNameLst>
                                      </p:cBhvr>
                                      <p:to>
                                        <p:strVal val="hidden"/>
                                      </p:to>
                                    </p:set>
                                  </p:childTnLst>
                                </p:cTn>
                              </p:par>
                              <p:par>
                                <p:cTn id="13" presetID="42"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a:solidFill>
            <a:schemeClr val="bg1">
              <a:lumMod val="85000"/>
            </a:schemeClr>
          </a:solidFill>
        </p:spPr>
        <p:txBody>
          <a:bodyPr anchor="ctr">
            <a:normAutofit/>
          </a:bodyPr>
          <a:lstStyle/>
          <a:p>
            <a:r>
              <a:rPr lang="en-US" sz="4000" dirty="0" smtClean="0"/>
              <a:t>Results</a:t>
            </a:r>
            <a:endParaRPr lang="en-US" sz="4000" dirty="0"/>
          </a:p>
        </p:txBody>
      </p:sp>
      <p:graphicFrame>
        <p:nvGraphicFramePr>
          <p:cNvPr id="3" name="Chart 2"/>
          <p:cNvGraphicFramePr/>
          <p:nvPr>
            <p:extLst>
              <p:ext uri="{D42A27DB-BD31-4B8C-83A1-F6EECF244321}">
                <p14:modId xmlns:p14="http://schemas.microsoft.com/office/powerpoint/2010/main" val="2109437148"/>
              </p:ext>
            </p:extLst>
          </p:nvPr>
        </p:nvGraphicFramePr>
        <p:xfrm>
          <a:off x="304800" y="1219200"/>
          <a:ext cx="4991100" cy="5029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p:cNvGraphicFramePr>
            <a:graphicFrameLocks/>
          </p:cNvGraphicFramePr>
          <p:nvPr>
            <p:extLst>
              <p:ext uri="{D42A27DB-BD31-4B8C-83A1-F6EECF244321}">
                <p14:modId xmlns:p14="http://schemas.microsoft.com/office/powerpoint/2010/main" val="1138151992"/>
              </p:ext>
            </p:extLst>
          </p:nvPr>
        </p:nvGraphicFramePr>
        <p:xfrm>
          <a:off x="5410200" y="1219200"/>
          <a:ext cx="3581400" cy="25146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p:cNvGraphicFramePr>
            <a:graphicFrameLocks/>
          </p:cNvGraphicFramePr>
          <p:nvPr>
            <p:extLst>
              <p:ext uri="{D42A27DB-BD31-4B8C-83A1-F6EECF244321}">
                <p14:modId xmlns:p14="http://schemas.microsoft.com/office/powerpoint/2010/main" val="352304060"/>
              </p:ext>
            </p:extLst>
          </p:nvPr>
        </p:nvGraphicFramePr>
        <p:xfrm>
          <a:off x="5410200" y="4038600"/>
          <a:ext cx="3581400" cy="2286000"/>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Box 5"/>
          <p:cNvSpPr txBox="1"/>
          <p:nvPr/>
        </p:nvSpPr>
        <p:spPr>
          <a:xfrm>
            <a:off x="1143000" y="6044624"/>
            <a:ext cx="1981200" cy="584776"/>
          </a:xfrm>
          <a:prstGeom prst="rect">
            <a:avLst/>
          </a:prstGeom>
          <a:noFill/>
        </p:spPr>
        <p:txBody>
          <a:bodyPr wrap="square" rtlCol="0">
            <a:spAutoFit/>
          </a:bodyPr>
          <a:lstStyle/>
          <a:p>
            <a:r>
              <a:rPr lang="en-US" sz="1400" dirty="0"/>
              <a:t>[</a:t>
            </a:r>
            <a:r>
              <a:rPr lang="en-US" sz="1400" dirty="0" err="1"/>
              <a:t>C.Arteta</a:t>
            </a:r>
            <a:r>
              <a:rPr lang="en-US" sz="1400" dirty="0"/>
              <a:t> MICCAI 2012] </a:t>
            </a:r>
          </a:p>
          <a:p>
            <a:endParaRPr lang="en-US" dirty="0"/>
          </a:p>
        </p:txBody>
      </p:sp>
      <p:sp>
        <p:nvSpPr>
          <p:cNvPr id="7" name="TextBox 6"/>
          <p:cNvSpPr txBox="1"/>
          <p:nvPr/>
        </p:nvSpPr>
        <p:spPr>
          <a:xfrm>
            <a:off x="5791200" y="2743200"/>
            <a:ext cx="2971800" cy="369332"/>
          </a:xfrm>
          <a:prstGeom prst="rect">
            <a:avLst/>
          </a:prstGeom>
          <a:noFill/>
        </p:spPr>
        <p:txBody>
          <a:bodyPr wrap="square" rtlCol="0">
            <a:spAutoFit/>
          </a:bodyPr>
          <a:lstStyle/>
          <a:p>
            <a:pPr algn="ctr"/>
            <a:r>
              <a:rPr lang="en-US" dirty="0" smtClean="0"/>
              <a:t>Standard deviation 6.65%</a:t>
            </a:r>
            <a:endParaRPr lang="en-US" dirty="0"/>
          </a:p>
        </p:txBody>
      </p:sp>
      <p:sp>
        <p:nvSpPr>
          <p:cNvPr id="8" name="TextBox 7"/>
          <p:cNvSpPr txBox="1"/>
          <p:nvPr/>
        </p:nvSpPr>
        <p:spPr>
          <a:xfrm>
            <a:off x="5791200" y="5410200"/>
            <a:ext cx="2971800" cy="369332"/>
          </a:xfrm>
          <a:prstGeom prst="rect">
            <a:avLst/>
          </a:prstGeom>
          <a:noFill/>
        </p:spPr>
        <p:txBody>
          <a:bodyPr wrap="square" rtlCol="0">
            <a:spAutoFit/>
          </a:bodyPr>
          <a:lstStyle/>
          <a:p>
            <a:pPr algn="ctr"/>
            <a:r>
              <a:rPr lang="en-US" dirty="0" smtClean="0"/>
              <a:t>Standard deviation 4.49%</a:t>
            </a:r>
            <a:endParaRPr lang="en-US" dirty="0"/>
          </a:p>
        </p:txBody>
      </p:sp>
    </p:spTree>
    <p:extLst>
      <p:ext uri="{BB962C8B-B14F-4D97-AF65-F5344CB8AC3E}">
        <p14:creationId xmlns:p14="http://schemas.microsoft.com/office/powerpoint/2010/main" val="11171734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a:solidFill>
            <a:schemeClr val="bg1">
              <a:lumMod val="85000"/>
            </a:schemeClr>
          </a:solidFill>
        </p:spPr>
        <p:txBody>
          <a:bodyPr>
            <a:normAutofit/>
          </a:bodyPr>
          <a:lstStyle/>
          <a:p>
            <a:r>
              <a:rPr lang="en-US" dirty="0" smtClean="0"/>
              <a:t>Precision &amp; Recall</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283" y="1905000"/>
            <a:ext cx="3985076" cy="3505200"/>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7642" y="1905000"/>
            <a:ext cx="3985076" cy="3505200"/>
          </a:xfrm>
          <a:prstGeom prst="rect">
            <a:avLst/>
          </a:prstGeom>
        </p:spPr>
      </p:pic>
      <p:sp>
        <p:nvSpPr>
          <p:cNvPr id="6" name="Oval 5"/>
          <p:cNvSpPr/>
          <p:nvPr/>
        </p:nvSpPr>
        <p:spPr>
          <a:xfrm>
            <a:off x="1447800" y="5029200"/>
            <a:ext cx="76200" cy="7620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3505200" y="4495800"/>
            <a:ext cx="76200" cy="7620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5715000" y="4724400"/>
            <a:ext cx="76200" cy="7620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6248400" y="4343400"/>
            <a:ext cx="76200" cy="7620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629400" y="4572000"/>
            <a:ext cx="76200" cy="7620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5867400" y="5029200"/>
            <a:ext cx="76200" cy="7620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6172200" y="3124200"/>
            <a:ext cx="76200" cy="7620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7848600" y="4495800"/>
            <a:ext cx="76200" cy="7620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8610600" y="4648200"/>
            <a:ext cx="76200" cy="7620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7391400" y="5105400"/>
            <a:ext cx="76200" cy="7620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6172200" y="2362200"/>
            <a:ext cx="76200" cy="7620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7391400" y="3124200"/>
            <a:ext cx="76200" cy="7620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8305800" y="2895600"/>
            <a:ext cx="76200" cy="7620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8305800" y="2514600"/>
            <a:ext cx="76200" cy="7620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8458200" y="1981200"/>
            <a:ext cx="76200" cy="7620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8534400" y="3124200"/>
            <a:ext cx="76200" cy="7620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7772400" y="2819400"/>
            <a:ext cx="76200" cy="7620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7391400" y="3657600"/>
            <a:ext cx="76200" cy="7620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7086600" y="5257800"/>
            <a:ext cx="76200" cy="7620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6934200" y="4876800"/>
            <a:ext cx="76200" cy="7620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381000" y="5486400"/>
            <a:ext cx="3962400" cy="369332"/>
          </a:xfrm>
          <a:prstGeom prst="rect">
            <a:avLst/>
          </a:prstGeom>
          <a:noFill/>
        </p:spPr>
        <p:txBody>
          <a:bodyPr wrap="square" rtlCol="0">
            <a:spAutoFit/>
          </a:bodyPr>
          <a:lstStyle/>
          <a:p>
            <a:pPr algn="ctr"/>
            <a:r>
              <a:rPr lang="en-US" dirty="0" smtClean="0"/>
              <a:t>High Precision </a:t>
            </a:r>
            <a:endParaRPr lang="en-US" dirty="0"/>
          </a:p>
        </p:txBody>
      </p:sp>
      <p:sp>
        <p:nvSpPr>
          <p:cNvPr id="27" name="TextBox 26"/>
          <p:cNvSpPr txBox="1"/>
          <p:nvPr/>
        </p:nvSpPr>
        <p:spPr>
          <a:xfrm>
            <a:off x="4800600" y="5486400"/>
            <a:ext cx="3962400" cy="369332"/>
          </a:xfrm>
          <a:prstGeom prst="rect">
            <a:avLst/>
          </a:prstGeom>
          <a:noFill/>
        </p:spPr>
        <p:txBody>
          <a:bodyPr wrap="square" rtlCol="0">
            <a:spAutoFit/>
          </a:bodyPr>
          <a:lstStyle/>
          <a:p>
            <a:pPr algn="ctr"/>
            <a:r>
              <a:rPr lang="en-US" dirty="0" smtClean="0"/>
              <a:t>High Recall </a:t>
            </a:r>
            <a:endParaRPr lang="en-US" dirty="0"/>
          </a:p>
        </p:txBody>
      </p:sp>
    </p:spTree>
    <p:extLst>
      <p:ext uri="{BB962C8B-B14F-4D97-AF65-F5344CB8AC3E}">
        <p14:creationId xmlns:p14="http://schemas.microsoft.com/office/powerpoint/2010/main" val="3707876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a:solidFill>
            <a:schemeClr val="bg1">
              <a:lumMod val="85000"/>
            </a:schemeClr>
          </a:solidFill>
        </p:spPr>
        <p:txBody>
          <a:bodyPr>
            <a:normAutofit/>
          </a:bodyPr>
          <a:lstStyle/>
          <a:p>
            <a:r>
              <a:rPr lang="en-US" sz="4000" dirty="0" smtClean="0"/>
              <a:t>Conclusions</a:t>
            </a:r>
            <a:endParaRPr lang="en-US" sz="40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643" y="1432228"/>
            <a:ext cx="2051746" cy="2057400"/>
          </a:xfrm>
          <a:prstGeom prst="rect">
            <a:avLst/>
          </a:prstGeom>
          <a:ln>
            <a:noFill/>
          </a:ln>
          <a:effectLst>
            <a:outerShdw blurRad="190500" algn="tl" rotWithShape="0">
              <a:srgbClr val="000000">
                <a:alpha val="70000"/>
              </a:srgbClr>
            </a:outerShdw>
          </a:effectLst>
        </p:spPr>
      </p:pic>
      <p:cxnSp>
        <p:nvCxnSpPr>
          <p:cNvPr id="7" name="Straight Arrow Connector 6"/>
          <p:cNvCxnSpPr/>
          <p:nvPr/>
        </p:nvCxnSpPr>
        <p:spPr>
          <a:xfrm>
            <a:off x="2532983" y="2400300"/>
            <a:ext cx="515017"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8" name="Picture 7" descr="1.png"/>
          <p:cNvPicPr>
            <a:picLocks noChangeAspect="1"/>
          </p:cNvPicPr>
          <p:nvPr/>
        </p:nvPicPr>
        <p:blipFill rotWithShape="1">
          <a:blip r:embed="rId3">
            <a:extLst>
              <a:ext uri="{28A0092B-C50C-407E-A947-70E740481C1C}">
                <a14:useLocalDpi xmlns:a14="http://schemas.microsoft.com/office/drawing/2010/main" val="0"/>
              </a:ext>
            </a:extLst>
          </a:blip>
          <a:srcRect l="15908" t="42003" r="49213" b="14857"/>
          <a:stretch/>
        </p:blipFill>
        <p:spPr>
          <a:xfrm>
            <a:off x="3328260" y="1432228"/>
            <a:ext cx="2215904" cy="2055477"/>
          </a:xfrm>
          <a:prstGeom prst="rect">
            <a:avLst/>
          </a:prstGeom>
        </p:spPr>
      </p:pic>
      <p:pic>
        <p:nvPicPr>
          <p:cNvPr id="9" name="Picture 8"/>
          <p:cNvPicPr>
            <a:picLocks noChangeAspect="1"/>
          </p:cNvPicPr>
          <p:nvPr/>
        </p:nvPicPr>
        <p:blipFill>
          <a:blip r:embed="rId4"/>
          <a:stretch>
            <a:fillRect/>
          </a:stretch>
        </p:blipFill>
        <p:spPr>
          <a:xfrm>
            <a:off x="6522035" y="1371600"/>
            <a:ext cx="2323324" cy="2057400"/>
          </a:xfrm>
          <a:prstGeom prst="rect">
            <a:avLst/>
          </a:prstGeom>
          <a:ln>
            <a:noFill/>
          </a:ln>
          <a:effectLst>
            <a:outerShdw blurRad="190500" algn="tl" rotWithShape="0">
              <a:srgbClr val="000000">
                <a:alpha val="70000"/>
              </a:srgbClr>
            </a:outerShdw>
          </a:effectLst>
        </p:spPr>
      </p:pic>
      <p:cxnSp>
        <p:nvCxnSpPr>
          <p:cNvPr id="11" name="Straight Arrow Connector 10"/>
          <p:cNvCxnSpPr/>
          <p:nvPr/>
        </p:nvCxnSpPr>
        <p:spPr>
          <a:xfrm>
            <a:off x="5733383" y="2438400"/>
            <a:ext cx="515017"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18727" t="14885" r="18643" b="21216"/>
          <a:stretch/>
        </p:blipFill>
        <p:spPr>
          <a:xfrm>
            <a:off x="2326647" y="4249947"/>
            <a:ext cx="1778463" cy="1922253"/>
          </a:xfrm>
          <a:prstGeom prst="rect">
            <a:avLst/>
          </a:prstGeom>
          <a:ln w="57150" cap="sq">
            <a:solidFill>
              <a:srgbClr val="00B050"/>
            </a:solidFill>
            <a:miter lim="800000"/>
          </a:ln>
          <a:effectLst>
            <a:outerShdw blurRad="57150" dist="50800" dir="2700000" algn="tl" rotWithShape="0">
              <a:srgbClr val="000000">
                <a:alpha val="40000"/>
              </a:srgbClr>
            </a:outerShdw>
          </a:effectLst>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18905" t="14340" r="18823" b="20755"/>
          <a:stretch/>
        </p:blipFill>
        <p:spPr>
          <a:xfrm>
            <a:off x="281604" y="4249947"/>
            <a:ext cx="1763439" cy="1922253"/>
          </a:xfrm>
          <a:prstGeom prst="rect">
            <a:avLst/>
          </a:prstGeom>
          <a:ln w="57150" cap="sq">
            <a:solidFill>
              <a:schemeClr val="tx1"/>
            </a:solidFill>
            <a:prstDash val="solid"/>
            <a:miter lim="800000"/>
          </a:ln>
          <a:effectLst>
            <a:outerShdw blurRad="50800" dist="38100" dir="2700000" algn="tl" rotWithShape="0">
              <a:srgbClr val="000000">
                <a:alpha val="43000"/>
              </a:srgbClr>
            </a:outerShdw>
          </a:effectLst>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15917" t="8251" r="15799" b="15170"/>
          <a:stretch/>
        </p:blipFill>
        <p:spPr>
          <a:xfrm>
            <a:off x="6769323" y="4330824"/>
            <a:ext cx="2093075" cy="1760497"/>
          </a:xfrm>
          <a:prstGeom prst="rect">
            <a:avLst/>
          </a:prstGeom>
          <a:ln w="57150" cap="sq">
            <a:solidFill>
              <a:srgbClr val="00B050"/>
            </a:solidFill>
            <a:miter lim="800000"/>
          </a:ln>
          <a:effectLst>
            <a:outerShdw blurRad="57150" dist="50800" dir="2700000" algn="tl" rotWithShape="0">
              <a:srgbClr val="000000">
                <a:alpha val="40000"/>
              </a:srgbClr>
            </a:outerShdw>
          </a:effectLst>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l="15799" t="8252" r="15799" b="15327"/>
          <a:stretch/>
        </p:blipFill>
        <p:spPr>
          <a:xfrm>
            <a:off x="4386714" y="4330824"/>
            <a:ext cx="2101005" cy="1760497"/>
          </a:xfrm>
          <a:prstGeom prst="rect">
            <a:avLst/>
          </a:prstGeom>
          <a:ln w="57150" cap="sq">
            <a:solidFill>
              <a:srgbClr val="000000"/>
            </a:solidFill>
            <a:miter lim="800000"/>
          </a:ln>
          <a:effectLst>
            <a:outerShdw blurRad="57150" dist="50800" dir="2700000" algn="tl" rotWithShape="0">
              <a:srgbClr val="000000">
                <a:alpha val="40000"/>
              </a:srgbClr>
            </a:outerShdw>
          </a:effectLst>
        </p:spPr>
      </p:pic>
      <p:sp>
        <p:nvSpPr>
          <p:cNvPr id="3" name="TextBox 2"/>
          <p:cNvSpPr txBox="1"/>
          <p:nvPr/>
        </p:nvSpPr>
        <p:spPr>
          <a:xfrm>
            <a:off x="76200" y="6248400"/>
            <a:ext cx="2057400" cy="492443"/>
          </a:xfrm>
          <a:prstGeom prst="rect">
            <a:avLst/>
          </a:prstGeom>
          <a:noFill/>
        </p:spPr>
        <p:txBody>
          <a:bodyPr wrap="square" rtlCol="0">
            <a:spAutoFit/>
          </a:bodyPr>
          <a:lstStyle/>
          <a:p>
            <a:pPr algn="ctr"/>
            <a:r>
              <a:rPr lang="en-US" sz="1400" dirty="0" smtClean="0"/>
              <a:t>Oxford detector</a:t>
            </a:r>
          </a:p>
          <a:p>
            <a:pPr algn="ctr"/>
            <a:r>
              <a:rPr lang="en-US" sz="1200" dirty="0"/>
              <a:t>[</a:t>
            </a:r>
            <a:r>
              <a:rPr lang="en-US" sz="1200" dirty="0" err="1"/>
              <a:t>C.Arteta</a:t>
            </a:r>
            <a:r>
              <a:rPr lang="en-US" sz="1200" dirty="0"/>
              <a:t> MICCAI 2012] </a:t>
            </a:r>
          </a:p>
        </p:txBody>
      </p:sp>
      <p:sp>
        <p:nvSpPr>
          <p:cNvPr id="14" name="TextBox 13"/>
          <p:cNvSpPr txBox="1"/>
          <p:nvPr/>
        </p:nvSpPr>
        <p:spPr>
          <a:xfrm>
            <a:off x="4343400" y="6248400"/>
            <a:ext cx="2057400" cy="492443"/>
          </a:xfrm>
          <a:prstGeom prst="rect">
            <a:avLst/>
          </a:prstGeom>
          <a:noFill/>
        </p:spPr>
        <p:txBody>
          <a:bodyPr wrap="square" rtlCol="0">
            <a:spAutoFit/>
          </a:bodyPr>
          <a:lstStyle/>
          <a:p>
            <a:pPr algn="ctr"/>
            <a:r>
              <a:rPr lang="en-US" sz="1400" dirty="0" smtClean="0"/>
              <a:t>Oxford detector</a:t>
            </a:r>
          </a:p>
          <a:p>
            <a:pPr algn="ctr"/>
            <a:r>
              <a:rPr lang="en-US" sz="1200" dirty="0"/>
              <a:t>[</a:t>
            </a:r>
            <a:r>
              <a:rPr lang="en-US" sz="1200" dirty="0" err="1"/>
              <a:t>C.Arteta</a:t>
            </a:r>
            <a:r>
              <a:rPr lang="en-US" sz="1200" dirty="0"/>
              <a:t> MICCAI 2012] </a:t>
            </a:r>
          </a:p>
        </p:txBody>
      </p:sp>
      <p:sp>
        <p:nvSpPr>
          <p:cNvPr id="4" name="TextBox 3"/>
          <p:cNvSpPr txBox="1"/>
          <p:nvPr/>
        </p:nvSpPr>
        <p:spPr>
          <a:xfrm>
            <a:off x="2438400" y="6324600"/>
            <a:ext cx="1600200" cy="369332"/>
          </a:xfrm>
          <a:prstGeom prst="rect">
            <a:avLst/>
          </a:prstGeom>
          <a:noFill/>
        </p:spPr>
        <p:txBody>
          <a:bodyPr wrap="square" rtlCol="0">
            <a:spAutoFit/>
          </a:bodyPr>
          <a:lstStyle/>
          <a:p>
            <a:pPr algn="ctr"/>
            <a:r>
              <a:rPr lang="en-US" dirty="0" smtClean="0"/>
              <a:t>Our detector</a:t>
            </a:r>
            <a:endParaRPr lang="en-US" dirty="0"/>
          </a:p>
        </p:txBody>
      </p:sp>
      <p:sp>
        <p:nvSpPr>
          <p:cNvPr id="18" name="TextBox 17"/>
          <p:cNvSpPr txBox="1"/>
          <p:nvPr/>
        </p:nvSpPr>
        <p:spPr>
          <a:xfrm>
            <a:off x="7010400" y="6324600"/>
            <a:ext cx="1600200" cy="369332"/>
          </a:xfrm>
          <a:prstGeom prst="rect">
            <a:avLst/>
          </a:prstGeom>
          <a:noFill/>
        </p:spPr>
        <p:txBody>
          <a:bodyPr wrap="square" rtlCol="0">
            <a:spAutoFit/>
          </a:bodyPr>
          <a:lstStyle/>
          <a:p>
            <a:pPr algn="ctr"/>
            <a:r>
              <a:rPr lang="en-US" dirty="0" smtClean="0"/>
              <a:t>Our detector</a:t>
            </a:r>
            <a:endParaRPr lang="en-US" dirty="0"/>
          </a:p>
        </p:txBody>
      </p:sp>
    </p:spTree>
    <p:extLst>
      <p:ext uri="{BB962C8B-B14F-4D97-AF65-F5344CB8AC3E}">
        <p14:creationId xmlns:p14="http://schemas.microsoft.com/office/powerpoint/2010/main" val="5467620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a:solidFill>
            <a:schemeClr val="bg1">
              <a:lumMod val="85000"/>
            </a:schemeClr>
          </a:solidFill>
        </p:spPr>
        <p:txBody>
          <a:bodyPr>
            <a:normAutofit/>
          </a:bodyPr>
          <a:lstStyle/>
          <a:p>
            <a:r>
              <a:rPr lang="en-US" sz="4000" dirty="0" smtClean="0"/>
              <a:t>Future Work</a:t>
            </a:r>
            <a:endParaRPr lang="en-US" sz="4000" dirty="0"/>
          </a:p>
        </p:txBody>
      </p:sp>
      <p:sp>
        <p:nvSpPr>
          <p:cNvPr id="3" name="Content Placeholder 2"/>
          <p:cNvSpPr>
            <a:spLocks noGrp="1"/>
          </p:cNvSpPr>
          <p:nvPr>
            <p:ph idx="1"/>
          </p:nvPr>
        </p:nvSpPr>
        <p:spPr>
          <a:xfrm>
            <a:off x="451328" y="1141387"/>
            <a:ext cx="8229600" cy="4525963"/>
          </a:xfrm>
        </p:spPr>
        <p:txBody>
          <a:bodyPr/>
          <a:lstStyle/>
          <a:p>
            <a:pPr marL="0" lvl="1"/>
            <a:r>
              <a:rPr lang="en-US" sz="2000" dirty="0" smtClean="0"/>
              <a:t>Create </a:t>
            </a:r>
            <a:r>
              <a:rPr lang="en-US" sz="2000" dirty="0"/>
              <a:t>additional clusters </a:t>
            </a:r>
          </a:p>
          <a:p>
            <a:pPr marL="0" lvl="1"/>
            <a:r>
              <a:rPr lang="en-US" sz="2000" dirty="0"/>
              <a:t>Improve training process </a:t>
            </a:r>
          </a:p>
          <a:p>
            <a:pPr marL="0" lvl="1"/>
            <a:r>
              <a:rPr lang="en-US" sz="2000" dirty="0"/>
              <a:t>Submit paper for SPIE conference</a:t>
            </a:r>
          </a:p>
          <a:p>
            <a:pPr marL="0" indent="0">
              <a:buNone/>
            </a:pPr>
            <a:endParaRPr lang="en-US" dirty="0"/>
          </a:p>
        </p:txBody>
      </p:sp>
      <p:grpSp>
        <p:nvGrpSpPr>
          <p:cNvPr id="5" name="Group 4"/>
          <p:cNvGrpSpPr/>
          <p:nvPr/>
        </p:nvGrpSpPr>
        <p:grpSpPr>
          <a:xfrm>
            <a:off x="533400" y="2514600"/>
            <a:ext cx="7946791" cy="4038600"/>
            <a:chOff x="188996" y="1388397"/>
            <a:chExt cx="8766007" cy="508022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188996" y="1388398"/>
              <a:ext cx="1588147" cy="159181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1384" y="4876800"/>
              <a:ext cx="1610443" cy="159181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499" y="3121714"/>
              <a:ext cx="1623620" cy="159181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42469" y="4876801"/>
              <a:ext cx="1599920" cy="1591816"/>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8996" y="3121714"/>
              <a:ext cx="1593532" cy="1591816"/>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31384" y="1388398"/>
              <a:ext cx="1623619" cy="1591816"/>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59940" y="4876801"/>
              <a:ext cx="1609511" cy="1591816"/>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8996" y="4876800"/>
              <a:ext cx="1600821" cy="1591816"/>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42128" y="3121713"/>
              <a:ext cx="1605456" cy="1591816"/>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42128" y="1388398"/>
              <a:ext cx="1587644" cy="1591816"/>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66139" y="1388398"/>
              <a:ext cx="1586993" cy="1591816"/>
            </a:xfrm>
            <a:prstGeom prst="rect">
              <a:avLst/>
            </a:prstGeom>
          </p:spPr>
        </p:pic>
        <p:pic>
          <p:nvPicPr>
            <p:cNvPr id="17" name="Picture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77412" y="4876801"/>
              <a:ext cx="1575720" cy="1591815"/>
            </a:xfrm>
            <a:prstGeom prst="rect">
              <a:avLst/>
            </a:prstGeom>
          </p:spPr>
        </p:pic>
        <p:pic>
          <p:nvPicPr>
            <p:cNvPr id="18" name="Picture 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77412" y="3121713"/>
              <a:ext cx="1587644" cy="1591817"/>
            </a:xfrm>
            <a:prstGeom prst="rect">
              <a:avLst/>
            </a:prstGeom>
          </p:spPr>
        </p:pic>
        <p:pic>
          <p:nvPicPr>
            <p:cNvPr id="19" name="Picture 1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18768" y="3121714"/>
              <a:ext cx="1623620" cy="1591816"/>
            </a:xfrm>
            <a:prstGeom prst="rect">
              <a:avLst/>
            </a:prstGeom>
          </p:spPr>
        </p:pic>
        <p:pic>
          <p:nvPicPr>
            <p:cNvPr id="20" name="Picture 1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518768" y="1388397"/>
              <a:ext cx="1623620" cy="1591817"/>
            </a:xfrm>
            <a:prstGeom prst="rect">
              <a:avLst/>
            </a:prstGeom>
          </p:spPr>
        </p:pic>
      </p:grpSp>
    </p:spTree>
    <p:extLst>
      <p:ext uri="{BB962C8B-B14F-4D97-AF65-F5344CB8AC3E}">
        <p14:creationId xmlns:p14="http://schemas.microsoft.com/office/powerpoint/2010/main" val="23527383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a:solidFill>
            <a:schemeClr val="bg1">
              <a:lumMod val="85000"/>
            </a:schemeClr>
          </a:solidFill>
        </p:spPr>
        <p:txBody>
          <a:bodyPr>
            <a:normAutofit/>
          </a:bodyPr>
          <a:lstStyle/>
          <a:p>
            <a:r>
              <a:rPr lang="en-US" dirty="0" smtClean="0"/>
              <a:t>K-Means Clustering</a:t>
            </a:r>
            <a:endParaRPr lang="en-US" dirty="0"/>
          </a:p>
        </p:txBody>
      </p:sp>
      <p:cxnSp>
        <p:nvCxnSpPr>
          <p:cNvPr id="5" name="Straight Connector 4"/>
          <p:cNvCxnSpPr/>
          <p:nvPr/>
        </p:nvCxnSpPr>
        <p:spPr>
          <a:xfrm>
            <a:off x="5181600" y="1981200"/>
            <a:ext cx="0" cy="28956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5181600" y="4876800"/>
            <a:ext cx="32766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2"/>
          <a:stretch>
            <a:fillRect/>
          </a:stretch>
        </p:blipFill>
        <p:spPr>
          <a:xfrm>
            <a:off x="2743200" y="1676400"/>
            <a:ext cx="2286000" cy="1778000"/>
          </a:xfrm>
          <a:prstGeom prst="rect">
            <a:avLst/>
          </a:prstGeom>
        </p:spPr>
      </p:pic>
      <p:pic>
        <p:nvPicPr>
          <p:cNvPr id="9" name="Picture 8" descr="C1_S08-12652_ROI_01_Sub_01_crop_0_1.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534765"/>
            <a:ext cx="2438400" cy="2046635"/>
          </a:xfrm>
          <a:prstGeom prst="rect">
            <a:avLst/>
          </a:prstGeom>
        </p:spPr>
      </p:pic>
      <p:pic>
        <p:nvPicPr>
          <p:cNvPr id="10" name="Picture 9"/>
          <p:cNvPicPr>
            <a:picLocks noChangeAspect="1"/>
          </p:cNvPicPr>
          <p:nvPr/>
        </p:nvPicPr>
        <p:blipFill>
          <a:blip r:embed="rId4"/>
          <a:stretch>
            <a:fillRect/>
          </a:stretch>
        </p:blipFill>
        <p:spPr>
          <a:xfrm>
            <a:off x="2743200" y="4191000"/>
            <a:ext cx="2286000" cy="1752600"/>
          </a:xfrm>
          <a:prstGeom prst="rect">
            <a:avLst/>
          </a:prstGeom>
        </p:spPr>
      </p:pic>
      <p:pic>
        <p:nvPicPr>
          <p:cNvPr id="11" name="Picture 10" descr="C2_S08-9565_ROI_65_Sub_02_crop_1_2.t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4038600"/>
            <a:ext cx="2438400" cy="2057400"/>
          </a:xfrm>
          <a:prstGeom prst="rect">
            <a:avLst/>
          </a:prstGeom>
        </p:spPr>
      </p:pic>
      <p:sp>
        <p:nvSpPr>
          <p:cNvPr id="12" name="Oval 11"/>
          <p:cNvSpPr/>
          <p:nvPr/>
        </p:nvSpPr>
        <p:spPr>
          <a:xfrm>
            <a:off x="6096000" y="2590800"/>
            <a:ext cx="76200" cy="76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5791200" y="2895600"/>
            <a:ext cx="76200" cy="76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6705600" y="2895600"/>
            <a:ext cx="76200" cy="76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553200" y="3886200"/>
            <a:ext cx="76200" cy="76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5943600" y="3200400"/>
            <a:ext cx="76200" cy="76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6858000" y="2438400"/>
            <a:ext cx="76200" cy="76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7010400" y="4267200"/>
            <a:ext cx="76200" cy="76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6705600" y="3657600"/>
            <a:ext cx="76200" cy="76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7315200" y="3505200"/>
            <a:ext cx="76200" cy="76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5715000" y="3886200"/>
            <a:ext cx="76200" cy="76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7620000" y="3048000"/>
            <a:ext cx="76200" cy="76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7467600" y="4419600"/>
            <a:ext cx="76200" cy="76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5715000" y="3581400"/>
            <a:ext cx="76200" cy="76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7620000" y="4191000"/>
            <a:ext cx="76200" cy="76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6934200" y="4038600"/>
            <a:ext cx="914400" cy="533400"/>
          </a:xfrm>
          <a:prstGeom prst="ellipse">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6172200" y="3581400"/>
            <a:ext cx="914400" cy="533400"/>
          </a:xfrm>
          <a:prstGeom prst="ellipse">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5562600" y="2514600"/>
            <a:ext cx="914400" cy="838200"/>
          </a:xfrm>
          <a:prstGeom prst="ellipse">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7800" y="3505200"/>
            <a:ext cx="914400" cy="533400"/>
          </a:xfrm>
          <a:prstGeom prst="ellipse">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5334000" y="3810000"/>
            <a:ext cx="76200" cy="76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rot="17679342">
            <a:off x="6324600" y="2362200"/>
            <a:ext cx="914400" cy="533400"/>
          </a:xfrm>
          <a:prstGeom prst="ellipse">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7086600" y="2971800"/>
            <a:ext cx="914400" cy="838200"/>
          </a:xfrm>
          <a:prstGeom prst="ellipse">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7848600" y="3352800"/>
            <a:ext cx="76200" cy="76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9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ppt_w</p:attrName>
                                        </p:attrNameLst>
                                      </p:cBhvr>
                                      <p:tavLst>
                                        <p:tav tm="0">
                                          <p:val>
                                            <p:fltVal val="0"/>
                                          </p:val>
                                        </p:tav>
                                        <p:tav tm="100000">
                                          <p:val>
                                            <p:strVal val="#ppt_w"/>
                                          </p:val>
                                        </p:tav>
                                      </p:tavLst>
                                    </p:anim>
                                    <p:anim calcmode="lin" valueType="num">
                                      <p:cBhvr>
                                        <p:cTn id="36" dur="500" fill="hold"/>
                                        <p:tgtEl>
                                          <p:spTgt spid="22"/>
                                        </p:tgtEl>
                                        <p:attrNameLst>
                                          <p:attrName>ppt_h</p:attrName>
                                        </p:attrNameLst>
                                      </p:cBhvr>
                                      <p:tavLst>
                                        <p:tav tm="0">
                                          <p:val>
                                            <p:fltVal val="0"/>
                                          </p:val>
                                        </p:tav>
                                        <p:tav tm="100000">
                                          <p:val>
                                            <p:strVal val="#ppt_h"/>
                                          </p:val>
                                        </p:tav>
                                      </p:tavLst>
                                    </p:anim>
                                  </p:childTnLst>
                                </p:cTn>
                              </p:par>
                              <p:par>
                                <p:cTn id="37" presetID="23" presetClass="entr" presetSubtype="16"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p:cTn id="39" dur="500" fill="hold"/>
                                        <p:tgtEl>
                                          <p:spTgt spid="33"/>
                                        </p:tgtEl>
                                        <p:attrNameLst>
                                          <p:attrName>ppt_w</p:attrName>
                                        </p:attrNameLst>
                                      </p:cBhvr>
                                      <p:tavLst>
                                        <p:tav tm="0">
                                          <p:val>
                                            <p:fltVal val="0"/>
                                          </p:val>
                                        </p:tav>
                                        <p:tav tm="100000">
                                          <p:val>
                                            <p:strVal val="#ppt_w"/>
                                          </p:val>
                                        </p:tav>
                                      </p:tavLst>
                                    </p:anim>
                                    <p:anim calcmode="lin" valueType="num">
                                      <p:cBhvr>
                                        <p:cTn id="40" dur="500" fill="hold"/>
                                        <p:tgtEl>
                                          <p:spTgt spid="33"/>
                                        </p:tgtEl>
                                        <p:attrNameLst>
                                          <p:attrName>ppt_h</p:attrName>
                                        </p:attrNameLst>
                                      </p:cBhvr>
                                      <p:tavLst>
                                        <p:tav tm="0">
                                          <p:val>
                                            <p:fltVal val="0"/>
                                          </p:val>
                                        </p:tav>
                                        <p:tav tm="100000">
                                          <p:val>
                                            <p:strVal val="#ppt_h"/>
                                          </p:val>
                                        </p:tav>
                                      </p:tavLst>
                                    </p:anim>
                                  </p:childTnLst>
                                </p:cTn>
                              </p:par>
                              <p:par>
                                <p:cTn id="41" presetID="23" presetClass="entr" presetSubtype="16"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childTnLst>
                                </p:cTn>
                              </p:par>
                              <p:par>
                                <p:cTn id="45" presetID="23" presetClass="entr" presetSubtype="16"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500" fill="hold"/>
                                        <p:tgtEl>
                                          <p:spTgt spid="19"/>
                                        </p:tgtEl>
                                        <p:attrNameLst>
                                          <p:attrName>ppt_w</p:attrName>
                                        </p:attrNameLst>
                                      </p:cBhvr>
                                      <p:tavLst>
                                        <p:tav tm="0">
                                          <p:val>
                                            <p:fltVal val="0"/>
                                          </p:val>
                                        </p:tav>
                                        <p:tav tm="100000">
                                          <p:val>
                                            <p:strVal val="#ppt_w"/>
                                          </p:val>
                                        </p:tav>
                                      </p:tavLst>
                                    </p:anim>
                                    <p:anim calcmode="lin" valueType="num">
                                      <p:cBhvr>
                                        <p:cTn id="48" dur="500" fill="hold"/>
                                        <p:tgtEl>
                                          <p:spTgt spid="19"/>
                                        </p:tgtEl>
                                        <p:attrNameLst>
                                          <p:attrName>ppt_h</p:attrName>
                                        </p:attrNameLst>
                                      </p:cBhvr>
                                      <p:tavLst>
                                        <p:tav tm="0">
                                          <p:val>
                                            <p:fltVal val="0"/>
                                          </p:val>
                                        </p:tav>
                                        <p:tav tm="100000">
                                          <p:val>
                                            <p:strVal val="#ppt_h"/>
                                          </p:val>
                                        </p:tav>
                                      </p:tavLst>
                                    </p:anim>
                                  </p:childTnLst>
                                </p:cTn>
                              </p:par>
                              <p:par>
                                <p:cTn id="49" presetID="23" presetClass="entr" presetSubtype="16"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fill="hold"/>
                                        <p:tgtEl>
                                          <p:spTgt spid="15"/>
                                        </p:tgtEl>
                                        <p:attrNameLst>
                                          <p:attrName>ppt_w</p:attrName>
                                        </p:attrNameLst>
                                      </p:cBhvr>
                                      <p:tavLst>
                                        <p:tav tm="0">
                                          <p:val>
                                            <p:fltVal val="0"/>
                                          </p:val>
                                        </p:tav>
                                        <p:tav tm="100000">
                                          <p:val>
                                            <p:strVal val="#ppt_w"/>
                                          </p:val>
                                        </p:tav>
                                      </p:tavLst>
                                    </p:anim>
                                    <p:anim calcmode="lin" valueType="num">
                                      <p:cBhvr>
                                        <p:cTn id="52" dur="500" fill="hold"/>
                                        <p:tgtEl>
                                          <p:spTgt spid="15"/>
                                        </p:tgtEl>
                                        <p:attrNameLst>
                                          <p:attrName>ppt_h</p:attrName>
                                        </p:attrNameLst>
                                      </p:cBhvr>
                                      <p:tavLst>
                                        <p:tav tm="0">
                                          <p:val>
                                            <p:fltVal val="0"/>
                                          </p:val>
                                        </p:tav>
                                        <p:tav tm="100000">
                                          <p:val>
                                            <p:strVal val="#ppt_h"/>
                                          </p:val>
                                        </p:tav>
                                      </p:tavLst>
                                    </p:anim>
                                  </p:childTnLst>
                                </p:cTn>
                              </p:par>
                              <p:par>
                                <p:cTn id="53" presetID="23" presetClass="entr" presetSubtype="16"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500" fill="hold"/>
                                        <p:tgtEl>
                                          <p:spTgt spid="25"/>
                                        </p:tgtEl>
                                        <p:attrNameLst>
                                          <p:attrName>ppt_w</p:attrName>
                                        </p:attrNameLst>
                                      </p:cBhvr>
                                      <p:tavLst>
                                        <p:tav tm="0">
                                          <p:val>
                                            <p:fltVal val="0"/>
                                          </p:val>
                                        </p:tav>
                                        <p:tav tm="100000">
                                          <p:val>
                                            <p:strVal val="#ppt_w"/>
                                          </p:val>
                                        </p:tav>
                                      </p:tavLst>
                                    </p:anim>
                                    <p:anim calcmode="lin" valueType="num">
                                      <p:cBhvr>
                                        <p:cTn id="56" dur="500" fill="hold"/>
                                        <p:tgtEl>
                                          <p:spTgt spid="25"/>
                                        </p:tgtEl>
                                        <p:attrNameLst>
                                          <p:attrName>ppt_h</p:attrName>
                                        </p:attrNameLst>
                                      </p:cBhvr>
                                      <p:tavLst>
                                        <p:tav tm="0">
                                          <p:val>
                                            <p:fltVal val="0"/>
                                          </p:val>
                                        </p:tav>
                                        <p:tav tm="100000">
                                          <p:val>
                                            <p:strVal val="#ppt_h"/>
                                          </p:val>
                                        </p:tav>
                                      </p:tavLst>
                                    </p:anim>
                                  </p:childTnLst>
                                </p:cTn>
                              </p:par>
                              <p:par>
                                <p:cTn id="57" presetID="23" presetClass="entr" presetSubtype="16"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p:cTn id="59" dur="500" fill="hold"/>
                                        <p:tgtEl>
                                          <p:spTgt spid="23"/>
                                        </p:tgtEl>
                                        <p:attrNameLst>
                                          <p:attrName>ppt_w</p:attrName>
                                        </p:attrNameLst>
                                      </p:cBhvr>
                                      <p:tavLst>
                                        <p:tav tm="0">
                                          <p:val>
                                            <p:fltVal val="0"/>
                                          </p:val>
                                        </p:tav>
                                        <p:tav tm="100000">
                                          <p:val>
                                            <p:strVal val="#ppt_w"/>
                                          </p:val>
                                        </p:tav>
                                      </p:tavLst>
                                    </p:anim>
                                    <p:anim calcmode="lin" valueType="num">
                                      <p:cBhvr>
                                        <p:cTn id="60" dur="500" fill="hold"/>
                                        <p:tgtEl>
                                          <p:spTgt spid="23"/>
                                        </p:tgtEl>
                                        <p:attrNameLst>
                                          <p:attrName>ppt_h</p:attrName>
                                        </p:attrNameLst>
                                      </p:cBhvr>
                                      <p:tavLst>
                                        <p:tav tm="0">
                                          <p:val>
                                            <p:fltVal val="0"/>
                                          </p:val>
                                        </p:tav>
                                        <p:tav tm="100000">
                                          <p:val>
                                            <p:strVal val="#ppt_h"/>
                                          </p:val>
                                        </p:tav>
                                      </p:tavLst>
                                    </p:anim>
                                  </p:childTnLst>
                                </p:cTn>
                              </p:par>
                              <p:par>
                                <p:cTn id="61" presetID="23" presetClass="entr" presetSubtype="16"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p:cTn id="63" dur="500" fill="hold"/>
                                        <p:tgtEl>
                                          <p:spTgt spid="18"/>
                                        </p:tgtEl>
                                        <p:attrNameLst>
                                          <p:attrName>ppt_w</p:attrName>
                                        </p:attrNameLst>
                                      </p:cBhvr>
                                      <p:tavLst>
                                        <p:tav tm="0">
                                          <p:val>
                                            <p:fltVal val="0"/>
                                          </p:val>
                                        </p:tav>
                                        <p:tav tm="100000">
                                          <p:val>
                                            <p:strVal val="#ppt_w"/>
                                          </p:val>
                                        </p:tav>
                                      </p:tavLst>
                                    </p:anim>
                                    <p:anim calcmode="lin" valueType="num">
                                      <p:cBhvr>
                                        <p:cTn id="64" dur="500" fill="hold"/>
                                        <p:tgtEl>
                                          <p:spTgt spid="18"/>
                                        </p:tgtEl>
                                        <p:attrNameLst>
                                          <p:attrName>ppt_h</p:attrName>
                                        </p:attrNameLst>
                                      </p:cBhvr>
                                      <p:tavLst>
                                        <p:tav tm="0">
                                          <p:val>
                                            <p:fltVal val="0"/>
                                          </p:val>
                                        </p:tav>
                                        <p:tav tm="100000">
                                          <p:val>
                                            <p:strVal val="#ppt_h"/>
                                          </p:val>
                                        </p:tav>
                                      </p:tavLst>
                                    </p:anim>
                                  </p:childTnLst>
                                </p:cTn>
                              </p:par>
                              <p:par>
                                <p:cTn id="65" presetID="23" presetClass="entr" presetSubtype="16"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500" fill="hold"/>
                                        <p:tgtEl>
                                          <p:spTgt spid="24"/>
                                        </p:tgtEl>
                                        <p:attrNameLst>
                                          <p:attrName>ppt_w</p:attrName>
                                        </p:attrNameLst>
                                      </p:cBhvr>
                                      <p:tavLst>
                                        <p:tav tm="0">
                                          <p:val>
                                            <p:fltVal val="0"/>
                                          </p:val>
                                        </p:tav>
                                        <p:tav tm="100000">
                                          <p:val>
                                            <p:strVal val="#ppt_w"/>
                                          </p:val>
                                        </p:tav>
                                      </p:tavLst>
                                    </p:anim>
                                    <p:anim calcmode="lin" valueType="num">
                                      <p:cBhvr>
                                        <p:cTn id="68" dur="500" fill="hold"/>
                                        <p:tgtEl>
                                          <p:spTgt spid="24"/>
                                        </p:tgtEl>
                                        <p:attrNameLst>
                                          <p:attrName>ppt_h</p:attrName>
                                        </p:attrNameLst>
                                      </p:cBhvr>
                                      <p:tavLst>
                                        <p:tav tm="0">
                                          <p:val>
                                            <p:fltVal val="0"/>
                                          </p:val>
                                        </p:tav>
                                        <p:tav tm="100000">
                                          <p:val>
                                            <p:strVal val="#ppt_h"/>
                                          </p:val>
                                        </p:tav>
                                      </p:tavLst>
                                    </p:anim>
                                  </p:childTnLst>
                                </p:cTn>
                              </p:par>
                              <p:par>
                                <p:cTn id="69" presetID="23" presetClass="entr" presetSubtype="16" fill="hold" grpId="0" nodeType="withEffect">
                                  <p:stCondLst>
                                    <p:cond delay="0"/>
                                  </p:stCondLst>
                                  <p:childTnLst>
                                    <p:set>
                                      <p:cBhvr>
                                        <p:cTn id="70" dur="1" fill="hold">
                                          <p:stCondLst>
                                            <p:cond delay="0"/>
                                          </p:stCondLst>
                                        </p:cTn>
                                        <p:tgtEl>
                                          <p:spTgt spid="30"/>
                                        </p:tgtEl>
                                        <p:attrNameLst>
                                          <p:attrName>style.visibility</p:attrName>
                                        </p:attrNameLst>
                                      </p:cBhvr>
                                      <p:to>
                                        <p:strVal val="visible"/>
                                      </p:to>
                                    </p:set>
                                    <p:anim calcmode="lin" valueType="num">
                                      <p:cBhvr>
                                        <p:cTn id="71" dur="500" fill="hold"/>
                                        <p:tgtEl>
                                          <p:spTgt spid="30"/>
                                        </p:tgtEl>
                                        <p:attrNameLst>
                                          <p:attrName>ppt_w</p:attrName>
                                        </p:attrNameLst>
                                      </p:cBhvr>
                                      <p:tavLst>
                                        <p:tav tm="0">
                                          <p:val>
                                            <p:fltVal val="0"/>
                                          </p:val>
                                        </p:tav>
                                        <p:tav tm="100000">
                                          <p:val>
                                            <p:strVal val="#ppt_w"/>
                                          </p:val>
                                        </p:tav>
                                      </p:tavLst>
                                    </p:anim>
                                    <p:anim calcmode="lin" valueType="num">
                                      <p:cBhvr>
                                        <p:cTn id="72" dur="500" fill="hold"/>
                                        <p:tgtEl>
                                          <p:spTgt spid="30"/>
                                        </p:tgtEl>
                                        <p:attrNameLst>
                                          <p:attrName>ppt_h</p:attrName>
                                        </p:attrNameLst>
                                      </p:cBhvr>
                                      <p:tavLst>
                                        <p:tav tm="0">
                                          <p:val>
                                            <p:fltVal val="0"/>
                                          </p:val>
                                        </p:tav>
                                        <p:tav tm="100000">
                                          <p:val>
                                            <p:strVal val="#ppt_h"/>
                                          </p:val>
                                        </p:tav>
                                      </p:tavLst>
                                    </p:anim>
                                  </p:childTnLst>
                                </p:cTn>
                              </p:par>
                              <p:par>
                                <p:cTn id="73" presetID="23" presetClass="entr" presetSubtype="16" fill="hold" grpId="0"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500" fill="hold"/>
                                        <p:tgtEl>
                                          <p:spTgt spid="21"/>
                                        </p:tgtEl>
                                        <p:attrNameLst>
                                          <p:attrName>ppt_w</p:attrName>
                                        </p:attrNameLst>
                                      </p:cBhvr>
                                      <p:tavLst>
                                        <p:tav tm="0">
                                          <p:val>
                                            <p:fltVal val="0"/>
                                          </p:val>
                                        </p:tav>
                                        <p:tav tm="100000">
                                          <p:val>
                                            <p:strVal val="#ppt_w"/>
                                          </p:val>
                                        </p:tav>
                                      </p:tavLst>
                                    </p:anim>
                                    <p:anim calcmode="lin" valueType="num">
                                      <p:cBhvr>
                                        <p:cTn id="76"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fade">
                                      <p:cBhvr>
                                        <p:cTn id="81" dur="500"/>
                                        <p:tgtEl>
                                          <p:spTgt spid="31"/>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fade">
                                      <p:cBhvr>
                                        <p:cTn id="84" dur="500"/>
                                        <p:tgtEl>
                                          <p:spTgt spid="28"/>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fade">
                                      <p:cBhvr>
                                        <p:cTn id="87" dur="500"/>
                                        <p:tgtEl>
                                          <p:spTgt spid="29"/>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fade">
                                      <p:cBhvr>
                                        <p:cTn id="90" dur="500"/>
                                        <p:tgtEl>
                                          <p:spTgt spid="27"/>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32"/>
                                        </p:tgtEl>
                                        <p:attrNameLst>
                                          <p:attrName>style.visibility</p:attrName>
                                        </p:attrNameLst>
                                      </p:cBhvr>
                                      <p:to>
                                        <p:strVal val="visible"/>
                                      </p:to>
                                    </p:set>
                                    <p:animEffect transition="in" filter="fade">
                                      <p:cBhvr>
                                        <p:cTn id="93" dur="500"/>
                                        <p:tgtEl>
                                          <p:spTgt spid="32"/>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26"/>
                                        </p:tgtEl>
                                        <p:attrNameLst>
                                          <p:attrName>style.visibility</p:attrName>
                                        </p:attrNameLst>
                                      </p:cBhvr>
                                      <p:to>
                                        <p:strVal val="visible"/>
                                      </p:to>
                                    </p:set>
                                    <p:animEffect transition="in" filter="fade">
                                      <p:cBhvr>
                                        <p:cTn id="9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a:solidFill>
            <a:schemeClr val="bg1">
              <a:lumMod val="85000"/>
            </a:schemeClr>
          </a:solidFill>
        </p:spPr>
        <p:txBody>
          <a:bodyPr>
            <a:normAutofit/>
          </a:bodyPr>
          <a:lstStyle/>
          <a:p>
            <a:r>
              <a:rPr lang="en-US" sz="4000" dirty="0" smtClean="0"/>
              <a:t>Breast Cancer Images</a:t>
            </a:r>
            <a:endParaRPr lang="en-US" sz="4000" dirty="0"/>
          </a:p>
        </p:txBody>
      </p:sp>
      <p:pic>
        <p:nvPicPr>
          <p:cNvPr id="4" name="Content Placeholder 3"/>
          <p:cNvPicPr>
            <a:picLocks noGrp="1" noChangeAspect="1"/>
          </p:cNvPicPr>
          <p:nvPr/>
        </p:nvPicPr>
        <p:blipFill>
          <a:blip r:embed="rId3"/>
          <a:stretch>
            <a:fillRect/>
          </a:stretch>
        </p:blipFill>
        <p:spPr>
          <a:xfrm>
            <a:off x="225678" y="1752600"/>
            <a:ext cx="2380074" cy="1752600"/>
          </a:xfrm>
          <a:prstGeom prst="rect">
            <a:avLst/>
          </a:prstGeom>
          <a:ln>
            <a:noFill/>
          </a:ln>
          <a:effectLst>
            <a:outerShdw blurRad="190500" algn="tl" rotWithShape="0">
              <a:srgbClr val="000000">
                <a:alpha val="70000"/>
              </a:srgbClr>
            </a:outerShdw>
          </a:effectLst>
        </p:spPr>
      </p:pic>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1020" y="1945342"/>
            <a:ext cx="2567299" cy="142154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Call for neoadjuvant histopathology guidelin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6434" y="1779813"/>
            <a:ext cx="2022230" cy="1752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 name="Picture 4" descr="https://encrypted-tbn2.gstatic.com/images?q=tbn:ANd9GcQ0aRgzF20xaESlDPjEbnfq-oV0IsrmYQBgCisUmHp4iFadTkAmL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8944" y="4495800"/>
            <a:ext cx="2619375" cy="17430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0491" y="4495800"/>
            <a:ext cx="1747784" cy="1752600"/>
          </a:xfrm>
          <a:prstGeom prst="rect">
            <a:avLst/>
          </a:prstGeom>
          <a:ln>
            <a:noFill/>
          </a:ln>
          <a:effectLst/>
        </p:spPr>
      </p:pic>
      <p:sp>
        <p:nvSpPr>
          <p:cNvPr id="13" name="TextBox 7"/>
          <p:cNvSpPr txBox="1"/>
          <p:nvPr/>
        </p:nvSpPr>
        <p:spPr>
          <a:xfrm>
            <a:off x="384093" y="4679602"/>
            <a:ext cx="2667000" cy="138499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smtClean="0"/>
              <a:t>Biopsy</a:t>
            </a:r>
          </a:p>
          <a:p>
            <a:r>
              <a:rPr lang="en-US" sz="2400" b="1" dirty="0" smtClean="0"/>
              <a:t>-Time consuming</a:t>
            </a:r>
          </a:p>
          <a:p>
            <a:r>
              <a:rPr lang="en-US" sz="2400" b="1" dirty="0" smtClean="0"/>
              <a:t>-Inconsistent</a:t>
            </a:r>
            <a:endParaRPr lang="en-US" sz="2400" b="1" dirty="0"/>
          </a:p>
        </p:txBody>
      </p:sp>
      <p:sp>
        <p:nvSpPr>
          <p:cNvPr id="14" name="TextBox 5"/>
          <p:cNvSpPr txBox="1"/>
          <p:nvPr/>
        </p:nvSpPr>
        <p:spPr>
          <a:xfrm>
            <a:off x="3765882" y="6478488"/>
            <a:ext cx="5152437"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dirty="0" smtClean="0"/>
              <a:t>Images: </a:t>
            </a:r>
            <a:r>
              <a:rPr lang="en-US" sz="1400" dirty="0" err="1" smtClean="0"/>
              <a:t>www.thyroidmanager.org</a:t>
            </a:r>
            <a:r>
              <a:rPr lang="en-US" sz="1400" dirty="0"/>
              <a:t> </a:t>
            </a:r>
            <a:r>
              <a:rPr lang="en-US" sz="1400" dirty="0" smtClean="0"/>
              <a:t>   </a:t>
            </a:r>
            <a:r>
              <a:rPr lang="en-US" sz="1400" dirty="0" err="1" smtClean="0"/>
              <a:t>www.oncologyupdate.com.au</a:t>
            </a:r>
            <a:endParaRPr lang="ro-RO" sz="1400" dirty="0"/>
          </a:p>
        </p:txBody>
      </p:sp>
      <p:cxnSp>
        <p:nvCxnSpPr>
          <p:cNvPr id="15" name="Straight Arrow Connector 14"/>
          <p:cNvCxnSpPr/>
          <p:nvPr/>
        </p:nvCxnSpPr>
        <p:spPr>
          <a:xfrm>
            <a:off x="2784393" y="2628900"/>
            <a:ext cx="53340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642131" y="2656113"/>
            <a:ext cx="53340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608631" y="3657600"/>
            <a:ext cx="0" cy="511293"/>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5438739" y="5372100"/>
            <a:ext cx="562826"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50600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a:solidFill>
            <a:schemeClr val="bg1">
              <a:lumMod val="85000"/>
            </a:schemeClr>
          </a:solidFill>
        </p:spPr>
        <p:txBody>
          <a:bodyPr anchor="ctr">
            <a:normAutofit/>
          </a:bodyPr>
          <a:lstStyle/>
          <a:p>
            <a:r>
              <a:rPr lang="en-US" sz="4000" dirty="0" smtClean="0"/>
              <a:t>Computer-Aided Diagnosis</a:t>
            </a:r>
            <a:endParaRPr lang="en-US" sz="40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550" y="1941453"/>
            <a:ext cx="838200" cy="840510"/>
          </a:xfrm>
          <a:prstGeom prst="rect">
            <a:avLst/>
          </a:prstGeom>
          <a:ln>
            <a:noFill/>
          </a:ln>
          <a:effectLst>
            <a:outerShdw blurRad="190500" algn="tl" rotWithShape="0">
              <a:srgbClr val="000000">
                <a:alpha val="70000"/>
              </a:srgbClr>
            </a:outerShdw>
          </a:effectLst>
        </p:spPr>
      </p:pic>
      <p:pic>
        <p:nvPicPr>
          <p:cNvPr id="5" name="Content Placeholder 3"/>
          <p:cNvPicPr>
            <a:picLocks noGrp="1" noChangeAspect="1"/>
          </p:cNvPicPr>
          <p:nvPr/>
        </p:nvPicPr>
        <p:blipFill>
          <a:blip r:embed="rId4"/>
          <a:stretch>
            <a:fillRect/>
          </a:stretch>
        </p:blipFill>
        <p:spPr>
          <a:xfrm>
            <a:off x="224926" y="1963265"/>
            <a:ext cx="1083526" cy="797869"/>
          </a:xfrm>
          <a:prstGeom prst="rect">
            <a:avLst/>
          </a:prstGeom>
          <a:ln>
            <a:noFill/>
          </a:ln>
          <a:effectLst>
            <a:outerShdw blurRad="190500" algn="tl" rotWithShape="0">
              <a:srgbClr val="000000">
                <a:alpha val="70000"/>
              </a:srgbClr>
            </a:outerShdw>
          </a:effectLst>
        </p:spPr>
      </p:pic>
      <p:pic>
        <p:nvPicPr>
          <p:cNvPr id="6"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9944" y="1981200"/>
            <a:ext cx="1376169" cy="76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Call for neoadjuvant histopathology guideline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38889" y="1963265"/>
            <a:ext cx="920618" cy="79786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a:xfrm>
            <a:off x="1447800" y="2400527"/>
            <a:ext cx="53340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5943600" y="1752600"/>
            <a:ext cx="3048000" cy="1219200"/>
          </a:xfrm>
          <a:prstGeom prst="rect">
            <a:avLst/>
          </a:prstGeom>
          <a:noFill/>
          <a:ln w="571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023637" y="4191000"/>
            <a:ext cx="2743200" cy="1569660"/>
          </a:xfrm>
          <a:prstGeom prst="rect">
            <a:avLst/>
          </a:prstGeom>
          <a:noFill/>
          <a:ln w="57150">
            <a:solidFill>
              <a:srgbClr val="00B050"/>
            </a:solidFill>
          </a:ln>
        </p:spPr>
        <p:txBody>
          <a:bodyPr wrap="square" rtlCol="0">
            <a:spAutoFit/>
          </a:bodyPr>
          <a:lstStyle/>
          <a:p>
            <a:pPr algn="ctr"/>
            <a:r>
              <a:rPr lang="en-US" sz="2400" dirty="0" smtClean="0"/>
              <a:t>-Save time for doctors</a:t>
            </a:r>
          </a:p>
          <a:p>
            <a:pPr algn="ctr"/>
            <a:r>
              <a:rPr lang="en-US" sz="2400" dirty="0" smtClean="0"/>
              <a:t>-</a:t>
            </a:r>
            <a:r>
              <a:rPr lang="en-US" sz="2400" smtClean="0"/>
              <a:t>More consistent</a:t>
            </a:r>
          </a:p>
          <a:p>
            <a:pPr algn="ctr"/>
            <a:r>
              <a:rPr lang="en-US" sz="2400" smtClean="0"/>
              <a:t>analysis</a:t>
            </a:r>
            <a:endParaRPr lang="en-US" sz="2400" dirty="0"/>
          </a:p>
        </p:txBody>
      </p:sp>
      <p:pic>
        <p:nvPicPr>
          <p:cNvPr id="23" name="Picture 22"/>
          <p:cNvPicPr>
            <a:picLocks noChangeAspect="1"/>
          </p:cNvPicPr>
          <p:nvPr/>
        </p:nvPicPr>
        <p:blipFill rotWithShape="1">
          <a:blip r:embed="rId7"/>
          <a:srcRect t="5235"/>
          <a:stretch/>
        </p:blipFill>
        <p:spPr>
          <a:xfrm>
            <a:off x="304800" y="3962400"/>
            <a:ext cx="2237274" cy="198120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8"/>
          <a:srcRect l="26420"/>
          <a:stretch/>
        </p:blipFill>
        <p:spPr>
          <a:xfrm>
            <a:off x="6248400" y="3962400"/>
            <a:ext cx="2638519" cy="1981200"/>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6019800" y="6248400"/>
            <a:ext cx="2819400" cy="307777"/>
          </a:xfrm>
          <a:prstGeom prst="rect">
            <a:avLst/>
          </a:prstGeom>
          <a:noFill/>
        </p:spPr>
        <p:txBody>
          <a:bodyPr wrap="square" rtlCol="0">
            <a:spAutoFit/>
          </a:bodyPr>
          <a:lstStyle/>
          <a:p>
            <a:pPr algn="r"/>
            <a:r>
              <a:rPr lang="en-US" sz="1400" dirty="0" smtClean="0"/>
              <a:t>Images: </a:t>
            </a:r>
            <a:r>
              <a:rPr lang="en-US" sz="1400" dirty="0" err="1" smtClean="0"/>
              <a:t>getheathcare.com</a:t>
            </a:r>
            <a:endParaRPr lang="en-US" sz="1400" dirty="0"/>
          </a:p>
        </p:txBody>
      </p:sp>
      <p:pic>
        <p:nvPicPr>
          <p:cNvPr id="17" name="Picture 16"/>
          <p:cNvPicPr>
            <a:picLocks noChangeAspect="1"/>
          </p:cNvPicPr>
          <p:nvPr/>
        </p:nvPicPr>
        <p:blipFill>
          <a:blip r:embed="rId7"/>
          <a:stretch>
            <a:fillRect/>
          </a:stretch>
        </p:blipFill>
        <p:spPr>
          <a:xfrm>
            <a:off x="7765187" y="1828800"/>
            <a:ext cx="1153886" cy="1021814"/>
          </a:xfrm>
          <a:prstGeom prst="rect">
            <a:avLst/>
          </a:prstGeom>
          <a:ln>
            <a:noFill/>
          </a:ln>
          <a:effectLst>
            <a:outerShdw blurRad="190500" algn="tl" rotWithShape="0">
              <a:srgbClr val="000000">
                <a:alpha val="70000"/>
              </a:srgbClr>
            </a:outerShdw>
          </a:effectLst>
        </p:spPr>
      </p:pic>
      <p:cxnSp>
        <p:nvCxnSpPr>
          <p:cNvPr id="24" name="Straight Arrow Connector 23"/>
          <p:cNvCxnSpPr/>
          <p:nvPr/>
        </p:nvCxnSpPr>
        <p:spPr>
          <a:xfrm>
            <a:off x="3200400" y="2400527"/>
            <a:ext cx="53340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334000" y="2406770"/>
            <a:ext cx="53340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7083268" y="2406770"/>
            <a:ext cx="53340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41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a:solidFill>
            <a:schemeClr val="bg1">
              <a:lumMod val="85000"/>
            </a:schemeClr>
          </a:solidFill>
        </p:spPr>
        <p:txBody>
          <a:bodyPr anchor="ctr">
            <a:normAutofit/>
          </a:bodyPr>
          <a:lstStyle/>
          <a:p>
            <a:r>
              <a:rPr lang="en-US" sz="4000" dirty="0" smtClean="0"/>
              <a:t>Cell Detection</a:t>
            </a:r>
            <a:endParaRPr lang="en-US" sz="4000"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7881" y="1295400"/>
            <a:ext cx="2051746" cy="2057400"/>
          </a:xfrm>
          <a:prstGeom prst="rect">
            <a:avLst/>
          </a:prstGeom>
          <a:ln>
            <a:noFill/>
          </a:ln>
          <a:effectLst>
            <a:outerShdw blurRad="190500" algn="tl" rotWithShape="0">
              <a:srgbClr val="000000">
                <a:alpha val="70000"/>
              </a:srgbClr>
            </a:outerShdw>
          </a:effectLst>
        </p:spPr>
      </p:pic>
      <p:cxnSp>
        <p:nvCxnSpPr>
          <p:cNvPr id="21" name="Straight Arrow Connector 20"/>
          <p:cNvCxnSpPr/>
          <p:nvPr/>
        </p:nvCxnSpPr>
        <p:spPr>
          <a:xfrm>
            <a:off x="4343400" y="2438400"/>
            <a:ext cx="571292"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4"/>
          <a:stretch>
            <a:fillRect/>
          </a:stretch>
        </p:blipFill>
        <p:spPr>
          <a:xfrm>
            <a:off x="5029200" y="1295400"/>
            <a:ext cx="2323324" cy="2057400"/>
          </a:xfrm>
          <a:prstGeom prst="rect">
            <a:avLst/>
          </a:prstGeom>
          <a:ln>
            <a:noFill/>
          </a:ln>
          <a:effectLst>
            <a:outerShdw blurRad="190500" algn="tl" rotWithShape="0">
              <a:srgbClr val="000000">
                <a:alpha val="70000"/>
              </a:srgbClr>
            </a:outerShdw>
          </a:effectLst>
        </p:spPr>
      </p:pic>
      <p:pic>
        <p:nvPicPr>
          <p:cNvPr id="5" name="Picture 4" descr="1.png"/>
          <p:cNvPicPr>
            <a:picLocks noChangeAspect="1"/>
          </p:cNvPicPr>
          <p:nvPr/>
        </p:nvPicPr>
        <p:blipFill rotWithShape="1">
          <a:blip r:embed="rId5">
            <a:extLst>
              <a:ext uri="{28A0092B-C50C-407E-A947-70E740481C1C}">
                <a14:useLocalDpi xmlns:a14="http://schemas.microsoft.com/office/drawing/2010/main" val="0"/>
              </a:ext>
            </a:extLst>
          </a:blip>
          <a:srcRect l="15908" t="42003" r="49213" b="14857"/>
          <a:stretch/>
        </p:blipFill>
        <p:spPr>
          <a:xfrm>
            <a:off x="3464048" y="1291375"/>
            <a:ext cx="2215904" cy="2055477"/>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3073" y="3858033"/>
            <a:ext cx="2957259" cy="2724666"/>
          </a:xfrm>
          <a:prstGeom prst="rect">
            <a:avLst/>
          </a:prstGeom>
          <a:ln>
            <a:noFill/>
          </a:ln>
          <a:effectLst>
            <a:outerShdw blurRad="190500" algn="tl" rotWithShape="0">
              <a:srgbClr val="000000">
                <a:alpha val="70000"/>
              </a:srgbClr>
            </a:outerShdw>
          </a:effectLst>
        </p:spPr>
      </p:pic>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3405" y="3858033"/>
            <a:ext cx="2907521" cy="2724666"/>
          </a:xfrm>
          <a:prstGeom prst="rect">
            <a:avLst/>
          </a:prstGeom>
          <a:ln>
            <a:noFill/>
          </a:ln>
          <a:effectLst>
            <a:outerShdw blurRad="190500" algn="tl" rotWithShape="0">
              <a:srgbClr val="000000">
                <a:alpha val="70000"/>
              </a:srgbClr>
            </a:outerShdw>
          </a:effectLst>
        </p:spPr>
      </p:pic>
      <p:sp>
        <p:nvSpPr>
          <p:cNvPr id="3" name="Oval 2"/>
          <p:cNvSpPr/>
          <p:nvPr/>
        </p:nvSpPr>
        <p:spPr>
          <a:xfrm>
            <a:off x="2286000" y="434340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1752600" y="434340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1828800" y="5897881"/>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1554481" y="5059681"/>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3535681" y="441960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2971800" y="495300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3535681" y="495300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3276600" y="548640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3611881" y="548640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2133600" y="5669281"/>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2087881" y="6126481"/>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2545081" y="4754881"/>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1295400" y="632460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1600200" y="632460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1981200" y="6431281"/>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2926081" y="5593081"/>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3200400" y="6126481"/>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3764281" y="594360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5943600" y="457200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5638800" y="396240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6050281" y="411480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5334000" y="487680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7421881" y="457200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5562600" y="525780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5440681" y="5593081"/>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6507481" y="533400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7010400" y="518160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7391400" y="4983481"/>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7574281" y="533400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7391400" y="548640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7269481" y="5288281"/>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5593081" y="6431281"/>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5715000" y="6202681"/>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6019800" y="5897881"/>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6507481" y="6050281"/>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6355081" y="6202681"/>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6172200" y="6431281"/>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7467600" y="601980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7239000" y="6278881"/>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7650481" y="388620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7010400" y="4221481"/>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6964681" y="495300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3" name="Straight Arrow Connector 92"/>
          <p:cNvCxnSpPr/>
          <p:nvPr/>
        </p:nvCxnSpPr>
        <p:spPr>
          <a:xfrm>
            <a:off x="5873712" y="2448464"/>
            <a:ext cx="571292"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1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7778E-6 1.11111E-6 L -0.17952 1.11111E-6 " pathEditMode="relative" rAng="0" ptsTypes="AA">
                                      <p:cBhvr>
                                        <p:cTn id="6" dur="2000" fill="hold"/>
                                        <p:tgtEl>
                                          <p:spTgt spid="11"/>
                                        </p:tgtEl>
                                        <p:attrNameLst>
                                          <p:attrName>ppt_x</p:attrName>
                                          <p:attrName>ppt_y</p:attrName>
                                        </p:attrNameLst>
                                      </p:cBhvr>
                                      <p:rCtr x="-8976" y="0"/>
                                    </p:animMotion>
                                  </p:childTnLst>
                                </p:cTn>
                              </p:par>
                              <p:par>
                                <p:cTn id="7" presetID="42" presetClass="path" presetSubtype="0" accel="50000" decel="50000" fill="hold" nodeType="withEffect">
                                  <p:stCondLst>
                                    <p:cond delay="0"/>
                                  </p:stCondLst>
                                  <p:childTnLst>
                                    <p:animMotion origin="layout" path="M 0.00451 -0.00556 L -0.17882 -0.00556 " pathEditMode="relative" rAng="0" ptsTypes="AA">
                                      <p:cBhvr>
                                        <p:cTn id="8" dur="2000" fill="hold"/>
                                        <p:tgtEl>
                                          <p:spTgt spid="21"/>
                                        </p:tgtEl>
                                        <p:attrNameLst>
                                          <p:attrName>ppt_x</p:attrName>
                                          <p:attrName>ppt_y</p:attrName>
                                        </p:attrNameLst>
                                      </p:cBhvr>
                                      <p:rCtr x="-9167" y="0"/>
                                    </p:animMotion>
                                  </p:childTnLst>
                                </p:cTn>
                              </p:par>
                              <p:par>
                                <p:cTn id="9" presetID="42" presetClass="path" presetSubtype="0" accel="50000" decel="50000" fill="hold" nodeType="withEffect">
                                  <p:stCondLst>
                                    <p:cond delay="0"/>
                                  </p:stCondLst>
                                  <p:childTnLst>
                                    <p:animMotion origin="layout" path="M 0.01459 0.01667 L 0.17292 0.01667 " pathEditMode="relative" rAng="0" ptsTypes="AA">
                                      <p:cBhvr>
                                        <p:cTn id="10" dur="2000" fill="hold"/>
                                        <p:tgtEl>
                                          <p:spTgt spid="24"/>
                                        </p:tgtEl>
                                        <p:attrNameLst>
                                          <p:attrName>ppt_x</p:attrName>
                                          <p:attrName>ppt_y</p:attrName>
                                        </p:attrNameLst>
                                      </p:cBhvr>
                                      <p:rCtr x="7917" y="0"/>
                                    </p:animMotion>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93"/>
                                        </p:tgtEl>
                                        <p:attrNameLst>
                                          <p:attrName>style.visibility</p:attrName>
                                        </p:attrNameLst>
                                      </p:cBhvr>
                                      <p:to>
                                        <p:strVal val="visible"/>
                                      </p:to>
                                    </p:set>
                                    <p:animEffect transition="in" filter="fade">
                                      <p:cBhvr>
                                        <p:cTn id="15" dur="500"/>
                                        <p:tgtEl>
                                          <p:spTgt spid="9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52"/>
                                        </p:tgtEl>
                                        <p:attrNameLst>
                                          <p:attrName>style.visibility</p:attrName>
                                        </p:attrNameLst>
                                      </p:cBhvr>
                                      <p:to>
                                        <p:strVal val="visible"/>
                                      </p:to>
                                    </p:set>
                                    <p:anim calcmode="lin" valueType="num">
                                      <p:cBhvr>
                                        <p:cTn id="20" dur="500" fill="hold"/>
                                        <p:tgtEl>
                                          <p:spTgt spid="52"/>
                                        </p:tgtEl>
                                        <p:attrNameLst>
                                          <p:attrName>ppt_w</p:attrName>
                                        </p:attrNameLst>
                                      </p:cBhvr>
                                      <p:tavLst>
                                        <p:tav tm="0">
                                          <p:val>
                                            <p:fltVal val="0"/>
                                          </p:val>
                                        </p:tav>
                                        <p:tav tm="100000">
                                          <p:val>
                                            <p:strVal val="#ppt_w"/>
                                          </p:val>
                                        </p:tav>
                                      </p:tavLst>
                                    </p:anim>
                                    <p:anim calcmode="lin" valueType="num">
                                      <p:cBhvr>
                                        <p:cTn id="21" dur="500" fill="hold"/>
                                        <p:tgtEl>
                                          <p:spTgt spid="52"/>
                                        </p:tgtEl>
                                        <p:attrNameLst>
                                          <p:attrName>ppt_h</p:attrName>
                                        </p:attrNameLst>
                                      </p:cBhvr>
                                      <p:tavLst>
                                        <p:tav tm="0">
                                          <p:val>
                                            <p:fltVal val="0"/>
                                          </p:val>
                                        </p:tav>
                                        <p:tav tm="100000">
                                          <p:val>
                                            <p:strVal val="#ppt_h"/>
                                          </p:val>
                                        </p:tav>
                                      </p:tavLst>
                                    </p:anim>
                                    <p:animEffect transition="in" filter="fade">
                                      <p:cBhvr>
                                        <p:cTn id="22" dur="500"/>
                                        <p:tgtEl>
                                          <p:spTgt spid="52"/>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62"/>
                                        </p:tgtEl>
                                        <p:attrNameLst>
                                          <p:attrName>style.visibility</p:attrName>
                                        </p:attrNameLst>
                                      </p:cBhvr>
                                      <p:to>
                                        <p:strVal val="visible"/>
                                      </p:to>
                                    </p:set>
                                    <p:anim calcmode="lin" valueType="num">
                                      <p:cBhvr>
                                        <p:cTn id="30" dur="500" fill="hold"/>
                                        <p:tgtEl>
                                          <p:spTgt spid="62"/>
                                        </p:tgtEl>
                                        <p:attrNameLst>
                                          <p:attrName>ppt_w</p:attrName>
                                        </p:attrNameLst>
                                      </p:cBhvr>
                                      <p:tavLst>
                                        <p:tav tm="0">
                                          <p:val>
                                            <p:fltVal val="0"/>
                                          </p:val>
                                        </p:tav>
                                        <p:tav tm="100000">
                                          <p:val>
                                            <p:strVal val="#ppt_w"/>
                                          </p:val>
                                        </p:tav>
                                      </p:tavLst>
                                    </p:anim>
                                    <p:anim calcmode="lin" valueType="num">
                                      <p:cBhvr>
                                        <p:cTn id="31" dur="500" fill="hold"/>
                                        <p:tgtEl>
                                          <p:spTgt spid="62"/>
                                        </p:tgtEl>
                                        <p:attrNameLst>
                                          <p:attrName>ppt_h</p:attrName>
                                        </p:attrNameLst>
                                      </p:cBhvr>
                                      <p:tavLst>
                                        <p:tav tm="0">
                                          <p:val>
                                            <p:fltVal val="0"/>
                                          </p:val>
                                        </p:tav>
                                        <p:tav tm="100000">
                                          <p:val>
                                            <p:strVal val="#ppt_h"/>
                                          </p:val>
                                        </p:tav>
                                      </p:tavLst>
                                    </p:anim>
                                    <p:animEffect transition="in" filter="fade">
                                      <p:cBhvr>
                                        <p:cTn id="32" dur="500"/>
                                        <p:tgtEl>
                                          <p:spTgt spid="62"/>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54"/>
                                        </p:tgtEl>
                                        <p:attrNameLst>
                                          <p:attrName>style.visibility</p:attrName>
                                        </p:attrNameLst>
                                      </p:cBhvr>
                                      <p:to>
                                        <p:strVal val="visible"/>
                                      </p:to>
                                    </p:set>
                                    <p:anim calcmode="lin" valueType="num">
                                      <p:cBhvr>
                                        <p:cTn id="35" dur="500" fill="hold"/>
                                        <p:tgtEl>
                                          <p:spTgt spid="54"/>
                                        </p:tgtEl>
                                        <p:attrNameLst>
                                          <p:attrName>ppt_w</p:attrName>
                                        </p:attrNameLst>
                                      </p:cBhvr>
                                      <p:tavLst>
                                        <p:tav tm="0">
                                          <p:val>
                                            <p:fltVal val="0"/>
                                          </p:val>
                                        </p:tav>
                                        <p:tav tm="100000">
                                          <p:val>
                                            <p:strVal val="#ppt_w"/>
                                          </p:val>
                                        </p:tav>
                                      </p:tavLst>
                                    </p:anim>
                                    <p:anim calcmode="lin" valueType="num">
                                      <p:cBhvr>
                                        <p:cTn id="36" dur="500" fill="hold"/>
                                        <p:tgtEl>
                                          <p:spTgt spid="54"/>
                                        </p:tgtEl>
                                        <p:attrNameLst>
                                          <p:attrName>ppt_h</p:attrName>
                                        </p:attrNameLst>
                                      </p:cBhvr>
                                      <p:tavLst>
                                        <p:tav tm="0">
                                          <p:val>
                                            <p:fltVal val="0"/>
                                          </p:val>
                                        </p:tav>
                                        <p:tav tm="100000">
                                          <p:val>
                                            <p:strVal val="#ppt_h"/>
                                          </p:val>
                                        </p:tav>
                                      </p:tavLst>
                                    </p:anim>
                                    <p:animEffect transition="in" filter="fade">
                                      <p:cBhvr>
                                        <p:cTn id="37" dur="500"/>
                                        <p:tgtEl>
                                          <p:spTgt spid="54"/>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60"/>
                                        </p:tgtEl>
                                        <p:attrNameLst>
                                          <p:attrName>style.visibility</p:attrName>
                                        </p:attrNameLst>
                                      </p:cBhvr>
                                      <p:to>
                                        <p:strVal val="visible"/>
                                      </p:to>
                                    </p:set>
                                    <p:anim calcmode="lin" valueType="num">
                                      <p:cBhvr>
                                        <p:cTn id="40" dur="500" fill="hold"/>
                                        <p:tgtEl>
                                          <p:spTgt spid="60"/>
                                        </p:tgtEl>
                                        <p:attrNameLst>
                                          <p:attrName>ppt_w</p:attrName>
                                        </p:attrNameLst>
                                      </p:cBhvr>
                                      <p:tavLst>
                                        <p:tav tm="0">
                                          <p:val>
                                            <p:fltVal val="0"/>
                                          </p:val>
                                        </p:tav>
                                        <p:tav tm="100000">
                                          <p:val>
                                            <p:strVal val="#ppt_w"/>
                                          </p:val>
                                        </p:tav>
                                      </p:tavLst>
                                    </p:anim>
                                    <p:anim calcmode="lin" valueType="num">
                                      <p:cBhvr>
                                        <p:cTn id="41" dur="500" fill="hold"/>
                                        <p:tgtEl>
                                          <p:spTgt spid="60"/>
                                        </p:tgtEl>
                                        <p:attrNameLst>
                                          <p:attrName>ppt_h</p:attrName>
                                        </p:attrNameLst>
                                      </p:cBhvr>
                                      <p:tavLst>
                                        <p:tav tm="0">
                                          <p:val>
                                            <p:fltVal val="0"/>
                                          </p:val>
                                        </p:tav>
                                        <p:tav tm="100000">
                                          <p:val>
                                            <p:strVal val="#ppt_h"/>
                                          </p:val>
                                        </p:tav>
                                      </p:tavLst>
                                    </p:anim>
                                    <p:animEffect transition="in" filter="fade">
                                      <p:cBhvr>
                                        <p:cTn id="42" dur="500"/>
                                        <p:tgtEl>
                                          <p:spTgt spid="60"/>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53"/>
                                        </p:tgtEl>
                                        <p:attrNameLst>
                                          <p:attrName>style.visibility</p:attrName>
                                        </p:attrNameLst>
                                      </p:cBhvr>
                                      <p:to>
                                        <p:strVal val="visible"/>
                                      </p:to>
                                    </p:set>
                                    <p:anim calcmode="lin" valueType="num">
                                      <p:cBhvr>
                                        <p:cTn id="45" dur="500" fill="hold"/>
                                        <p:tgtEl>
                                          <p:spTgt spid="53"/>
                                        </p:tgtEl>
                                        <p:attrNameLst>
                                          <p:attrName>ppt_w</p:attrName>
                                        </p:attrNameLst>
                                      </p:cBhvr>
                                      <p:tavLst>
                                        <p:tav tm="0">
                                          <p:val>
                                            <p:fltVal val="0"/>
                                          </p:val>
                                        </p:tav>
                                        <p:tav tm="100000">
                                          <p:val>
                                            <p:strVal val="#ppt_w"/>
                                          </p:val>
                                        </p:tav>
                                      </p:tavLst>
                                    </p:anim>
                                    <p:anim calcmode="lin" valueType="num">
                                      <p:cBhvr>
                                        <p:cTn id="46" dur="500" fill="hold"/>
                                        <p:tgtEl>
                                          <p:spTgt spid="53"/>
                                        </p:tgtEl>
                                        <p:attrNameLst>
                                          <p:attrName>ppt_h</p:attrName>
                                        </p:attrNameLst>
                                      </p:cBhvr>
                                      <p:tavLst>
                                        <p:tav tm="0">
                                          <p:val>
                                            <p:fltVal val="0"/>
                                          </p:val>
                                        </p:tav>
                                        <p:tav tm="100000">
                                          <p:val>
                                            <p:strVal val="#ppt_h"/>
                                          </p:val>
                                        </p:tav>
                                      </p:tavLst>
                                    </p:anim>
                                    <p:animEffect transition="in" filter="fade">
                                      <p:cBhvr>
                                        <p:cTn id="47" dur="500"/>
                                        <p:tgtEl>
                                          <p:spTgt spid="53"/>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61"/>
                                        </p:tgtEl>
                                        <p:attrNameLst>
                                          <p:attrName>style.visibility</p:attrName>
                                        </p:attrNameLst>
                                      </p:cBhvr>
                                      <p:to>
                                        <p:strVal val="visible"/>
                                      </p:to>
                                    </p:set>
                                    <p:anim calcmode="lin" valueType="num">
                                      <p:cBhvr>
                                        <p:cTn id="50" dur="500" fill="hold"/>
                                        <p:tgtEl>
                                          <p:spTgt spid="61"/>
                                        </p:tgtEl>
                                        <p:attrNameLst>
                                          <p:attrName>ppt_w</p:attrName>
                                        </p:attrNameLst>
                                      </p:cBhvr>
                                      <p:tavLst>
                                        <p:tav tm="0">
                                          <p:val>
                                            <p:fltVal val="0"/>
                                          </p:val>
                                        </p:tav>
                                        <p:tav tm="100000">
                                          <p:val>
                                            <p:strVal val="#ppt_w"/>
                                          </p:val>
                                        </p:tav>
                                      </p:tavLst>
                                    </p:anim>
                                    <p:anim calcmode="lin" valueType="num">
                                      <p:cBhvr>
                                        <p:cTn id="51" dur="500" fill="hold"/>
                                        <p:tgtEl>
                                          <p:spTgt spid="61"/>
                                        </p:tgtEl>
                                        <p:attrNameLst>
                                          <p:attrName>ppt_h</p:attrName>
                                        </p:attrNameLst>
                                      </p:cBhvr>
                                      <p:tavLst>
                                        <p:tav tm="0">
                                          <p:val>
                                            <p:fltVal val="0"/>
                                          </p:val>
                                        </p:tav>
                                        <p:tav tm="100000">
                                          <p:val>
                                            <p:strVal val="#ppt_h"/>
                                          </p:val>
                                        </p:tav>
                                      </p:tavLst>
                                    </p:anim>
                                    <p:animEffect transition="in" filter="fade">
                                      <p:cBhvr>
                                        <p:cTn id="52" dur="500"/>
                                        <p:tgtEl>
                                          <p:spTgt spid="61"/>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65"/>
                                        </p:tgtEl>
                                        <p:attrNameLst>
                                          <p:attrName>style.visibility</p:attrName>
                                        </p:attrNameLst>
                                      </p:cBhvr>
                                      <p:to>
                                        <p:strVal val="visible"/>
                                      </p:to>
                                    </p:set>
                                    <p:anim calcmode="lin" valueType="num">
                                      <p:cBhvr>
                                        <p:cTn id="55" dur="500" fill="hold"/>
                                        <p:tgtEl>
                                          <p:spTgt spid="65"/>
                                        </p:tgtEl>
                                        <p:attrNameLst>
                                          <p:attrName>ppt_w</p:attrName>
                                        </p:attrNameLst>
                                      </p:cBhvr>
                                      <p:tavLst>
                                        <p:tav tm="0">
                                          <p:val>
                                            <p:fltVal val="0"/>
                                          </p:val>
                                        </p:tav>
                                        <p:tav tm="100000">
                                          <p:val>
                                            <p:strVal val="#ppt_w"/>
                                          </p:val>
                                        </p:tav>
                                      </p:tavLst>
                                    </p:anim>
                                    <p:anim calcmode="lin" valueType="num">
                                      <p:cBhvr>
                                        <p:cTn id="56" dur="500" fill="hold"/>
                                        <p:tgtEl>
                                          <p:spTgt spid="65"/>
                                        </p:tgtEl>
                                        <p:attrNameLst>
                                          <p:attrName>ppt_h</p:attrName>
                                        </p:attrNameLst>
                                      </p:cBhvr>
                                      <p:tavLst>
                                        <p:tav tm="0">
                                          <p:val>
                                            <p:fltVal val="0"/>
                                          </p:val>
                                        </p:tav>
                                        <p:tav tm="100000">
                                          <p:val>
                                            <p:strVal val="#ppt_h"/>
                                          </p:val>
                                        </p:tav>
                                      </p:tavLst>
                                    </p:anim>
                                    <p:animEffect transition="in" filter="fade">
                                      <p:cBhvr>
                                        <p:cTn id="57" dur="500"/>
                                        <p:tgtEl>
                                          <p:spTgt spid="65"/>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64"/>
                                        </p:tgtEl>
                                        <p:attrNameLst>
                                          <p:attrName>style.visibility</p:attrName>
                                        </p:attrNameLst>
                                      </p:cBhvr>
                                      <p:to>
                                        <p:strVal val="visible"/>
                                      </p:to>
                                    </p:set>
                                    <p:anim calcmode="lin" valueType="num">
                                      <p:cBhvr>
                                        <p:cTn id="60" dur="500" fill="hold"/>
                                        <p:tgtEl>
                                          <p:spTgt spid="64"/>
                                        </p:tgtEl>
                                        <p:attrNameLst>
                                          <p:attrName>ppt_w</p:attrName>
                                        </p:attrNameLst>
                                      </p:cBhvr>
                                      <p:tavLst>
                                        <p:tav tm="0">
                                          <p:val>
                                            <p:fltVal val="0"/>
                                          </p:val>
                                        </p:tav>
                                        <p:tav tm="100000">
                                          <p:val>
                                            <p:strVal val="#ppt_w"/>
                                          </p:val>
                                        </p:tav>
                                      </p:tavLst>
                                    </p:anim>
                                    <p:anim calcmode="lin" valueType="num">
                                      <p:cBhvr>
                                        <p:cTn id="61" dur="500" fill="hold"/>
                                        <p:tgtEl>
                                          <p:spTgt spid="64"/>
                                        </p:tgtEl>
                                        <p:attrNameLst>
                                          <p:attrName>ppt_h</p:attrName>
                                        </p:attrNameLst>
                                      </p:cBhvr>
                                      <p:tavLst>
                                        <p:tav tm="0">
                                          <p:val>
                                            <p:fltVal val="0"/>
                                          </p:val>
                                        </p:tav>
                                        <p:tav tm="100000">
                                          <p:val>
                                            <p:strVal val="#ppt_h"/>
                                          </p:val>
                                        </p:tav>
                                      </p:tavLst>
                                    </p:anim>
                                    <p:animEffect transition="in" filter="fade">
                                      <p:cBhvr>
                                        <p:cTn id="62" dur="500"/>
                                        <p:tgtEl>
                                          <p:spTgt spid="64"/>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63"/>
                                        </p:tgtEl>
                                        <p:attrNameLst>
                                          <p:attrName>style.visibility</p:attrName>
                                        </p:attrNameLst>
                                      </p:cBhvr>
                                      <p:to>
                                        <p:strVal val="visible"/>
                                      </p:to>
                                    </p:set>
                                    <p:anim calcmode="lin" valueType="num">
                                      <p:cBhvr>
                                        <p:cTn id="65" dur="500" fill="hold"/>
                                        <p:tgtEl>
                                          <p:spTgt spid="63"/>
                                        </p:tgtEl>
                                        <p:attrNameLst>
                                          <p:attrName>ppt_w</p:attrName>
                                        </p:attrNameLst>
                                      </p:cBhvr>
                                      <p:tavLst>
                                        <p:tav tm="0">
                                          <p:val>
                                            <p:fltVal val="0"/>
                                          </p:val>
                                        </p:tav>
                                        <p:tav tm="100000">
                                          <p:val>
                                            <p:strVal val="#ppt_w"/>
                                          </p:val>
                                        </p:tav>
                                      </p:tavLst>
                                    </p:anim>
                                    <p:anim calcmode="lin" valueType="num">
                                      <p:cBhvr>
                                        <p:cTn id="66" dur="500" fill="hold"/>
                                        <p:tgtEl>
                                          <p:spTgt spid="63"/>
                                        </p:tgtEl>
                                        <p:attrNameLst>
                                          <p:attrName>ppt_h</p:attrName>
                                        </p:attrNameLst>
                                      </p:cBhvr>
                                      <p:tavLst>
                                        <p:tav tm="0">
                                          <p:val>
                                            <p:fltVal val="0"/>
                                          </p:val>
                                        </p:tav>
                                        <p:tav tm="100000">
                                          <p:val>
                                            <p:strVal val="#ppt_h"/>
                                          </p:val>
                                        </p:tav>
                                      </p:tavLst>
                                    </p:anim>
                                    <p:animEffect transition="in" filter="fade">
                                      <p:cBhvr>
                                        <p:cTn id="67" dur="500"/>
                                        <p:tgtEl>
                                          <p:spTgt spid="63"/>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66"/>
                                        </p:tgtEl>
                                        <p:attrNameLst>
                                          <p:attrName>style.visibility</p:attrName>
                                        </p:attrNameLst>
                                      </p:cBhvr>
                                      <p:to>
                                        <p:strVal val="visible"/>
                                      </p:to>
                                    </p:set>
                                    <p:anim calcmode="lin" valueType="num">
                                      <p:cBhvr>
                                        <p:cTn id="70" dur="500" fill="hold"/>
                                        <p:tgtEl>
                                          <p:spTgt spid="66"/>
                                        </p:tgtEl>
                                        <p:attrNameLst>
                                          <p:attrName>ppt_w</p:attrName>
                                        </p:attrNameLst>
                                      </p:cBhvr>
                                      <p:tavLst>
                                        <p:tav tm="0">
                                          <p:val>
                                            <p:fltVal val="0"/>
                                          </p:val>
                                        </p:tav>
                                        <p:tav tm="100000">
                                          <p:val>
                                            <p:strVal val="#ppt_w"/>
                                          </p:val>
                                        </p:tav>
                                      </p:tavLst>
                                    </p:anim>
                                    <p:anim calcmode="lin" valueType="num">
                                      <p:cBhvr>
                                        <p:cTn id="71" dur="500" fill="hold"/>
                                        <p:tgtEl>
                                          <p:spTgt spid="66"/>
                                        </p:tgtEl>
                                        <p:attrNameLst>
                                          <p:attrName>ppt_h</p:attrName>
                                        </p:attrNameLst>
                                      </p:cBhvr>
                                      <p:tavLst>
                                        <p:tav tm="0">
                                          <p:val>
                                            <p:fltVal val="0"/>
                                          </p:val>
                                        </p:tav>
                                        <p:tav tm="100000">
                                          <p:val>
                                            <p:strVal val="#ppt_h"/>
                                          </p:val>
                                        </p:tav>
                                      </p:tavLst>
                                    </p:anim>
                                    <p:animEffect transition="in" filter="fade">
                                      <p:cBhvr>
                                        <p:cTn id="72" dur="500"/>
                                        <p:tgtEl>
                                          <p:spTgt spid="66"/>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56"/>
                                        </p:tgtEl>
                                        <p:attrNameLst>
                                          <p:attrName>style.visibility</p:attrName>
                                        </p:attrNameLst>
                                      </p:cBhvr>
                                      <p:to>
                                        <p:strVal val="visible"/>
                                      </p:to>
                                    </p:set>
                                    <p:anim calcmode="lin" valueType="num">
                                      <p:cBhvr>
                                        <p:cTn id="75" dur="500" fill="hold"/>
                                        <p:tgtEl>
                                          <p:spTgt spid="56"/>
                                        </p:tgtEl>
                                        <p:attrNameLst>
                                          <p:attrName>ppt_w</p:attrName>
                                        </p:attrNameLst>
                                      </p:cBhvr>
                                      <p:tavLst>
                                        <p:tav tm="0">
                                          <p:val>
                                            <p:fltVal val="0"/>
                                          </p:val>
                                        </p:tav>
                                        <p:tav tm="100000">
                                          <p:val>
                                            <p:strVal val="#ppt_w"/>
                                          </p:val>
                                        </p:tav>
                                      </p:tavLst>
                                    </p:anim>
                                    <p:anim calcmode="lin" valueType="num">
                                      <p:cBhvr>
                                        <p:cTn id="76" dur="500" fill="hold"/>
                                        <p:tgtEl>
                                          <p:spTgt spid="56"/>
                                        </p:tgtEl>
                                        <p:attrNameLst>
                                          <p:attrName>ppt_h</p:attrName>
                                        </p:attrNameLst>
                                      </p:cBhvr>
                                      <p:tavLst>
                                        <p:tav tm="0">
                                          <p:val>
                                            <p:fltVal val="0"/>
                                          </p:val>
                                        </p:tav>
                                        <p:tav tm="100000">
                                          <p:val>
                                            <p:strVal val="#ppt_h"/>
                                          </p:val>
                                        </p:tav>
                                      </p:tavLst>
                                    </p:anim>
                                    <p:animEffect transition="in" filter="fade">
                                      <p:cBhvr>
                                        <p:cTn id="77" dur="500"/>
                                        <p:tgtEl>
                                          <p:spTgt spid="56"/>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55"/>
                                        </p:tgtEl>
                                        <p:attrNameLst>
                                          <p:attrName>style.visibility</p:attrName>
                                        </p:attrNameLst>
                                      </p:cBhvr>
                                      <p:to>
                                        <p:strVal val="visible"/>
                                      </p:to>
                                    </p:set>
                                    <p:anim calcmode="lin" valueType="num">
                                      <p:cBhvr>
                                        <p:cTn id="80" dur="500" fill="hold"/>
                                        <p:tgtEl>
                                          <p:spTgt spid="55"/>
                                        </p:tgtEl>
                                        <p:attrNameLst>
                                          <p:attrName>ppt_w</p:attrName>
                                        </p:attrNameLst>
                                      </p:cBhvr>
                                      <p:tavLst>
                                        <p:tav tm="0">
                                          <p:val>
                                            <p:fltVal val="0"/>
                                          </p:val>
                                        </p:tav>
                                        <p:tav tm="100000">
                                          <p:val>
                                            <p:strVal val="#ppt_w"/>
                                          </p:val>
                                        </p:tav>
                                      </p:tavLst>
                                    </p:anim>
                                    <p:anim calcmode="lin" valueType="num">
                                      <p:cBhvr>
                                        <p:cTn id="81" dur="500" fill="hold"/>
                                        <p:tgtEl>
                                          <p:spTgt spid="55"/>
                                        </p:tgtEl>
                                        <p:attrNameLst>
                                          <p:attrName>ppt_h</p:attrName>
                                        </p:attrNameLst>
                                      </p:cBhvr>
                                      <p:tavLst>
                                        <p:tav tm="0">
                                          <p:val>
                                            <p:fltVal val="0"/>
                                          </p:val>
                                        </p:tav>
                                        <p:tav tm="100000">
                                          <p:val>
                                            <p:strVal val="#ppt_h"/>
                                          </p:val>
                                        </p:tav>
                                      </p:tavLst>
                                    </p:anim>
                                    <p:animEffect transition="in" filter="fade">
                                      <p:cBhvr>
                                        <p:cTn id="82" dur="500"/>
                                        <p:tgtEl>
                                          <p:spTgt spid="55"/>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57"/>
                                        </p:tgtEl>
                                        <p:attrNameLst>
                                          <p:attrName>style.visibility</p:attrName>
                                        </p:attrNameLst>
                                      </p:cBhvr>
                                      <p:to>
                                        <p:strVal val="visible"/>
                                      </p:to>
                                    </p:set>
                                    <p:anim calcmode="lin" valueType="num">
                                      <p:cBhvr>
                                        <p:cTn id="85" dur="500" fill="hold"/>
                                        <p:tgtEl>
                                          <p:spTgt spid="57"/>
                                        </p:tgtEl>
                                        <p:attrNameLst>
                                          <p:attrName>ppt_w</p:attrName>
                                        </p:attrNameLst>
                                      </p:cBhvr>
                                      <p:tavLst>
                                        <p:tav tm="0">
                                          <p:val>
                                            <p:fltVal val="0"/>
                                          </p:val>
                                        </p:tav>
                                        <p:tav tm="100000">
                                          <p:val>
                                            <p:strVal val="#ppt_w"/>
                                          </p:val>
                                        </p:tav>
                                      </p:tavLst>
                                    </p:anim>
                                    <p:anim calcmode="lin" valueType="num">
                                      <p:cBhvr>
                                        <p:cTn id="86" dur="500" fill="hold"/>
                                        <p:tgtEl>
                                          <p:spTgt spid="57"/>
                                        </p:tgtEl>
                                        <p:attrNameLst>
                                          <p:attrName>ppt_h</p:attrName>
                                        </p:attrNameLst>
                                      </p:cBhvr>
                                      <p:tavLst>
                                        <p:tav tm="0">
                                          <p:val>
                                            <p:fltVal val="0"/>
                                          </p:val>
                                        </p:tav>
                                        <p:tav tm="100000">
                                          <p:val>
                                            <p:strVal val="#ppt_h"/>
                                          </p:val>
                                        </p:tav>
                                      </p:tavLst>
                                    </p:anim>
                                    <p:animEffect transition="in" filter="fade">
                                      <p:cBhvr>
                                        <p:cTn id="87" dur="500"/>
                                        <p:tgtEl>
                                          <p:spTgt spid="57"/>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58"/>
                                        </p:tgtEl>
                                        <p:attrNameLst>
                                          <p:attrName>style.visibility</p:attrName>
                                        </p:attrNameLst>
                                      </p:cBhvr>
                                      <p:to>
                                        <p:strVal val="visible"/>
                                      </p:to>
                                    </p:set>
                                    <p:anim calcmode="lin" valueType="num">
                                      <p:cBhvr>
                                        <p:cTn id="90" dur="500" fill="hold"/>
                                        <p:tgtEl>
                                          <p:spTgt spid="58"/>
                                        </p:tgtEl>
                                        <p:attrNameLst>
                                          <p:attrName>ppt_w</p:attrName>
                                        </p:attrNameLst>
                                      </p:cBhvr>
                                      <p:tavLst>
                                        <p:tav tm="0">
                                          <p:val>
                                            <p:fltVal val="0"/>
                                          </p:val>
                                        </p:tav>
                                        <p:tav tm="100000">
                                          <p:val>
                                            <p:strVal val="#ppt_w"/>
                                          </p:val>
                                        </p:tav>
                                      </p:tavLst>
                                    </p:anim>
                                    <p:anim calcmode="lin" valueType="num">
                                      <p:cBhvr>
                                        <p:cTn id="91" dur="500" fill="hold"/>
                                        <p:tgtEl>
                                          <p:spTgt spid="58"/>
                                        </p:tgtEl>
                                        <p:attrNameLst>
                                          <p:attrName>ppt_h</p:attrName>
                                        </p:attrNameLst>
                                      </p:cBhvr>
                                      <p:tavLst>
                                        <p:tav tm="0">
                                          <p:val>
                                            <p:fltVal val="0"/>
                                          </p:val>
                                        </p:tav>
                                        <p:tav tm="100000">
                                          <p:val>
                                            <p:strVal val="#ppt_h"/>
                                          </p:val>
                                        </p:tav>
                                      </p:tavLst>
                                    </p:anim>
                                    <p:animEffect transition="in" filter="fade">
                                      <p:cBhvr>
                                        <p:cTn id="92" dur="500"/>
                                        <p:tgtEl>
                                          <p:spTgt spid="58"/>
                                        </p:tgtEl>
                                      </p:cBhvr>
                                    </p:animEffect>
                                  </p:childTnLst>
                                </p:cTn>
                              </p:par>
                              <p:par>
                                <p:cTn id="93" presetID="53" presetClass="entr" presetSubtype="16" fill="hold" grpId="0" nodeType="withEffect">
                                  <p:stCondLst>
                                    <p:cond delay="0"/>
                                  </p:stCondLst>
                                  <p:childTnLst>
                                    <p:set>
                                      <p:cBhvr>
                                        <p:cTn id="94" dur="1" fill="hold">
                                          <p:stCondLst>
                                            <p:cond delay="0"/>
                                          </p:stCondLst>
                                        </p:cTn>
                                        <p:tgtEl>
                                          <p:spTgt spid="59"/>
                                        </p:tgtEl>
                                        <p:attrNameLst>
                                          <p:attrName>style.visibility</p:attrName>
                                        </p:attrNameLst>
                                      </p:cBhvr>
                                      <p:to>
                                        <p:strVal val="visible"/>
                                      </p:to>
                                    </p:set>
                                    <p:anim calcmode="lin" valueType="num">
                                      <p:cBhvr>
                                        <p:cTn id="95" dur="500" fill="hold"/>
                                        <p:tgtEl>
                                          <p:spTgt spid="59"/>
                                        </p:tgtEl>
                                        <p:attrNameLst>
                                          <p:attrName>ppt_w</p:attrName>
                                        </p:attrNameLst>
                                      </p:cBhvr>
                                      <p:tavLst>
                                        <p:tav tm="0">
                                          <p:val>
                                            <p:fltVal val="0"/>
                                          </p:val>
                                        </p:tav>
                                        <p:tav tm="100000">
                                          <p:val>
                                            <p:strVal val="#ppt_w"/>
                                          </p:val>
                                        </p:tav>
                                      </p:tavLst>
                                    </p:anim>
                                    <p:anim calcmode="lin" valueType="num">
                                      <p:cBhvr>
                                        <p:cTn id="96" dur="500" fill="hold"/>
                                        <p:tgtEl>
                                          <p:spTgt spid="59"/>
                                        </p:tgtEl>
                                        <p:attrNameLst>
                                          <p:attrName>ppt_h</p:attrName>
                                        </p:attrNameLst>
                                      </p:cBhvr>
                                      <p:tavLst>
                                        <p:tav tm="0">
                                          <p:val>
                                            <p:fltVal val="0"/>
                                          </p:val>
                                        </p:tav>
                                        <p:tav tm="100000">
                                          <p:val>
                                            <p:strVal val="#ppt_h"/>
                                          </p:val>
                                        </p:tav>
                                      </p:tavLst>
                                    </p:anim>
                                    <p:animEffect transition="in" filter="fade">
                                      <p:cBhvr>
                                        <p:cTn id="97" dur="500"/>
                                        <p:tgtEl>
                                          <p:spTgt spid="59"/>
                                        </p:tgtEl>
                                      </p:cBhvr>
                                    </p:animEffect>
                                  </p:childTnLst>
                                </p:cTn>
                              </p:par>
                              <p:par>
                                <p:cTn id="98" presetID="53" presetClass="entr" presetSubtype="16" fill="hold" grpId="0" nodeType="withEffect">
                                  <p:stCondLst>
                                    <p:cond delay="0"/>
                                  </p:stCondLst>
                                  <p:childTnLst>
                                    <p:set>
                                      <p:cBhvr>
                                        <p:cTn id="99" dur="1" fill="hold">
                                          <p:stCondLst>
                                            <p:cond delay="0"/>
                                          </p:stCondLst>
                                        </p:cTn>
                                        <p:tgtEl>
                                          <p:spTgt spid="68"/>
                                        </p:tgtEl>
                                        <p:attrNameLst>
                                          <p:attrName>style.visibility</p:attrName>
                                        </p:attrNameLst>
                                      </p:cBhvr>
                                      <p:to>
                                        <p:strVal val="visible"/>
                                      </p:to>
                                    </p:set>
                                    <p:anim calcmode="lin" valueType="num">
                                      <p:cBhvr>
                                        <p:cTn id="100" dur="500" fill="hold"/>
                                        <p:tgtEl>
                                          <p:spTgt spid="68"/>
                                        </p:tgtEl>
                                        <p:attrNameLst>
                                          <p:attrName>ppt_w</p:attrName>
                                        </p:attrNameLst>
                                      </p:cBhvr>
                                      <p:tavLst>
                                        <p:tav tm="0">
                                          <p:val>
                                            <p:fltVal val="0"/>
                                          </p:val>
                                        </p:tav>
                                        <p:tav tm="100000">
                                          <p:val>
                                            <p:strVal val="#ppt_w"/>
                                          </p:val>
                                        </p:tav>
                                      </p:tavLst>
                                    </p:anim>
                                    <p:anim calcmode="lin" valueType="num">
                                      <p:cBhvr>
                                        <p:cTn id="101" dur="500" fill="hold"/>
                                        <p:tgtEl>
                                          <p:spTgt spid="68"/>
                                        </p:tgtEl>
                                        <p:attrNameLst>
                                          <p:attrName>ppt_h</p:attrName>
                                        </p:attrNameLst>
                                      </p:cBhvr>
                                      <p:tavLst>
                                        <p:tav tm="0">
                                          <p:val>
                                            <p:fltVal val="0"/>
                                          </p:val>
                                        </p:tav>
                                        <p:tav tm="100000">
                                          <p:val>
                                            <p:strVal val="#ppt_h"/>
                                          </p:val>
                                        </p:tav>
                                      </p:tavLst>
                                    </p:anim>
                                    <p:animEffect transition="in" filter="fade">
                                      <p:cBhvr>
                                        <p:cTn id="102" dur="500"/>
                                        <p:tgtEl>
                                          <p:spTgt spid="68"/>
                                        </p:tgtEl>
                                      </p:cBhvr>
                                    </p:animEffect>
                                  </p:childTnLst>
                                </p:cTn>
                              </p:par>
                              <p:par>
                                <p:cTn id="103" presetID="53" presetClass="entr" presetSubtype="16" fill="hold" grpId="0" nodeType="withEffect">
                                  <p:stCondLst>
                                    <p:cond delay="0"/>
                                  </p:stCondLst>
                                  <p:childTnLst>
                                    <p:set>
                                      <p:cBhvr>
                                        <p:cTn id="104" dur="1" fill="hold">
                                          <p:stCondLst>
                                            <p:cond delay="0"/>
                                          </p:stCondLst>
                                        </p:cTn>
                                        <p:tgtEl>
                                          <p:spTgt spid="67"/>
                                        </p:tgtEl>
                                        <p:attrNameLst>
                                          <p:attrName>style.visibility</p:attrName>
                                        </p:attrNameLst>
                                      </p:cBhvr>
                                      <p:to>
                                        <p:strVal val="visible"/>
                                      </p:to>
                                    </p:set>
                                    <p:anim calcmode="lin" valueType="num">
                                      <p:cBhvr>
                                        <p:cTn id="105" dur="500" fill="hold"/>
                                        <p:tgtEl>
                                          <p:spTgt spid="67"/>
                                        </p:tgtEl>
                                        <p:attrNameLst>
                                          <p:attrName>ppt_w</p:attrName>
                                        </p:attrNameLst>
                                      </p:cBhvr>
                                      <p:tavLst>
                                        <p:tav tm="0">
                                          <p:val>
                                            <p:fltVal val="0"/>
                                          </p:val>
                                        </p:tav>
                                        <p:tav tm="100000">
                                          <p:val>
                                            <p:strVal val="#ppt_w"/>
                                          </p:val>
                                        </p:tav>
                                      </p:tavLst>
                                    </p:anim>
                                    <p:anim calcmode="lin" valueType="num">
                                      <p:cBhvr>
                                        <p:cTn id="106" dur="500" fill="hold"/>
                                        <p:tgtEl>
                                          <p:spTgt spid="67"/>
                                        </p:tgtEl>
                                        <p:attrNameLst>
                                          <p:attrName>ppt_h</p:attrName>
                                        </p:attrNameLst>
                                      </p:cBhvr>
                                      <p:tavLst>
                                        <p:tav tm="0">
                                          <p:val>
                                            <p:fltVal val="0"/>
                                          </p:val>
                                        </p:tav>
                                        <p:tav tm="100000">
                                          <p:val>
                                            <p:strVal val="#ppt_h"/>
                                          </p:val>
                                        </p:tav>
                                      </p:tavLst>
                                    </p:anim>
                                    <p:animEffect transition="in" filter="fade">
                                      <p:cBhvr>
                                        <p:cTn id="107" dur="500"/>
                                        <p:tgtEl>
                                          <p:spTgt spid="67"/>
                                        </p:tgtEl>
                                      </p:cBhvr>
                                    </p:animEffect>
                                  </p:childTnLst>
                                </p:cTn>
                              </p:par>
                              <p:par>
                                <p:cTn id="108" presetID="53" presetClass="entr" presetSubtype="16" fill="hold" grpId="0" nodeType="withEffect">
                                  <p:stCondLst>
                                    <p:cond delay="0"/>
                                  </p:stCondLst>
                                  <p:childTnLst>
                                    <p:set>
                                      <p:cBhvr>
                                        <p:cTn id="109" dur="1" fill="hold">
                                          <p:stCondLst>
                                            <p:cond delay="0"/>
                                          </p:stCondLst>
                                        </p:cTn>
                                        <p:tgtEl>
                                          <p:spTgt spid="82"/>
                                        </p:tgtEl>
                                        <p:attrNameLst>
                                          <p:attrName>style.visibility</p:attrName>
                                        </p:attrNameLst>
                                      </p:cBhvr>
                                      <p:to>
                                        <p:strVal val="visible"/>
                                      </p:to>
                                    </p:set>
                                    <p:anim calcmode="lin" valueType="num">
                                      <p:cBhvr>
                                        <p:cTn id="110" dur="500" fill="hold"/>
                                        <p:tgtEl>
                                          <p:spTgt spid="82"/>
                                        </p:tgtEl>
                                        <p:attrNameLst>
                                          <p:attrName>ppt_w</p:attrName>
                                        </p:attrNameLst>
                                      </p:cBhvr>
                                      <p:tavLst>
                                        <p:tav tm="0">
                                          <p:val>
                                            <p:fltVal val="0"/>
                                          </p:val>
                                        </p:tav>
                                        <p:tav tm="100000">
                                          <p:val>
                                            <p:strVal val="#ppt_w"/>
                                          </p:val>
                                        </p:tav>
                                      </p:tavLst>
                                    </p:anim>
                                    <p:anim calcmode="lin" valueType="num">
                                      <p:cBhvr>
                                        <p:cTn id="111" dur="500" fill="hold"/>
                                        <p:tgtEl>
                                          <p:spTgt spid="82"/>
                                        </p:tgtEl>
                                        <p:attrNameLst>
                                          <p:attrName>ppt_h</p:attrName>
                                        </p:attrNameLst>
                                      </p:cBhvr>
                                      <p:tavLst>
                                        <p:tav tm="0">
                                          <p:val>
                                            <p:fltVal val="0"/>
                                          </p:val>
                                        </p:tav>
                                        <p:tav tm="100000">
                                          <p:val>
                                            <p:strVal val="#ppt_h"/>
                                          </p:val>
                                        </p:tav>
                                      </p:tavLst>
                                    </p:anim>
                                    <p:animEffect transition="in" filter="fade">
                                      <p:cBhvr>
                                        <p:cTn id="112" dur="500"/>
                                        <p:tgtEl>
                                          <p:spTgt spid="82"/>
                                        </p:tgtEl>
                                      </p:cBhvr>
                                    </p:animEffect>
                                  </p:childTnLst>
                                </p:cTn>
                              </p:par>
                              <p:par>
                                <p:cTn id="113" presetID="53" presetClass="entr" presetSubtype="16" fill="hold" grpId="0" nodeType="withEffect">
                                  <p:stCondLst>
                                    <p:cond delay="0"/>
                                  </p:stCondLst>
                                  <p:childTnLst>
                                    <p:set>
                                      <p:cBhvr>
                                        <p:cTn id="114" dur="1" fill="hold">
                                          <p:stCondLst>
                                            <p:cond delay="0"/>
                                          </p:stCondLst>
                                        </p:cTn>
                                        <p:tgtEl>
                                          <p:spTgt spid="83"/>
                                        </p:tgtEl>
                                        <p:attrNameLst>
                                          <p:attrName>style.visibility</p:attrName>
                                        </p:attrNameLst>
                                      </p:cBhvr>
                                      <p:to>
                                        <p:strVal val="visible"/>
                                      </p:to>
                                    </p:set>
                                    <p:anim calcmode="lin" valueType="num">
                                      <p:cBhvr>
                                        <p:cTn id="115" dur="500" fill="hold"/>
                                        <p:tgtEl>
                                          <p:spTgt spid="83"/>
                                        </p:tgtEl>
                                        <p:attrNameLst>
                                          <p:attrName>ppt_w</p:attrName>
                                        </p:attrNameLst>
                                      </p:cBhvr>
                                      <p:tavLst>
                                        <p:tav tm="0">
                                          <p:val>
                                            <p:fltVal val="0"/>
                                          </p:val>
                                        </p:tav>
                                        <p:tav tm="100000">
                                          <p:val>
                                            <p:strVal val="#ppt_w"/>
                                          </p:val>
                                        </p:tav>
                                      </p:tavLst>
                                    </p:anim>
                                    <p:anim calcmode="lin" valueType="num">
                                      <p:cBhvr>
                                        <p:cTn id="116" dur="500" fill="hold"/>
                                        <p:tgtEl>
                                          <p:spTgt spid="83"/>
                                        </p:tgtEl>
                                        <p:attrNameLst>
                                          <p:attrName>ppt_h</p:attrName>
                                        </p:attrNameLst>
                                      </p:cBhvr>
                                      <p:tavLst>
                                        <p:tav tm="0">
                                          <p:val>
                                            <p:fltVal val="0"/>
                                          </p:val>
                                        </p:tav>
                                        <p:tav tm="100000">
                                          <p:val>
                                            <p:strVal val="#ppt_h"/>
                                          </p:val>
                                        </p:tav>
                                      </p:tavLst>
                                    </p:anim>
                                    <p:animEffect transition="in" filter="fade">
                                      <p:cBhvr>
                                        <p:cTn id="117" dur="500"/>
                                        <p:tgtEl>
                                          <p:spTgt spid="83"/>
                                        </p:tgtEl>
                                      </p:cBhvr>
                                    </p:animEffect>
                                  </p:childTnLst>
                                </p:cTn>
                              </p:par>
                              <p:par>
                                <p:cTn id="118" presetID="53" presetClass="entr" presetSubtype="16" fill="hold" grpId="0" nodeType="withEffect">
                                  <p:stCondLst>
                                    <p:cond delay="0"/>
                                  </p:stCondLst>
                                  <p:childTnLst>
                                    <p:set>
                                      <p:cBhvr>
                                        <p:cTn id="119" dur="1" fill="hold">
                                          <p:stCondLst>
                                            <p:cond delay="0"/>
                                          </p:stCondLst>
                                        </p:cTn>
                                        <p:tgtEl>
                                          <p:spTgt spid="84"/>
                                        </p:tgtEl>
                                        <p:attrNameLst>
                                          <p:attrName>style.visibility</p:attrName>
                                        </p:attrNameLst>
                                      </p:cBhvr>
                                      <p:to>
                                        <p:strVal val="visible"/>
                                      </p:to>
                                    </p:set>
                                    <p:anim calcmode="lin" valueType="num">
                                      <p:cBhvr>
                                        <p:cTn id="120" dur="500" fill="hold"/>
                                        <p:tgtEl>
                                          <p:spTgt spid="84"/>
                                        </p:tgtEl>
                                        <p:attrNameLst>
                                          <p:attrName>ppt_w</p:attrName>
                                        </p:attrNameLst>
                                      </p:cBhvr>
                                      <p:tavLst>
                                        <p:tav tm="0">
                                          <p:val>
                                            <p:fltVal val="0"/>
                                          </p:val>
                                        </p:tav>
                                        <p:tav tm="100000">
                                          <p:val>
                                            <p:strVal val="#ppt_w"/>
                                          </p:val>
                                        </p:tav>
                                      </p:tavLst>
                                    </p:anim>
                                    <p:anim calcmode="lin" valueType="num">
                                      <p:cBhvr>
                                        <p:cTn id="121" dur="500" fill="hold"/>
                                        <p:tgtEl>
                                          <p:spTgt spid="84"/>
                                        </p:tgtEl>
                                        <p:attrNameLst>
                                          <p:attrName>ppt_h</p:attrName>
                                        </p:attrNameLst>
                                      </p:cBhvr>
                                      <p:tavLst>
                                        <p:tav tm="0">
                                          <p:val>
                                            <p:fltVal val="0"/>
                                          </p:val>
                                        </p:tav>
                                        <p:tav tm="100000">
                                          <p:val>
                                            <p:strVal val="#ppt_h"/>
                                          </p:val>
                                        </p:tav>
                                      </p:tavLst>
                                    </p:anim>
                                    <p:animEffect transition="in" filter="fade">
                                      <p:cBhvr>
                                        <p:cTn id="122" dur="500"/>
                                        <p:tgtEl>
                                          <p:spTgt spid="84"/>
                                        </p:tgtEl>
                                      </p:cBhvr>
                                    </p:animEffect>
                                  </p:childTnLst>
                                </p:cTn>
                              </p:par>
                              <p:par>
                                <p:cTn id="123" presetID="53" presetClass="entr" presetSubtype="16" fill="hold" grpId="0" nodeType="withEffect">
                                  <p:stCondLst>
                                    <p:cond delay="0"/>
                                  </p:stCondLst>
                                  <p:childTnLst>
                                    <p:set>
                                      <p:cBhvr>
                                        <p:cTn id="124" dur="1" fill="hold">
                                          <p:stCondLst>
                                            <p:cond delay="0"/>
                                          </p:stCondLst>
                                        </p:cTn>
                                        <p:tgtEl>
                                          <p:spTgt spid="85"/>
                                        </p:tgtEl>
                                        <p:attrNameLst>
                                          <p:attrName>style.visibility</p:attrName>
                                        </p:attrNameLst>
                                      </p:cBhvr>
                                      <p:to>
                                        <p:strVal val="visible"/>
                                      </p:to>
                                    </p:set>
                                    <p:anim calcmode="lin" valueType="num">
                                      <p:cBhvr>
                                        <p:cTn id="125" dur="500" fill="hold"/>
                                        <p:tgtEl>
                                          <p:spTgt spid="85"/>
                                        </p:tgtEl>
                                        <p:attrNameLst>
                                          <p:attrName>ppt_w</p:attrName>
                                        </p:attrNameLst>
                                      </p:cBhvr>
                                      <p:tavLst>
                                        <p:tav tm="0">
                                          <p:val>
                                            <p:fltVal val="0"/>
                                          </p:val>
                                        </p:tav>
                                        <p:tav tm="100000">
                                          <p:val>
                                            <p:strVal val="#ppt_w"/>
                                          </p:val>
                                        </p:tav>
                                      </p:tavLst>
                                    </p:anim>
                                    <p:anim calcmode="lin" valueType="num">
                                      <p:cBhvr>
                                        <p:cTn id="126" dur="500" fill="hold"/>
                                        <p:tgtEl>
                                          <p:spTgt spid="85"/>
                                        </p:tgtEl>
                                        <p:attrNameLst>
                                          <p:attrName>ppt_h</p:attrName>
                                        </p:attrNameLst>
                                      </p:cBhvr>
                                      <p:tavLst>
                                        <p:tav tm="0">
                                          <p:val>
                                            <p:fltVal val="0"/>
                                          </p:val>
                                        </p:tav>
                                        <p:tav tm="100000">
                                          <p:val>
                                            <p:strVal val="#ppt_h"/>
                                          </p:val>
                                        </p:tav>
                                      </p:tavLst>
                                    </p:anim>
                                    <p:animEffect transition="in" filter="fade">
                                      <p:cBhvr>
                                        <p:cTn id="127" dur="500"/>
                                        <p:tgtEl>
                                          <p:spTgt spid="85"/>
                                        </p:tgtEl>
                                      </p:cBhvr>
                                    </p:animEffect>
                                  </p:childTnLst>
                                </p:cTn>
                              </p:par>
                              <p:par>
                                <p:cTn id="128" presetID="53" presetClass="entr" presetSubtype="16" fill="hold" grpId="0" nodeType="withEffect">
                                  <p:stCondLst>
                                    <p:cond delay="0"/>
                                  </p:stCondLst>
                                  <p:childTnLst>
                                    <p:set>
                                      <p:cBhvr>
                                        <p:cTn id="129" dur="1" fill="hold">
                                          <p:stCondLst>
                                            <p:cond delay="0"/>
                                          </p:stCondLst>
                                        </p:cTn>
                                        <p:tgtEl>
                                          <p:spTgt spid="86"/>
                                        </p:tgtEl>
                                        <p:attrNameLst>
                                          <p:attrName>style.visibility</p:attrName>
                                        </p:attrNameLst>
                                      </p:cBhvr>
                                      <p:to>
                                        <p:strVal val="visible"/>
                                      </p:to>
                                    </p:set>
                                    <p:anim calcmode="lin" valueType="num">
                                      <p:cBhvr>
                                        <p:cTn id="130" dur="500" fill="hold"/>
                                        <p:tgtEl>
                                          <p:spTgt spid="86"/>
                                        </p:tgtEl>
                                        <p:attrNameLst>
                                          <p:attrName>ppt_w</p:attrName>
                                        </p:attrNameLst>
                                      </p:cBhvr>
                                      <p:tavLst>
                                        <p:tav tm="0">
                                          <p:val>
                                            <p:fltVal val="0"/>
                                          </p:val>
                                        </p:tav>
                                        <p:tav tm="100000">
                                          <p:val>
                                            <p:strVal val="#ppt_w"/>
                                          </p:val>
                                        </p:tav>
                                      </p:tavLst>
                                    </p:anim>
                                    <p:anim calcmode="lin" valueType="num">
                                      <p:cBhvr>
                                        <p:cTn id="131" dur="500" fill="hold"/>
                                        <p:tgtEl>
                                          <p:spTgt spid="86"/>
                                        </p:tgtEl>
                                        <p:attrNameLst>
                                          <p:attrName>ppt_h</p:attrName>
                                        </p:attrNameLst>
                                      </p:cBhvr>
                                      <p:tavLst>
                                        <p:tav tm="0">
                                          <p:val>
                                            <p:fltVal val="0"/>
                                          </p:val>
                                        </p:tav>
                                        <p:tav tm="100000">
                                          <p:val>
                                            <p:strVal val="#ppt_h"/>
                                          </p:val>
                                        </p:tav>
                                      </p:tavLst>
                                    </p:anim>
                                    <p:animEffect transition="in" filter="fade">
                                      <p:cBhvr>
                                        <p:cTn id="132" dur="500"/>
                                        <p:tgtEl>
                                          <p:spTgt spid="86"/>
                                        </p:tgtEl>
                                      </p:cBhvr>
                                    </p:animEffect>
                                  </p:childTnLst>
                                </p:cTn>
                              </p:par>
                              <p:par>
                                <p:cTn id="133" presetID="53" presetClass="entr" presetSubtype="16" fill="hold" grpId="0" nodeType="withEffect">
                                  <p:stCondLst>
                                    <p:cond delay="0"/>
                                  </p:stCondLst>
                                  <p:childTnLst>
                                    <p:set>
                                      <p:cBhvr>
                                        <p:cTn id="134" dur="1" fill="hold">
                                          <p:stCondLst>
                                            <p:cond delay="0"/>
                                          </p:stCondLst>
                                        </p:cTn>
                                        <p:tgtEl>
                                          <p:spTgt spid="87"/>
                                        </p:tgtEl>
                                        <p:attrNameLst>
                                          <p:attrName>style.visibility</p:attrName>
                                        </p:attrNameLst>
                                      </p:cBhvr>
                                      <p:to>
                                        <p:strVal val="visible"/>
                                      </p:to>
                                    </p:set>
                                    <p:anim calcmode="lin" valueType="num">
                                      <p:cBhvr>
                                        <p:cTn id="135" dur="500" fill="hold"/>
                                        <p:tgtEl>
                                          <p:spTgt spid="87"/>
                                        </p:tgtEl>
                                        <p:attrNameLst>
                                          <p:attrName>ppt_w</p:attrName>
                                        </p:attrNameLst>
                                      </p:cBhvr>
                                      <p:tavLst>
                                        <p:tav tm="0">
                                          <p:val>
                                            <p:fltVal val="0"/>
                                          </p:val>
                                        </p:tav>
                                        <p:tav tm="100000">
                                          <p:val>
                                            <p:strVal val="#ppt_w"/>
                                          </p:val>
                                        </p:tav>
                                      </p:tavLst>
                                    </p:anim>
                                    <p:anim calcmode="lin" valueType="num">
                                      <p:cBhvr>
                                        <p:cTn id="136" dur="500" fill="hold"/>
                                        <p:tgtEl>
                                          <p:spTgt spid="87"/>
                                        </p:tgtEl>
                                        <p:attrNameLst>
                                          <p:attrName>ppt_h</p:attrName>
                                        </p:attrNameLst>
                                      </p:cBhvr>
                                      <p:tavLst>
                                        <p:tav tm="0">
                                          <p:val>
                                            <p:fltVal val="0"/>
                                          </p:val>
                                        </p:tav>
                                        <p:tav tm="100000">
                                          <p:val>
                                            <p:strVal val="#ppt_h"/>
                                          </p:val>
                                        </p:tav>
                                      </p:tavLst>
                                    </p:anim>
                                    <p:animEffect transition="in" filter="fade">
                                      <p:cBhvr>
                                        <p:cTn id="137" dur="500"/>
                                        <p:tgtEl>
                                          <p:spTgt spid="87"/>
                                        </p:tgtEl>
                                      </p:cBhvr>
                                    </p:animEffect>
                                  </p:childTnLst>
                                </p:cTn>
                              </p:par>
                              <p:par>
                                <p:cTn id="138" presetID="53" presetClass="entr" presetSubtype="16" fill="hold" grpId="0" nodeType="withEffect">
                                  <p:stCondLst>
                                    <p:cond delay="0"/>
                                  </p:stCondLst>
                                  <p:childTnLst>
                                    <p:set>
                                      <p:cBhvr>
                                        <p:cTn id="139" dur="1" fill="hold">
                                          <p:stCondLst>
                                            <p:cond delay="0"/>
                                          </p:stCondLst>
                                        </p:cTn>
                                        <p:tgtEl>
                                          <p:spTgt spid="89"/>
                                        </p:tgtEl>
                                        <p:attrNameLst>
                                          <p:attrName>style.visibility</p:attrName>
                                        </p:attrNameLst>
                                      </p:cBhvr>
                                      <p:to>
                                        <p:strVal val="visible"/>
                                      </p:to>
                                    </p:set>
                                    <p:anim calcmode="lin" valueType="num">
                                      <p:cBhvr>
                                        <p:cTn id="140" dur="500" fill="hold"/>
                                        <p:tgtEl>
                                          <p:spTgt spid="89"/>
                                        </p:tgtEl>
                                        <p:attrNameLst>
                                          <p:attrName>ppt_w</p:attrName>
                                        </p:attrNameLst>
                                      </p:cBhvr>
                                      <p:tavLst>
                                        <p:tav tm="0">
                                          <p:val>
                                            <p:fltVal val="0"/>
                                          </p:val>
                                        </p:tav>
                                        <p:tav tm="100000">
                                          <p:val>
                                            <p:strVal val="#ppt_w"/>
                                          </p:val>
                                        </p:tav>
                                      </p:tavLst>
                                    </p:anim>
                                    <p:anim calcmode="lin" valueType="num">
                                      <p:cBhvr>
                                        <p:cTn id="141" dur="500" fill="hold"/>
                                        <p:tgtEl>
                                          <p:spTgt spid="89"/>
                                        </p:tgtEl>
                                        <p:attrNameLst>
                                          <p:attrName>ppt_h</p:attrName>
                                        </p:attrNameLst>
                                      </p:cBhvr>
                                      <p:tavLst>
                                        <p:tav tm="0">
                                          <p:val>
                                            <p:fltVal val="0"/>
                                          </p:val>
                                        </p:tav>
                                        <p:tav tm="100000">
                                          <p:val>
                                            <p:strVal val="#ppt_h"/>
                                          </p:val>
                                        </p:tav>
                                      </p:tavLst>
                                    </p:anim>
                                    <p:animEffect transition="in" filter="fade">
                                      <p:cBhvr>
                                        <p:cTn id="142" dur="500"/>
                                        <p:tgtEl>
                                          <p:spTgt spid="89"/>
                                        </p:tgtEl>
                                      </p:cBhvr>
                                    </p:animEffect>
                                  </p:childTnLst>
                                </p:cTn>
                              </p:par>
                              <p:par>
                                <p:cTn id="143" presetID="53" presetClass="entr" presetSubtype="16" fill="hold" grpId="0" nodeType="withEffect">
                                  <p:stCondLst>
                                    <p:cond delay="0"/>
                                  </p:stCondLst>
                                  <p:childTnLst>
                                    <p:set>
                                      <p:cBhvr>
                                        <p:cTn id="144" dur="1" fill="hold">
                                          <p:stCondLst>
                                            <p:cond delay="0"/>
                                          </p:stCondLst>
                                        </p:cTn>
                                        <p:tgtEl>
                                          <p:spTgt spid="88"/>
                                        </p:tgtEl>
                                        <p:attrNameLst>
                                          <p:attrName>style.visibility</p:attrName>
                                        </p:attrNameLst>
                                      </p:cBhvr>
                                      <p:to>
                                        <p:strVal val="visible"/>
                                      </p:to>
                                    </p:set>
                                    <p:anim calcmode="lin" valueType="num">
                                      <p:cBhvr>
                                        <p:cTn id="145" dur="500" fill="hold"/>
                                        <p:tgtEl>
                                          <p:spTgt spid="88"/>
                                        </p:tgtEl>
                                        <p:attrNameLst>
                                          <p:attrName>ppt_w</p:attrName>
                                        </p:attrNameLst>
                                      </p:cBhvr>
                                      <p:tavLst>
                                        <p:tav tm="0">
                                          <p:val>
                                            <p:fltVal val="0"/>
                                          </p:val>
                                        </p:tav>
                                        <p:tav tm="100000">
                                          <p:val>
                                            <p:strVal val="#ppt_w"/>
                                          </p:val>
                                        </p:tav>
                                      </p:tavLst>
                                    </p:anim>
                                    <p:anim calcmode="lin" valueType="num">
                                      <p:cBhvr>
                                        <p:cTn id="146" dur="500" fill="hold"/>
                                        <p:tgtEl>
                                          <p:spTgt spid="88"/>
                                        </p:tgtEl>
                                        <p:attrNameLst>
                                          <p:attrName>ppt_h</p:attrName>
                                        </p:attrNameLst>
                                      </p:cBhvr>
                                      <p:tavLst>
                                        <p:tav tm="0">
                                          <p:val>
                                            <p:fltVal val="0"/>
                                          </p:val>
                                        </p:tav>
                                        <p:tav tm="100000">
                                          <p:val>
                                            <p:strVal val="#ppt_h"/>
                                          </p:val>
                                        </p:tav>
                                      </p:tavLst>
                                    </p:anim>
                                    <p:animEffect transition="in" filter="fade">
                                      <p:cBhvr>
                                        <p:cTn id="147" dur="500"/>
                                        <p:tgtEl>
                                          <p:spTgt spid="88"/>
                                        </p:tgtEl>
                                      </p:cBhvr>
                                    </p:animEffect>
                                  </p:childTnLst>
                                </p:cTn>
                              </p:par>
                              <p:par>
                                <p:cTn id="148" presetID="53" presetClass="entr" presetSubtype="16" fill="hold" grpId="0" nodeType="withEffect">
                                  <p:stCondLst>
                                    <p:cond delay="0"/>
                                  </p:stCondLst>
                                  <p:childTnLst>
                                    <p:set>
                                      <p:cBhvr>
                                        <p:cTn id="149" dur="1" fill="hold">
                                          <p:stCondLst>
                                            <p:cond delay="0"/>
                                          </p:stCondLst>
                                        </p:cTn>
                                        <p:tgtEl>
                                          <p:spTgt spid="80"/>
                                        </p:tgtEl>
                                        <p:attrNameLst>
                                          <p:attrName>style.visibility</p:attrName>
                                        </p:attrNameLst>
                                      </p:cBhvr>
                                      <p:to>
                                        <p:strVal val="visible"/>
                                      </p:to>
                                    </p:set>
                                    <p:anim calcmode="lin" valueType="num">
                                      <p:cBhvr>
                                        <p:cTn id="150" dur="500" fill="hold"/>
                                        <p:tgtEl>
                                          <p:spTgt spid="80"/>
                                        </p:tgtEl>
                                        <p:attrNameLst>
                                          <p:attrName>ppt_w</p:attrName>
                                        </p:attrNameLst>
                                      </p:cBhvr>
                                      <p:tavLst>
                                        <p:tav tm="0">
                                          <p:val>
                                            <p:fltVal val="0"/>
                                          </p:val>
                                        </p:tav>
                                        <p:tav tm="100000">
                                          <p:val>
                                            <p:strVal val="#ppt_w"/>
                                          </p:val>
                                        </p:tav>
                                      </p:tavLst>
                                    </p:anim>
                                    <p:anim calcmode="lin" valueType="num">
                                      <p:cBhvr>
                                        <p:cTn id="151" dur="500" fill="hold"/>
                                        <p:tgtEl>
                                          <p:spTgt spid="80"/>
                                        </p:tgtEl>
                                        <p:attrNameLst>
                                          <p:attrName>ppt_h</p:attrName>
                                        </p:attrNameLst>
                                      </p:cBhvr>
                                      <p:tavLst>
                                        <p:tav tm="0">
                                          <p:val>
                                            <p:fltVal val="0"/>
                                          </p:val>
                                        </p:tav>
                                        <p:tav tm="100000">
                                          <p:val>
                                            <p:strVal val="#ppt_h"/>
                                          </p:val>
                                        </p:tav>
                                      </p:tavLst>
                                    </p:anim>
                                    <p:animEffect transition="in" filter="fade">
                                      <p:cBhvr>
                                        <p:cTn id="152" dur="500"/>
                                        <p:tgtEl>
                                          <p:spTgt spid="80"/>
                                        </p:tgtEl>
                                      </p:cBhvr>
                                    </p:animEffect>
                                  </p:childTnLst>
                                </p:cTn>
                              </p:par>
                              <p:par>
                                <p:cTn id="153" presetID="53" presetClass="entr" presetSubtype="16" fill="hold" grpId="0" nodeType="withEffect">
                                  <p:stCondLst>
                                    <p:cond delay="0"/>
                                  </p:stCondLst>
                                  <p:childTnLst>
                                    <p:set>
                                      <p:cBhvr>
                                        <p:cTn id="154" dur="1" fill="hold">
                                          <p:stCondLst>
                                            <p:cond delay="0"/>
                                          </p:stCondLst>
                                        </p:cTn>
                                        <p:tgtEl>
                                          <p:spTgt spid="79"/>
                                        </p:tgtEl>
                                        <p:attrNameLst>
                                          <p:attrName>style.visibility</p:attrName>
                                        </p:attrNameLst>
                                      </p:cBhvr>
                                      <p:to>
                                        <p:strVal val="visible"/>
                                      </p:to>
                                    </p:set>
                                    <p:anim calcmode="lin" valueType="num">
                                      <p:cBhvr>
                                        <p:cTn id="155" dur="500" fill="hold"/>
                                        <p:tgtEl>
                                          <p:spTgt spid="79"/>
                                        </p:tgtEl>
                                        <p:attrNameLst>
                                          <p:attrName>ppt_w</p:attrName>
                                        </p:attrNameLst>
                                      </p:cBhvr>
                                      <p:tavLst>
                                        <p:tav tm="0">
                                          <p:val>
                                            <p:fltVal val="0"/>
                                          </p:val>
                                        </p:tav>
                                        <p:tav tm="100000">
                                          <p:val>
                                            <p:strVal val="#ppt_w"/>
                                          </p:val>
                                        </p:tav>
                                      </p:tavLst>
                                    </p:anim>
                                    <p:anim calcmode="lin" valueType="num">
                                      <p:cBhvr>
                                        <p:cTn id="156" dur="500" fill="hold"/>
                                        <p:tgtEl>
                                          <p:spTgt spid="79"/>
                                        </p:tgtEl>
                                        <p:attrNameLst>
                                          <p:attrName>ppt_h</p:attrName>
                                        </p:attrNameLst>
                                      </p:cBhvr>
                                      <p:tavLst>
                                        <p:tav tm="0">
                                          <p:val>
                                            <p:fltVal val="0"/>
                                          </p:val>
                                        </p:tav>
                                        <p:tav tm="100000">
                                          <p:val>
                                            <p:strVal val="#ppt_h"/>
                                          </p:val>
                                        </p:tav>
                                      </p:tavLst>
                                    </p:anim>
                                    <p:animEffect transition="in" filter="fade">
                                      <p:cBhvr>
                                        <p:cTn id="157" dur="500"/>
                                        <p:tgtEl>
                                          <p:spTgt spid="79"/>
                                        </p:tgtEl>
                                      </p:cBhvr>
                                    </p:animEffect>
                                  </p:childTnLst>
                                </p:cTn>
                              </p:par>
                              <p:par>
                                <p:cTn id="158" presetID="53" presetClass="entr" presetSubtype="16" fill="hold" grpId="0" nodeType="withEffect">
                                  <p:stCondLst>
                                    <p:cond delay="0"/>
                                  </p:stCondLst>
                                  <p:childTnLst>
                                    <p:set>
                                      <p:cBhvr>
                                        <p:cTn id="159" dur="1" fill="hold">
                                          <p:stCondLst>
                                            <p:cond delay="0"/>
                                          </p:stCondLst>
                                        </p:cTn>
                                        <p:tgtEl>
                                          <p:spTgt spid="81"/>
                                        </p:tgtEl>
                                        <p:attrNameLst>
                                          <p:attrName>style.visibility</p:attrName>
                                        </p:attrNameLst>
                                      </p:cBhvr>
                                      <p:to>
                                        <p:strVal val="visible"/>
                                      </p:to>
                                    </p:set>
                                    <p:anim calcmode="lin" valueType="num">
                                      <p:cBhvr>
                                        <p:cTn id="160" dur="500" fill="hold"/>
                                        <p:tgtEl>
                                          <p:spTgt spid="81"/>
                                        </p:tgtEl>
                                        <p:attrNameLst>
                                          <p:attrName>ppt_w</p:attrName>
                                        </p:attrNameLst>
                                      </p:cBhvr>
                                      <p:tavLst>
                                        <p:tav tm="0">
                                          <p:val>
                                            <p:fltVal val="0"/>
                                          </p:val>
                                        </p:tav>
                                        <p:tav tm="100000">
                                          <p:val>
                                            <p:strVal val="#ppt_w"/>
                                          </p:val>
                                        </p:tav>
                                      </p:tavLst>
                                    </p:anim>
                                    <p:anim calcmode="lin" valueType="num">
                                      <p:cBhvr>
                                        <p:cTn id="161" dur="500" fill="hold"/>
                                        <p:tgtEl>
                                          <p:spTgt spid="81"/>
                                        </p:tgtEl>
                                        <p:attrNameLst>
                                          <p:attrName>ppt_h</p:attrName>
                                        </p:attrNameLst>
                                      </p:cBhvr>
                                      <p:tavLst>
                                        <p:tav tm="0">
                                          <p:val>
                                            <p:fltVal val="0"/>
                                          </p:val>
                                        </p:tav>
                                        <p:tav tm="100000">
                                          <p:val>
                                            <p:strVal val="#ppt_h"/>
                                          </p:val>
                                        </p:tav>
                                      </p:tavLst>
                                    </p:anim>
                                    <p:animEffect transition="in" filter="fade">
                                      <p:cBhvr>
                                        <p:cTn id="162" dur="500"/>
                                        <p:tgtEl>
                                          <p:spTgt spid="81"/>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77"/>
                                        </p:tgtEl>
                                        <p:attrNameLst>
                                          <p:attrName>style.visibility</p:attrName>
                                        </p:attrNameLst>
                                      </p:cBhvr>
                                      <p:to>
                                        <p:strVal val="visible"/>
                                      </p:to>
                                    </p:set>
                                    <p:anim calcmode="lin" valueType="num">
                                      <p:cBhvr>
                                        <p:cTn id="165" dur="500" fill="hold"/>
                                        <p:tgtEl>
                                          <p:spTgt spid="77"/>
                                        </p:tgtEl>
                                        <p:attrNameLst>
                                          <p:attrName>ppt_w</p:attrName>
                                        </p:attrNameLst>
                                      </p:cBhvr>
                                      <p:tavLst>
                                        <p:tav tm="0">
                                          <p:val>
                                            <p:fltVal val="0"/>
                                          </p:val>
                                        </p:tav>
                                        <p:tav tm="100000">
                                          <p:val>
                                            <p:strVal val="#ppt_w"/>
                                          </p:val>
                                        </p:tav>
                                      </p:tavLst>
                                    </p:anim>
                                    <p:anim calcmode="lin" valueType="num">
                                      <p:cBhvr>
                                        <p:cTn id="166" dur="500" fill="hold"/>
                                        <p:tgtEl>
                                          <p:spTgt spid="77"/>
                                        </p:tgtEl>
                                        <p:attrNameLst>
                                          <p:attrName>ppt_h</p:attrName>
                                        </p:attrNameLst>
                                      </p:cBhvr>
                                      <p:tavLst>
                                        <p:tav tm="0">
                                          <p:val>
                                            <p:fltVal val="0"/>
                                          </p:val>
                                        </p:tav>
                                        <p:tav tm="100000">
                                          <p:val>
                                            <p:strVal val="#ppt_h"/>
                                          </p:val>
                                        </p:tav>
                                      </p:tavLst>
                                    </p:anim>
                                    <p:animEffect transition="in" filter="fade">
                                      <p:cBhvr>
                                        <p:cTn id="167" dur="500"/>
                                        <p:tgtEl>
                                          <p:spTgt spid="77"/>
                                        </p:tgtEl>
                                      </p:cBhvr>
                                    </p:animEffect>
                                  </p:childTnLst>
                                </p:cTn>
                              </p:par>
                              <p:par>
                                <p:cTn id="168" presetID="53" presetClass="entr" presetSubtype="16" fill="hold" grpId="0" nodeType="withEffect">
                                  <p:stCondLst>
                                    <p:cond delay="0"/>
                                  </p:stCondLst>
                                  <p:childTnLst>
                                    <p:set>
                                      <p:cBhvr>
                                        <p:cTn id="169" dur="1" fill="hold">
                                          <p:stCondLst>
                                            <p:cond delay="0"/>
                                          </p:stCondLst>
                                        </p:cTn>
                                        <p:tgtEl>
                                          <p:spTgt spid="92"/>
                                        </p:tgtEl>
                                        <p:attrNameLst>
                                          <p:attrName>style.visibility</p:attrName>
                                        </p:attrNameLst>
                                      </p:cBhvr>
                                      <p:to>
                                        <p:strVal val="visible"/>
                                      </p:to>
                                    </p:set>
                                    <p:anim calcmode="lin" valueType="num">
                                      <p:cBhvr>
                                        <p:cTn id="170" dur="500" fill="hold"/>
                                        <p:tgtEl>
                                          <p:spTgt spid="92"/>
                                        </p:tgtEl>
                                        <p:attrNameLst>
                                          <p:attrName>ppt_w</p:attrName>
                                        </p:attrNameLst>
                                      </p:cBhvr>
                                      <p:tavLst>
                                        <p:tav tm="0">
                                          <p:val>
                                            <p:fltVal val="0"/>
                                          </p:val>
                                        </p:tav>
                                        <p:tav tm="100000">
                                          <p:val>
                                            <p:strVal val="#ppt_w"/>
                                          </p:val>
                                        </p:tav>
                                      </p:tavLst>
                                    </p:anim>
                                    <p:anim calcmode="lin" valueType="num">
                                      <p:cBhvr>
                                        <p:cTn id="171" dur="500" fill="hold"/>
                                        <p:tgtEl>
                                          <p:spTgt spid="92"/>
                                        </p:tgtEl>
                                        <p:attrNameLst>
                                          <p:attrName>ppt_h</p:attrName>
                                        </p:attrNameLst>
                                      </p:cBhvr>
                                      <p:tavLst>
                                        <p:tav tm="0">
                                          <p:val>
                                            <p:fltVal val="0"/>
                                          </p:val>
                                        </p:tav>
                                        <p:tav tm="100000">
                                          <p:val>
                                            <p:strVal val="#ppt_h"/>
                                          </p:val>
                                        </p:tav>
                                      </p:tavLst>
                                    </p:anim>
                                    <p:animEffect transition="in" filter="fade">
                                      <p:cBhvr>
                                        <p:cTn id="172" dur="500"/>
                                        <p:tgtEl>
                                          <p:spTgt spid="92"/>
                                        </p:tgtEl>
                                      </p:cBhvr>
                                    </p:animEffect>
                                  </p:childTnLst>
                                </p:cTn>
                              </p:par>
                              <p:par>
                                <p:cTn id="173" presetID="53" presetClass="entr" presetSubtype="16" fill="hold" grpId="0" nodeType="withEffect">
                                  <p:stCondLst>
                                    <p:cond delay="0"/>
                                  </p:stCondLst>
                                  <p:childTnLst>
                                    <p:set>
                                      <p:cBhvr>
                                        <p:cTn id="174" dur="1" fill="hold">
                                          <p:stCondLst>
                                            <p:cond delay="0"/>
                                          </p:stCondLst>
                                        </p:cTn>
                                        <p:tgtEl>
                                          <p:spTgt spid="78"/>
                                        </p:tgtEl>
                                        <p:attrNameLst>
                                          <p:attrName>style.visibility</p:attrName>
                                        </p:attrNameLst>
                                      </p:cBhvr>
                                      <p:to>
                                        <p:strVal val="visible"/>
                                      </p:to>
                                    </p:set>
                                    <p:anim calcmode="lin" valueType="num">
                                      <p:cBhvr>
                                        <p:cTn id="175" dur="500" fill="hold"/>
                                        <p:tgtEl>
                                          <p:spTgt spid="78"/>
                                        </p:tgtEl>
                                        <p:attrNameLst>
                                          <p:attrName>ppt_w</p:attrName>
                                        </p:attrNameLst>
                                      </p:cBhvr>
                                      <p:tavLst>
                                        <p:tav tm="0">
                                          <p:val>
                                            <p:fltVal val="0"/>
                                          </p:val>
                                        </p:tav>
                                        <p:tav tm="100000">
                                          <p:val>
                                            <p:strVal val="#ppt_w"/>
                                          </p:val>
                                        </p:tav>
                                      </p:tavLst>
                                    </p:anim>
                                    <p:anim calcmode="lin" valueType="num">
                                      <p:cBhvr>
                                        <p:cTn id="176" dur="500" fill="hold"/>
                                        <p:tgtEl>
                                          <p:spTgt spid="78"/>
                                        </p:tgtEl>
                                        <p:attrNameLst>
                                          <p:attrName>ppt_h</p:attrName>
                                        </p:attrNameLst>
                                      </p:cBhvr>
                                      <p:tavLst>
                                        <p:tav tm="0">
                                          <p:val>
                                            <p:fltVal val="0"/>
                                          </p:val>
                                        </p:tav>
                                        <p:tav tm="100000">
                                          <p:val>
                                            <p:strVal val="#ppt_h"/>
                                          </p:val>
                                        </p:tav>
                                      </p:tavLst>
                                    </p:anim>
                                    <p:animEffect transition="in" filter="fade">
                                      <p:cBhvr>
                                        <p:cTn id="177" dur="500"/>
                                        <p:tgtEl>
                                          <p:spTgt spid="78"/>
                                        </p:tgtEl>
                                      </p:cBhvr>
                                    </p:animEffect>
                                  </p:childTnLst>
                                </p:cTn>
                              </p:par>
                              <p:par>
                                <p:cTn id="178" presetID="53" presetClass="entr" presetSubtype="16" fill="hold" grpId="0" nodeType="withEffect">
                                  <p:stCondLst>
                                    <p:cond delay="0"/>
                                  </p:stCondLst>
                                  <p:childTnLst>
                                    <p:set>
                                      <p:cBhvr>
                                        <p:cTn id="179" dur="1" fill="hold">
                                          <p:stCondLst>
                                            <p:cond delay="0"/>
                                          </p:stCondLst>
                                        </p:cTn>
                                        <p:tgtEl>
                                          <p:spTgt spid="73"/>
                                        </p:tgtEl>
                                        <p:attrNameLst>
                                          <p:attrName>style.visibility</p:attrName>
                                        </p:attrNameLst>
                                      </p:cBhvr>
                                      <p:to>
                                        <p:strVal val="visible"/>
                                      </p:to>
                                    </p:set>
                                    <p:anim calcmode="lin" valueType="num">
                                      <p:cBhvr>
                                        <p:cTn id="180" dur="500" fill="hold"/>
                                        <p:tgtEl>
                                          <p:spTgt spid="73"/>
                                        </p:tgtEl>
                                        <p:attrNameLst>
                                          <p:attrName>ppt_w</p:attrName>
                                        </p:attrNameLst>
                                      </p:cBhvr>
                                      <p:tavLst>
                                        <p:tav tm="0">
                                          <p:val>
                                            <p:fltVal val="0"/>
                                          </p:val>
                                        </p:tav>
                                        <p:tav tm="100000">
                                          <p:val>
                                            <p:strVal val="#ppt_w"/>
                                          </p:val>
                                        </p:tav>
                                      </p:tavLst>
                                    </p:anim>
                                    <p:anim calcmode="lin" valueType="num">
                                      <p:cBhvr>
                                        <p:cTn id="181" dur="500" fill="hold"/>
                                        <p:tgtEl>
                                          <p:spTgt spid="73"/>
                                        </p:tgtEl>
                                        <p:attrNameLst>
                                          <p:attrName>ppt_h</p:attrName>
                                        </p:attrNameLst>
                                      </p:cBhvr>
                                      <p:tavLst>
                                        <p:tav tm="0">
                                          <p:val>
                                            <p:fltVal val="0"/>
                                          </p:val>
                                        </p:tav>
                                        <p:tav tm="100000">
                                          <p:val>
                                            <p:strVal val="#ppt_h"/>
                                          </p:val>
                                        </p:tav>
                                      </p:tavLst>
                                    </p:anim>
                                    <p:animEffect transition="in" filter="fade">
                                      <p:cBhvr>
                                        <p:cTn id="182" dur="500"/>
                                        <p:tgtEl>
                                          <p:spTgt spid="73"/>
                                        </p:tgtEl>
                                      </p:cBhvr>
                                    </p:animEffect>
                                  </p:childTnLst>
                                </p:cTn>
                              </p:par>
                              <p:par>
                                <p:cTn id="183" presetID="53" presetClass="entr" presetSubtype="16" fill="hold" grpId="0" nodeType="withEffect">
                                  <p:stCondLst>
                                    <p:cond delay="0"/>
                                  </p:stCondLst>
                                  <p:childTnLst>
                                    <p:set>
                                      <p:cBhvr>
                                        <p:cTn id="184" dur="1" fill="hold">
                                          <p:stCondLst>
                                            <p:cond delay="0"/>
                                          </p:stCondLst>
                                        </p:cTn>
                                        <p:tgtEl>
                                          <p:spTgt spid="91"/>
                                        </p:tgtEl>
                                        <p:attrNameLst>
                                          <p:attrName>style.visibility</p:attrName>
                                        </p:attrNameLst>
                                      </p:cBhvr>
                                      <p:to>
                                        <p:strVal val="visible"/>
                                      </p:to>
                                    </p:set>
                                    <p:anim calcmode="lin" valueType="num">
                                      <p:cBhvr>
                                        <p:cTn id="185" dur="500" fill="hold"/>
                                        <p:tgtEl>
                                          <p:spTgt spid="91"/>
                                        </p:tgtEl>
                                        <p:attrNameLst>
                                          <p:attrName>ppt_w</p:attrName>
                                        </p:attrNameLst>
                                      </p:cBhvr>
                                      <p:tavLst>
                                        <p:tav tm="0">
                                          <p:val>
                                            <p:fltVal val="0"/>
                                          </p:val>
                                        </p:tav>
                                        <p:tav tm="100000">
                                          <p:val>
                                            <p:strVal val="#ppt_w"/>
                                          </p:val>
                                        </p:tav>
                                      </p:tavLst>
                                    </p:anim>
                                    <p:anim calcmode="lin" valueType="num">
                                      <p:cBhvr>
                                        <p:cTn id="186" dur="500" fill="hold"/>
                                        <p:tgtEl>
                                          <p:spTgt spid="91"/>
                                        </p:tgtEl>
                                        <p:attrNameLst>
                                          <p:attrName>ppt_h</p:attrName>
                                        </p:attrNameLst>
                                      </p:cBhvr>
                                      <p:tavLst>
                                        <p:tav tm="0">
                                          <p:val>
                                            <p:fltVal val="0"/>
                                          </p:val>
                                        </p:tav>
                                        <p:tav tm="100000">
                                          <p:val>
                                            <p:strVal val="#ppt_h"/>
                                          </p:val>
                                        </p:tav>
                                      </p:tavLst>
                                    </p:anim>
                                    <p:animEffect transition="in" filter="fade">
                                      <p:cBhvr>
                                        <p:cTn id="187" dur="500"/>
                                        <p:tgtEl>
                                          <p:spTgt spid="91"/>
                                        </p:tgtEl>
                                      </p:cBhvr>
                                    </p:animEffect>
                                  </p:childTnLst>
                                </p:cTn>
                              </p:par>
                              <p:par>
                                <p:cTn id="188" presetID="53" presetClass="entr" presetSubtype="16" fill="hold" grpId="0" nodeType="withEffect">
                                  <p:stCondLst>
                                    <p:cond delay="0"/>
                                  </p:stCondLst>
                                  <p:childTnLst>
                                    <p:set>
                                      <p:cBhvr>
                                        <p:cTn id="189" dur="1" fill="hold">
                                          <p:stCondLst>
                                            <p:cond delay="0"/>
                                          </p:stCondLst>
                                        </p:cTn>
                                        <p:tgtEl>
                                          <p:spTgt spid="90"/>
                                        </p:tgtEl>
                                        <p:attrNameLst>
                                          <p:attrName>style.visibility</p:attrName>
                                        </p:attrNameLst>
                                      </p:cBhvr>
                                      <p:to>
                                        <p:strVal val="visible"/>
                                      </p:to>
                                    </p:set>
                                    <p:anim calcmode="lin" valueType="num">
                                      <p:cBhvr>
                                        <p:cTn id="190" dur="500" fill="hold"/>
                                        <p:tgtEl>
                                          <p:spTgt spid="90"/>
                                        </p:tgtEl>
                                        <p:attrNameLst>
                                          <p:attrName>ppt_w</p:attrName>
                                        </p:attrNameLst>
                                      </p:cBhvr>
                                      <p:tavLst>
                                        <p:tav tm="0">
                                          <p:val>
                                            <p:fltVal val="0"/>
                                          </p:val>
                                        </p:tav>
                                        <p:tav tm="100000">
                                          <p:val>
                                            <p:strVal val="#ppt_w"/>
                                          </p:val>
                                        </p:tav>
                                      </p:tavLst>
                                    </p:anim>
                                    <p:anim calcmode="lin" valueType="num">
                                      <p:cBhvr>
                                        <p:cTn id="191" dur="500" fill="hold"/>
                                        <p:tgtEl>
                                          <p:spTgt spid="90"/>
                                        </p:tgtEl>
                                        <p:attrNameLst>
                                          <p:attrName>ppt_h</p:attrName>
                                        </p:attrNameLst>
                                      </p:cBhvr>
                                      <p:tavLst>
                                        <p:tav tm="0">
                                          <p:val>
                                            <p:fltVal val="0"/>
                                          </p:val>
                                        </p:tav>
                                        <p:tav tm="100000">
                                          <p:val>
                                            <p:strVal val="#ppt_h"/>
                                          </p:val>
                                        </p:tav>
                                      </p:tavLst>
                                    </p:anim>
                                    <p:animEffect transition="in" filter="fade">
                                      <p:cBhvr>
                                        <p:cTn id="192" dur="500"/>
                                        <p:tgtEl>
                                          <p:spTgt spid="90"/>
                                        </p:tgtEl>
                                      </p:cBhvr>
                                    </p:animEffect>
                                  </p:childTnLst>
                                </p:cTn>
                              </p:par>
                              <p:par>
                                <p:cTn id="193" presetID="53" presetClass="entr" presetSubtype="16" fill="hold" grpId="0" nodeType="withEffect">
                                  <p:stCondLst>
                                    <p:cond delay="0"/>
                                  </p:stCondLst>
                                  <p:childTnLst>
                                    <p:set>
                                      <p:cBhvr>
                                        <p:cTn id="194" dur="1" fill="hold">
                                          <p:stCondLst>
                                            <p:cond delay="0"/>
                                          </p:stCondLst>
                                        </p:cTn>
                                        <p:tgtEl>
                                          <p:spTgt spid="70"/>
                                        </p:tgtEl>
                                        <p:attrNameLst>
                                          <p:attrName>style.visibility</p:attrName>
                                        </p:attrNameLst>
                                      </p:cBhvr>
                                      <p:to>
                                        <p:strVal val="visible"/>
                                      </p:to>
                                    </p:set>
                                    <p:anim calcmode="lin" valueType="num">
                                      <p:cBhvr>
                                        <p:cTn id="195" dur="500" fill="hold"/>
                                        <p:tgtEl>
                                          <p:spTgt spid="70"/>
                                        </p:tgtEl>
                                        <p:attrNameLst>
                                          <p:attrName>ppt_w</p:attrName>
                                        </p:attrNameLst>
                                      </p:cBhvr>
                                      <p:tavLst>
                                        <p:tav tm="0">
                                          <p:val>
                                            <p:fltVal val="0"/>
                                          </p:val>
                                        </p:tav>
                                        <p:tav tm="100000">
                                          <p:val>
                                            <p:strVal val="#ppt_w"/>
                                          </p:val>
                                        </p:tav>
                                      </p:tavLst>
                                    </p:anim>
                                    <p:anim calcmode="lin" valueType="num">
                                      <p:cBhvr>
                                        <p:cTn id="196" dur="500" fill="hold"/>
                                        <p:tgtEl>
                                          <p:spTgt spid="70"/>
                                        </p:tgtEl>
                                        <p:attrNameLst>
                                          <p:attrName>ppt_h</p:attrName>
                                        </p:attrNameLst>
                                      </p:cBhvr>
                                      <p:tavLst>
                                        <p:tav tm="0">
                                          <p:val>
                                            <p:fltVal val="0"/>
                                          </p:val>
                                        </p:tav>
                                        <p:tav tm="100000">
                                          <p:val>
                                            <p:strVal val="#ppt_h"/>
                                          </p:val>
                                        </p:tav>
                                      </p:tavLst>
                                    </p:anim>
                                    <p:animEffect transition="in" filter="fade">
                                      <p:cBhvr>
                                        <p:cTn id="197" dur="500"/>
                                        <p:tgtEl>
                                          <p:spTgt spid="70"/>
                                        </p:tgtEl>
                                      </p:cBhvr>
                                    </p:animEffect>
                                  </p:childTnLst>
                                </p:cTn>
                              </p:par>
                              <p:par>
                                <p:cTn id="198" presetID="53" presetClass="entr" presetSubtype="16" fill="hold" grpId="0" nodeType="withEffect">
                                  <p:stCondLst>
                                    <p:cond delay="0"/>
                                  </p:stCondLst>
                                  <p:childTnLst>
                                    <p:set>
                                      <p:cBhvr>
                                        <p:cTn id="199" dur="1" fill="hold">
                                          <p:stCondLst>
                                            <p:cond delay="0"/>
                                          </p:stCondLst>
                                        </p:cTn>
                                        <p:tgtEl>
                                          <p:spTgt spid="71"/>
                                        </p:tgtEl>
                                        <p:attrNameLst>
                                          <p:attrName>style.visibility</p:attrName>
                                        </p:attrNameLst>
                                      </p:cBhvr>
                                      <p:to>
                                        <p:strVal val="visible"/>
                                      </p:to>
                                    </p:set>
                                    <p:anim calcmode="lin" valueType="num">
                                      <p:cBhvr>
                                        <p:cTn id="200" dur="500" fill="hold"/>
                                        <p:tgtEl>
                                          <p:spTgt spid="71"/>
                                        </p:tgtEl>
                                        <p:attrNameLst>
                                          <p:attrName>ppt_w</p:attrName>
                                        </p:attrNameLst>
                                      </p:cBhvr>
                                      <p:tavLst>
                                        <p:tav tm="0">
                                          <p:val>
                                            <p:fltVal val="0"/>
                                          </p:val>
                                        </p:tav>
                                        <p:tav tm="100000">
                                          <p:val>
                                            <p:strVal val="#ppt_w"/>
                                          </p:val>
                                        </p:tav>
                                      </p:tavLst>
                                    </p:anim>
                                    <p:anim calcmode="lin" valueType="num">
                                      <p:cBhvr>
                                        <p:cTn id="201" dur="500" fill="hold"/>
                                        <p:tgtEl>
                                          <p:spTgt spid="71"/>
                                        </p:tgtEl>
                                        <p:attrNameLst>
                                          <p:attrName>ppt_h</p:attrName>
                                        </p:attrNameLst>
                                      </p:cBhvr>
                                      <p:tavLst>
                                        <p:tav tm="0">
                                          <p:val>
                                            <p:fltVal val="0"/>
                                          </p:val>
                                        </p:tav>
                                        <p:tav tm="100000">
                                          <p:val>
                                            <p:strVal val="#ppt_h"/>
                                          </p:val>
                                        </p:tav>
                                      </p:tavLst>
                                    </p:anim>
                                    <p:animEffect transition="in" filter="fade">
                                      <p:cBhvr>
                                        <p:cTn id="202" dur="500"/>
                                        <p:tgtEl>
                                          <p:spTgt spid="71"/>
                                        </p:tgtEl>
                                      </p:cBhvr>
                                    </p:animEffect>
                                  </p:childTnLst>
                                </p:cTn>
                              </p:par>
                              <p:par>
                                <p:cTn id="203" presetID="53" presetClass="entr" presetSubtype="16" fill="hold" grpId="0" nodeType="withEffect">
                                  <p:stCondLst>
                                    <p:cond delay="0"/>
                                  </p:stCondLst>
                                  <p:childTnLst>
                                    <p:set>
                                      <p:cBhvr>
                                        <p:cTn id="204" dur="1" fill="hold">
                                          <p:stCondLst>
                                            <p:cond delay="0"/>
                                          </p:stCondLst>
                                        </p:cTn>
                                        <p:tgtEl>
                                          <p:spTgt spid="69"/>
                                        </p:tgtEl>
                                        <p:attrNameLst>
                                          <p:attrName>style.visibility</p:attrName>
                                        </p:attrNameLst>
                                      </p:cBhvr>
                                      <p:to>
                                        <p:strVal val="visible"/>
                                      </p:to>
                                    </p:set>
                                    <p:anim calcmode="lin" valueType="num">
                                      <p:cBhvr>
                                        <p:cTn id="205" dur="500" fill="hold"/>
                                        <p:tgtEl>
                                          <p:spTgt spid="69"/>
                                        </p:tgtEl>
                                        <p:attrNameLst>
                                          <p:attrName>ppt_w</p:attrName>
                                        </p:attrNameLst>
                                      </p:cBhvr>
                                      <p:tavLst>
                                        <p:tav tm="0">
                                          <p:val>
                                            <p:fltVal val="0"/>
                                          </p:val>
                                        </p:tav>
                                        <p:tav tm="100000">
                                          <p:val>
                                            <p:strVal val="#ppt_w"/>
                                          </p:val>
                                        </p:tav>
                                      </p:tavLst>
                                    </p:anim>
                                    <p:anim calcmode="lin" valueType="num">
                                      <p:cBhvr>
                                        <p:cTn id="206" dur="500" fill="hold"/>
                                        <p:tgtEl>
                                          <p:spTgt spid="69"/>
                                        </p:tgtEl>
                                        <p:attrNameLst>
                                          <p:attrName>ppt_h</p:attrName>
                                        </p:attrNameLst>
                                      </p:cBhvr>
                                      <p:tavLst>
                                        <p:tav tm="0">
                                          <p:val>
                                            <p:fltVal val="0"/>
                                          </p:val>
                                        </p:tav>
                                        <p:tav tm="100000">
                                          <p:val>
                                            <p:strVal val="#ppt_h"/>
                                          </p:val>
                                        </p:tav>
                                      </p:tavLst>
                                    </p:anim>
                                    <p:animEffect transition="in" filter="fade">
                                      <p:cBhvr>
                                        <p:cTn id="207" dur="500"/>
                                        <p:tgtEl>
                                          <p:spTgt spid="69"/>
                                        </p:tgtEl>
                                      </p:cBhvr>
                                    </p:animEffect>
                                  </p:childTnLst>
                                </p:cTn>
                              </p:par>
                              <p:par>
                                <p:cTn id="208" presetID="53" presetClass="entr" presetSubtype="16" fill="hold" grpId="0" nodeType="withEffect">
                                  <p:stCondLst>
                                    <p:cond delay="0"/>
                                  </p:stCondLst>
                                  <p:childTnLst>
                                    <p:set>
                                      <p:cBhvr>
                                        <p:cTn id="209" dur="1" fill="hold">
                                          <p:stCondLst>
                                            <p:cond delay="0"/>
                                          </p:stCondLst>
                                        </p:cTn>
                                        <p:tgtEl>
                                          <p:spTgt spid="72"/>
                                        </p:tgtEl>
                                        <p:attrNameLst>
                                          <p:attrName>style.visibility</p:attrName>
                                        </p:attrNameLst>
                                      </p:cBhvr>
                                      <p:to>
                                        <p:strVal val="visible"/>
                                      </p:to>
                                    </p:set>
                                    <p:anim calcmode="lin" valueType="num">
                                      <p:cBhvr>
                                        <p:cTn id="210" dur="500" fill="hold"/>
                                        <p:tgtEl>
                                          <p:spTgt spid="72"/>
                                        </p:tgtEl>
                                        <p:attrNameLst>
                                          <p:attrName>ppt_w</p:attrName>
                                        </p:attrNameLst>
                                      </p:cBhvr>
                                      <p:tavLst>
                                        <p:tav tm="0">
                                          <p:val>
                                            <p:fltVal val="0"/>
                                          </p:val>
                                        </p:tav>
                                        <p:tav tm="100000">
                                          <p:val>
                                            <p:strVal val="#ppt_w"/>
                                          </p:val>
                                        </p:tav>
                                      </p:tavLst>
                                    </p:anim>
                                    <p:anim calcmode="lin" valueType="num">
                                      <p:cBhvr>
                                        <p:cTn id="211" dur="500" fill="hold"/>
                                        <p:tgtEl>
                                          <p:spTgt spid="72"/>
                                        </p:tgtEl>
                                        <p:attrNameLst>
                                          <p:attrName>ppt_h</p:attrName>
                                        </p:attrNameLst>
                                      </p:cBhvr>
                                      <p:tavLst>
                                        <p:tav tm="0">
                                          <p:val>
                                            <p:fltVal val="0"/>
                                          </p:val>
                                        </p:tav>
                                        <p:tav tm="100000">
                                          <p:val>
                                            <p:strVal val="#ppt_h"/>
                                          </p:val>
                                        </p:tav>
                                      </p:tavLst>
                                    </p:anim>
                                    <p:animEffect transition="in" filter="fade">
                                      <p:cBhvr>
                                        <p:cTn id="212" dur="500"/>
                                        <p:tgtEl>
                                          <p:spTgt spid="72"/>
                                        </p:tgtEl>
                                      </p:cBhvr>
                                    </p:animEffect>
                                  </p:childTnLst>
                                </p:cTn>
                              </p:par>
                              <p:par>
                                <p:cTn id="213" presetID="53" presetClass="entr" presetSubtype="16" fill="hold" grpId="0" nodeType="withEffect">
                                  <p:stCondLst>
                                    <p:cond delay="0"/>
                                  </p:stCondLst>
                                  <p:childTnLst>
                                    <p:set>
                                      <p:cBhvr>
                                        <p:cTn id="214" dur="1" fill="hold">
                                          <p:stCondLst>
                                            <p:cond delay="0"/>
                                          </p:stCondLst>
                                        </p:cTn>
                                        <p:tgtEl>
                                          <p:spTgt spid="74"/>
                                        </p:tgtEl>
                                        <p:attrNameLst>
                                          <p:attrName>style.visibility</p:attrName>
                                        </p:attrNameLst>
                                      </p:cBhvr>
                                      <p:to>
                                        <p:strVal val="visible"/>
                                      </p:to>
                                    </p:set>
                                    <p:anim calcmode="lin" valueType="num">
                                      <p:cBhvr>
                                        <p:cTn id="215" dur="500" fill="hold"/>
                                        <p:tgtEl>
                                          <p:spTgt spid="74"/>
                                        </p:tgtEl>
                                        <p:attrNameLst>
                                          <p:attrName>ppt_w</p:attrName>
                                        </p:attrNameLst>
                                      </p:cBhvr>
                                      <p:tavLst>
                                        <p:tav tm="0">
                                          <p:val>
                                            <p:fltVal val="0"/>
                                          </p:val>
                                        </p:tav>
                                        <p:tav tm="100000">
                                          <p:val>
                                            <p:strVal val="#ppt_w"/>
                                          </p:val>
                                        </p:tav>
                                      </p:tavLst>
                                    </p:anim>
                                    <p:anim calcmode="lin" valueType="num">
                                      <p:cBhvr>
                                        <p:cTn id="216" dur="500" fill="hold"/>
                                        <p:tgtEl>
                                          <p:spTgt spid="74"/>
                                        </p:tgtEl>
                                        <p:attrNameLst>
                                          <p:attrName>ppt_h</p:attrName>
                                        </p:attrNameLst>
                                      </p:cBhvr>
                                      <p:tavLst>
                                        <p:tav tm="0">
                                          <p:val>
                                            <p:fltVal val="0"/>
                                          </p:val>
                                        </p:tav>
                                        <p:tav tm="100000">
                                          <p:val>
                                            <p:strVal val="#ppt_h"/>
                                          </p:val>
                                        </p:tav>
                                      </p:tavLst>
                                    </p:anim>
                                    <p:animEffect transition="in" filter="fade">
                                      <p:cBhvr>
                                        <p:cTn id="217" dur="500"/>
                                        <p:tgtEl>
                                          <p:spTgt spid="74"/>
                                        </p:tgtEl>
                                      </p:cBhvr>
                                    </p:animEffect>
                                  </p:childTnLst>
                                </p:cTn>
                              </p:par>
                              <p:par>
                                <p:cTn id="218" presetID="53" presetClass="entr" presetSubtype="16" fill="hold" grpId="0" nodeType="withEffect">
                                  <p:stCondLst>
                                    <p:cond delay="0"/>
                                  </p:stCondLst>
                                  <p:childTnLst>
                                    <p:set>
                                      <p:cBhvr>
                                        <p:cTn id="219" dur="1" fill="hold">
                                          <p:stCondLst>
                                            <p:cond delay="0"/>
                                          </p:stCondLst>
                                        </p:cTn>
                                        <p:tgtEl>
                                          <p:spTgt spid="75"/>
                                        </p:tgtEl>
                                        <p:attrNameLst>
                                          <p:attrName>style.visibility</p:attrName>
                                        </p:attrNameLst>
                                      </p:cBhvr>
                                      <p:to>
                                        <p:strVal val="visible"/>
                                      </p:to>
                                    </p:set>
                                    <p:anim calcmode="lin" valueType="num">
                                      <p:cBhvr>
                                        <p:cTn id="220" dur="500" fill="hold"/>
                                        <p:tgtEl>
                                          <p:spTgt spid="75"/>
                                        </p:tgtEl>
                                        <p:attrNameLst>
                                          <p:attrName>ppt_w</p:attrName>
                                        </p:attrNameLst>
                                      </p:cBhvr>
                                      <p:tavLst>
                                        <p:tav tm="0">
                                          <p:val>
                                            <p:fltVal val="0"/>
                                          </p:val>
                                        </p:tav>
                                        <p:tav tm="100000">
                                          <p:val>
                                            <p:strVal val="#ppt_w"/>
                                          </p:val>
                                        </p:tav>
                                      </p:tavLst>
                                    </p:anim>
                                    <p:anim calcmode="lin" valueType="num">
                                      <p:cBhvr>
                                        <p:cTn id="221" dur="500" fill="hold"/>
                                        <p:tgtEl>
                                          <p:spTgt spid="75"/>
                                        </p:tgtEl>
                                        <p:attrNameLst>
                                          <p:attrName>ppt_h</p:attrName>
                                        </p:attrNameLst>
                                      </p:cBhvr>
                                      <p:tavLst>
                                        <p:tav tm="0">
                                          <p:val>
                                            <p:fltVal val="0"/>
                                          </p:val>
                                        </p:tav>
                                        <p:tav tm="100000">
                                          <p:val>
                                            <p:strVal val="#ppt_h"/>
                                          </p:val>
                                        </p:tav>
                                      </p:tavLst>
                                    </p:anim>
                                    <p:animEffect transition="in" filter="fade">
                                      <p:cBhvr>
                                        <p:cTn id="222" dur="500"/>
                                        <p:tgtEl>
                                          <p:spTgt spid="75"/>
                                        </p:tgtEl>
                                      </p:cBhvr>
                                    </p:animEffect>
                                  </p:childTnLst>
                                </p:cTn>
                              </p:par>
                              <p:par>
                                <p:cTn id="223" presetID="53" presetClass="entr" presetSubtype="16" fill="hold" grpId="0" nodeType="withEffect">
                                  <p:stCondLst>
                                    <p:cond delay="0"/>
                                  </p:stCondLst>
                                  <p:childTnLst>
                                    <p:set>
                                      <p:cBhvr>
                                        <p:cTn id="224" dur="1" fill="hold">
                                          <p:stCondLst>
                                            <p:cond delay="0"/>
                                          </p:stCondLst>
                                        </p:cTn>
                                        <p:tgtEl>
                                          <p:spTgt spid="76"/>
                                        </p:tgtEl>
                                        <p:attrNameLst>
                                          <p:attrName>style.visibility</p:attrName>
                                        </p:attrNameLst>
                                      </p:cBhvr>
                                      <p:to>
                                        <p:strVal val="visible"/>
                                      </p:to>
                                    </p:set>
                                    <p:anim calcmode="lin" valueType="num">
                                      <p:cBhvr>
                                        <p:cTn id="225" dur="500" fill="hold"/>
                                        <p:tgtEl>
                                          <p:spTgt spid="76"/>
                                        </p:tgtEl>
                                        <p:attrNameLst>
                                          <p:attrName>ppt_w</p:attrName>
                                        </p:attrNameLst>
                                      </p:cBhvr>
                                      <p:tavLst>
                                        <p:tav tm="0">
                                          <p:val>
                                            <p:fltVal val="0"/>
                                          </p:val>
                                        </p:tav>
                                        <p:tav tm="100000">
                                          <p:val>
                                            <p:strVal val="#ppt_w"/>
                                          </p:val>
                                        </p:tav>
                                      </p:tavLst>
                                    </p:anim>
                                    <p:anim calcmode="lin" valueType="num">
                                      <p:cBhvr>
                                        <p:cTn id="226" dur="500" fill="hold"/>
                                        <p:tgtEl>
                                          <p:spTgt spid="76"/>
                                        </p:tgtEl>
                                        <p:attrNameLst>
                                          <p:attrName>ppt_h</p:attrName>
                                        </p:attrNameLst>
                                      </p:cBhvr>
                                      <p:tavLst>
                                        <p:tav tm="0">
                                          <p:val>
                                            <p:fltVal val="0"/>
                                          </p:val>
                                        </p:tav>
                                        <p:tav tm="100000">
                                          <p:val>
                                            <p:strVal val="#ppt_h"/>
                                          </p:val>
                                        </p:tav>
                                      </p:tavLst>
                                    </p:anim>
                                    <p:animEffect transition="in" filter="fade">
                                      <p:cBhvr>
                                        <p:cTn id="22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www.robots.ox.ac.uk/~vgg/research/cell_detection/images/histo.png"/>
          <p:cNvPicPr>
            <a:picLocks noChangeAspect="1" noChangeArrowheads="1"/>
          </p:cNvPicPr>
          <p:nvPr/>
        </p:nvPicPr>
        <p:blipFill rotWithShape="1">
          <a:blip r:embed="rId2">
            <a:extLst>
              <a:ext uri="{28A0092B-C50C-407E-A947-70E740481C1C}">
                <a14:useLocalDpi xmlns:a14="http://schemas.microsoft.com/office/drawing/2010/main" val="0"/>
              </a:ext>
            </a:extLst>
          </a:blip>
          <a:srcRect l="1147" t="1949" r="50000" b="21663"/>
          <a:stretch/>
        </p:blipFill>
        <p:spPr bwMode="auto">
          <a:xfrm>
            <a:off x="305465" y="1371600"/>
            <a:ext cx="1901675" cy="1905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144000" cy="914400"/>
          </a:xfrm>
          <a:solidFill>
            <a:schemeClr val="bg1">
              <a:lumMod val="85000"/>
            </a:schemeClr>
          </a:solidFill>
        </p:spPr>
        <p:txBody>
          <a:bodyPr>
            <a:normAutofit/>
          </a:bodyPr>
          <a:lstStyle/>
          <a:p>
            <a:r>
              <a:rPr lang="en-US" sz="4000" dirty="0" smtClean="0"/>
              <a:t>Previous Method</a:t>
            </a:r>
            <a:endParaRPr lang="en-US" sz="4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3535" y="1371600"/>
            <a:ext cx="1904999" cy="190500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785" y="3810000"/>
            <a:ext cx="1900900" cy="19050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cstate="print">
            <a:clrChange>
              <a:clrFrom>
                <a:srgbClr val="5F1F50"/>
              </a:clrFrom>
              <a:clrTo>
                <a:srgbClr val="5F1F50">
                  <a:alpha val="0"/>
                </a:srgbClr>
              </a:clrTo>
            </a:clrChange>
            <a:extLst>
              <a:ext uri="{28A0092B-C50C-407E-A947-70E740481C1C}">
                <a14:useLocalDpi xmlns:a14="http://schemas.microsoft.com/office/drawing/2010/main" val="0"/>
              </a:ext>
            </a:extLst>
          </a:blip>
          <a:stretch>
            <a:fillRect/>
          </a:stretch>
        </p:blipFill>
        <p:spPr>
          <a:xfrm>
            <a:off x="2512605" y="1371600"/>
            <a:ext cx="1905000" cy="190500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6" cstate="print">
            <a:clrChange>
              <a:clrFrom>
                <a:srgbClr val="5F1F50"/>
              </a:clrFrom>
              <a:clrTo>
                <a:srgbClr val="5F1F50">
                  <a:alpha val="0"/>
                </a:srgbClr>
              </a:clrTo>
            </a:clrChange>
            <a:extLst>
              <a:ext uri="{28A0092B-C50C-407E-A947-70E740481C1C}">
                <a14:useLocalDpi xmlns:a14="http://schemas.microsoft.com/office/drawing/2010/main" val="0"/>
              </a:ext>
            </a:extLst>
          </a:blip>
          <a:stretch>
            <a:fillRect/>
          </a:stretch>
        </p:blipFill>
        <p:spPr>
          <a:xfrm>
            <a:off x="6933216" y="3810000"/>
            <a:ext cx="1905000" cy="190500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7">
            <a:clrChange>
              <a:clrFrom>
                <a:srgbClr val="5F1F50"/>
              </a:clrFrom>
              <a:clrTo>
                <a:srgbClr val="5F1F50">
                  <a:alpha val="0"/>
                </a:srgbClr>
              </a:clrTo>
            </a:clrChange>
            <a:extLst>
              <a:ext uri="{28A0092B-C50C-407E-A947-70E740481C1C}">
                <a14:useLocalDpi xmlns:a14="http://schemas.microsoft.com/office/drawing/2010/main" val="0"/>
              </a:ext>
            </a:extLst>
          </a:blip>
          <a:stretch>
            <a:fillRect/>
          </a:stretch>
        </p:blipFill>
        <p:spPr>
          <a:xfrm>
            <a:off x="4723070" y="1371600"/>
            <a:ext cx="1905000" cy="1905000"/>
          </a:xfrm>
          <a:prstGeom prst="rect">
            <a:avLst/>
          </a:prstGeom>
          <a:ln>
            <a:noFill/>
          </a:ln>
          <a:effectLst>
            <a:outerShdw blurRad="292100" dist="139700" dir="2700000" algn="tl" rotWithShape="0">
              <a:srgbClr val="333333">
                <a:alpha val="65000"/>
              </a:srgbClr>
            </a:outerShdw>
          </a:effectLst>
        </p:spPr>
      </p:pic>
      <p:sp>
        <p:nvSpPr>
          <p:cNvPr id="11" name="Oval 10"/>
          <p:cNvSpPr/>
          <p:nvPr/>
        </p:nvSpPr>
        <p:spPr>
          <a:xfrm>
            <a:off x="1447800" y="205740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859281" y="236220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600200" y="175260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075552" y="2392681"/>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859281" y="1706881"/>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09600" y="2468881"/>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066800" y="160020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63881" y="266700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838200" y="2773681"/>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143000" y="281940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021081" y="3154681"/>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465952" y="243840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838200" y="2240281"/>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1143000" y="198120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1676400" y="144780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1447800" y="3002281"/>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752600" y="3154681"/>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89659" y="6248400"/>
            <a:ext cx="7292341" cy="523220"/>
          </a:xfrm>
          <a:prstGeom prst="rect">
            <a:avLst/>
          </a:prstGeom>
          <a:noFill/>
        </p:spPr>
        <p:txBody>
          <a:bodyPr wrap="square" rtlCol="0">
            <a:spAutoFit/>
          </a:bodyPr>
          <a:lstStyle/>
          <a:p>
            <a:pPr algn="r"/>
            <a:r>
              <a:rPr lang="en-US" sz="1400" dirty="0"/>
              <a:t>C. </a:t>
            </a:r>
            <a:r>
              <a:rPr lang="en-US" sz="1400" dirty="0" err="1"/>
              <a:t>Arteta</a:t>
            </a:r>
            <a:r>
              <a:rPr lang="en-US" sz="1400" dirty="0"/>
              <a:t>, V. </a:t>
            </a:r>
            <a:r>
              <a:rPr lang="en-US" sz="1400" dirty="0" err="1"/>
              <a:t>Lempitsky</a:t>
            </a:r>
            <a:r>
              <a:rPr lang="en-US" sz="1400" dirty="0"/>
              <a:t>, J. A. Noble, A. </a:t>
            </a:r>
            <a:r>
              <a:rPr lang="en-US" sz="1400" dirty="0" err="1" smtClean="0"/>
              <a:t>Zisserman</a:t>
            </a:r>
            <a:r>
              <a:rPr lang="en-US" sz="1400" dirty="0" smtClean="0"/>
              <a:t> “Learning to Detect Cells Using Non-overlapping </a:t>
            </a:r>
            <a:r>
              <a:rPr lang="en-US" sz="1400" dirty="0" err="1" smtClean="0"/>
              <a:t>Extremal</a:t>
            </a:r>
            <a:r>
              <a:rPr lang="en-US" sz="1400" dirty="0" smtClean="0"/>
              <a:t> Regions” MICCAI 2012</a:t>
            </a:r>
            <a:endParaRPr lang="en-US" sz="1400" dirty="0"/>
          </a:p>
        </p:txBody>
      </p:sp>
      <p:sp>
        <p:nvSpPr>
          <p:cNvPr id="28" name="Oval 27"/>
          <p:cNvSpPr/>
          <p:nvPr/>
        </p:nvSpPr>
        <p:spPr>
          <a:xfrm>
            <a:off x="2743200" y="2849881"/>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3048000" y="2087881"/>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3611881" y="266700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3849896" y="259080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4069081" y="2011681"/>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5440681" y="182880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1676400" y="4219576"/>
            <a:ext cx="45818" cy="47624"/>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5135881" y="167640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5364481" y="3078481"/>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563782" y="4724400"/>
            <a:ext cx="45818" cy="47624"/>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1630582" y="5410200"/>
            <a:ext cx="45818" cy="47624"/>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1097182" y="4371976"/>
            <a:ext cx="45818" cy="47624"/>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7543800" y="464820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955281" y="5593081"/>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8031481" y="4754881"/>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7315200" y="533400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descr="C1_S08-15480_ROI_01_Sub_01_crop_0_3.ti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23255" y="3810000"/>
            <a:ext cx="1904176" cy="1905000"/>
          </a:xfrm>
          <a:prstGeom prst="rect">
            <a:avLst/>
          </a:prstGeom>
          <a:ln>
            <a:noFill/>
          </a:ln>
          <a:effectLst>
            <a:outerShdw blurRad="292100" dist="139700" dir="2700000" algn="tl" rotWithShape="0">
              <a:srgbClr val="333333">
                <a:alpha val="65000"/>
              </a:srgbClr>
            </a:outerShdw>
          </a:effectLst>
        </p:spPr>
      </p:pic>
      <p:pic>
        <p:nvPicPr>
          <p:cNvPr id="46" name="Picture 45" descr="C2_S08-7609_ROI_01_Sub_01_crop_3_3.ti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12470" y="3810000"/>
            <a:ext cx="1905000" cy="1905000"/>
          </a:xfrm>
          <a:prstGeom prst="rect">
            <a:avLst/>
          </a:prstGeom>
          <a:ln>
            <a:noFill/>
          </a:ln>
          <a:effectLst>
            <a:outerShdw blurRad="292100" dist="139700" dir="2700000" algn="tl" rotWithShape="0">
              <a:srgbClr val="333333">
                <a:alpha val="65000"/>
              </a:srgbClr>
            </a:outerShdw>
          </a:effectLst>
        </p:spPr>
      </p:pic>
      <p:sp>
        <p:nvSpPr>
          <p:cNvPr id="47" name="Oval 46"/>
          <p:cNvSpPr/>
          <p:nvPr/>
        </p:nvSpPr>
        <p:spPr>
          <a:xfrm>
            <a:off x="5974081" y="411480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5593081" y="5364481"/>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5516881" y="464820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5897881" y="563880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2819400" y="4297681"/>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3688081" y="4297681"/>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2926081" y="5288281"/>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9694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500" fill="hold"/>
                                        <p:tgtEl>
                                          <p:spTgt spid="18"/>
                                        </p:tgtEl>
                                        <p:attrNameLst>
                                          <p:attrName>ppt_w</p:attrName>
                                        </p:attrNameLst>
                                      </p:cBhvr>
                                      <p:tavLst>
                                        <p:tav tm="0">
                                          <p:val>
                                            <p:fltVal val="0"/>
                                          </p:val>
                                        </p:tav>
                                        <p:tav tm="100000">
                                          <p:val>
                                            <p:strVal val="#ppt_w"/>
                                          </p:val>
                                        </p:tav>
                                      </p:tavLst>
                                    </p:anim>
                                    <p:anim calcmode="lin" valueType="num">
                                      <p:cBhvr>
                                        <p:cTn id="43" dur="500" fill="hold"/>
                                        <p:tgtEl>
                                          <p:spTgt spid="18"/>
                                        </p:tgtEl>
                                        <p:attrNameLst>
                                          <p:attrName>ppt_h</p:attrName>
                                        </p:attrNameLst>
                                      </p:cBhvr>
                                      <p:tavLst>
                                        <p:tav tm="0">
                                          <p:val>
                                            <p:fltVal val="0"/>
                                          </p:val>
                                        </p:tav>
                                        <p:tav tm="100000">
                                          <p:val>
                                            <p:strVal val="#ppt_h"/>
                                          </p:val>
                                        </p:tav>
                                      </p:tavLst>
                                    </p:anim>
                                    <p:animEffect transition="in" filter="fade">
                                      <p:cBhvr>
                                        <p:cTn id="44" dur="500"/>
                                        <p:tgtEl>
                                          <p:spTgt spid="18"/>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500" fill="hold"/>
                                        <p:tgtEl>
                                          <p:spTgt spid="19"/>
                                        </p:tgtEl>
                                        <p:attrNameLst>
                                          <p:attrName>ppt_w</p:attrName>
                                        </p:attrNameLst>
                                      </p:cBhvr>
                                      <p:tavLst>
                                        <p:tav tm="0">
                                          <p:val>
                                            <p:fltVal val="0"/>
                                          </p:val>
                                        </p:tav>
                                        <p:tav tm="100000">
                                          <p:val>
                                            <p:strVal val="#ppt_w"/>
                                          </p:val>
                                        </p:tav>
                                      </p:tavLst>
                                    </p:anim>
                                    <p:anim calcmode="lin" valueType="num">
                                      <p:cBhvr>
                                        <p:cTn id="48" dur="500" fill="hold"/>
                                        <p:tgtEl>
                                          <p:spTgt spid="19"/>
                                        </p:tgtEl>
                                        <p:attrNameLst>
                                          <p:attrName>ppt_h</p:attrName>
                                        </p:attrNameLst>
                                      </p:cBhvr>
                                      <p:tavLst>
                                        <p:tav tm="0">
                                          <p:val>
                                            <p:fltVal val="0"/>
                                          </p:val>
                                        </p:tav>
                                        <p:tav tm="100000">
                                          <p:val>
                                            <p:strVal val="#ppt_h"/>
                                          </p:val>
                                        </p:tav>
                                      </p:tavLst>
                                    </p:anim>
                                    <p:animEffect transition="in" filter="fade">
                                      <p:cBhvr>
                                        <p:cTn id="49" dur="500"/>
                                        <p:tgtEl>
                                          <p:spTgt spid="19"/>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p:cTn id="52" dur="500" fill="hold"/>
                                        <p:tgtEl>
                                          <p:spTgt spid="20"/>
                                        </p:tgtEl>
                                        <p:attrNameLst>
                                          <p:attrName>ppt_w</p:attrName>
                                        </p:attrNameLst>
                                      </p:cBhvr>
                                      <p:tavLst>
                                        <p:tav tm="0">
                                          <p:val>
                                            <p:fltVal val="0"/>
                                          </p:val>
                                        </p:tav>
                                        <p:tav tm="100000">
                                          <p:val>
                                            <p:strVal val="#ppt_w"/>
                                          </p:val>
                                        </p:tav>
                                      </p:tavLst>
                                    </p:anim>
                                    <p:anim calcmode="lin" valueType="num">
                                      <p:cBhvr>
                                        <p:cTn id="53" dur="500" fill="hold"/>
                                        <p:tgtEl>
                                          <p:spTgt spid="20"/>
                                        </p:tgtEl>
                                        <p:attrNameLst>
                                          <p:attrName>ppt_h</p:attrName>
                                        </p:attrNameLst>
                                      </p:cBhvr>
                                      <p:tavLst>
                                        <p:tav tm="0">
                                          <p:val>
                                            <p:fltVal val="0"/>
                                          </p:val>
                                        </p:tav>
                                        <p:tav tm="100000">
                                          <p:val>
                                            <p:strVal val="#ppt_h"/>
                                          </p:val>
                                        </p:tav>
                                      </p:tavLst>
                                    </p:anim>
                                    <p:animEffect transition="in" filter="fade">
                                      <p:cBhvr>
                                        <p:cTn id="54" dur="500"/>
                                        <p:tgtEl>
                                          <p:spTgt spid="20"/>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p:cTn id="57" dur="500" fill="hold"/>
                                        <p:tgtEl>
                                          <p:spTgt spid="21"/>
                                        </p:tgtEl>
                                        <p:attrNameLst>
                                          <p:attrName>ppt_w</p:attrName>
                                        </p:attrNameLst>
                                      </p:cBhvr>
                                      <p:tavLst>
                                        <p:tav tm="0">
                                          <p:val>
                                            <p:fltVal val="0"/>
                                          </p:val>
                                        </p:tav>
                                        <p:tav tm="100000">
                                          <p:val>
                                            <p:strVal val="#ppt_w"/>
                                          </p:val>
                                        </p:tav>
                                      </p:tavLst>
                                    </p:anim>
                                    <p:anim calcmode="lin" valueType="num">
                                      <p:cBhvr>
                                        <p:cTn id="58" dur="500" fill="hold"/>
                                        <p:tgtEl>
                                          <p:spTgt spid="21"/>
                                        </p:tgtEl>
                                        <p:attrNameLst>
                                          <p:attrName>ppt_h</p:attrName>
                                        </p:attrNameLst>
                                      </p:cBhvr>
                                      <p:tavLst>
                                        <p:tav tm="0">
                                          <p:val>
                                            <p:fltVal val="0"/>
                                          </p:val>
                                        </p:tav>
                                        <p:tav tm="100000">
                                          <p:val>
                                            <p:strVal val="#ppt_h"/>
                                          </p:val>
                                        </p:tav>
                                      </p:tavLst>
                                    </p:anim>
                                    <p:animEffect transition="in" filter="fade">
                                      <p:cBhvr>
                                        <p:cTn id="59" dur="500"/>
                                        <p:tgtEl>
                                          <p:spTgt spid="21"/>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500" fill="hold"/>
                                        <p:tgtEl>
                                          <p:spTgt spid="22"/>
                                        </p:tgtEl>
                                        <p:attrNameLst>
                                          <p:attrName>ppt_w</p:attrName>
                                        </p:attrNameLst>
                                      </p:cBhvr>
                                      <p:tavLst>
                                        <p:tav tm="0">
                                          <p:val>
                                            <p:fltVal val="0"/>
                                          </p:val>
                                        </p:tav>
                                        <p:tav tm="100000">
                                          <p:val>
                                            <p:strVal val="#ppt_w"/>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Effect transition="in" filter="fade">
                                      <p:cBhvr>
                                        <p:cTn id="64" dur="500"/>
                                        <p:tgtEl>
                                          <p:spTgt spid="22"/>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fltVal val="0"/>
                                          </p:val>
                                        </p:tav>
                                        <p:tav tm="100000">
                                          <p:val>
                                            <p:strVal val="#ppt_h"/>
                                          </p:val>
                                        </p:tav>
                                      </p:tavLst>
                                    </p:anim>
                                    <p:animEffect transition="in" filter="fade">
                                      <p:cBhvr>
                                        <p:cTn id="69" dur="500"/>
                                        <p:tgtEl>
                                          <p:spTgt spid="23"/>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500" fill="hold"/>
                                        <p:tgtEl>
                                          <p:spTgt spid="24"/>
                                        </p:tgtEl>
                                        <p:attrNameLst>
                                          <p:attrName>ppt_w</p:attrName>
                                        </p:attrNameLst>
                                      </p:cBhvr>
                                      <p:tavLst>
                                        <p:tav tm="0">
                                          <p:val>
                                            <p:fltVal val="0"/>
                                          </p:val>
                                        </p:tav>
                                        <p:tav tm="100000">
                                          <p:val>
                                            <p:strVal val="#ppt_w"/>
                                          </p:val>
                                        </p:tav>
                                      </p:tavLst>
                                    </p:anim>
                                    <p:anim calcmode="lin" valueType="num">
                                      <p:cBhvr>
                                        <p:cTn id="73" dur="500" fill="hold"/>
                                        <p:tgtEl>
                                          <p:spTgt spid="24"/>
                                        </p:tgtEl>
                                        <p:attrNameLst>
                                          <p:attrName>ppt_h</p:attrName>
                                        </p:attrNameLst>
                                      </p:cBhvr>
                                      <p:tavLst>
                                        <p:tav tm="0">
                                          <p:val>
                                            <p:fltVal val="0"/>
                                          </p:val>
                                        </p:tav>
                                        <p:tav tm="100000">
                                          <p:val>
                                            <p:strVal val="#ppt_h"/>
                                          </p:val>
                                        </p:tav>
                                      </p:tavLst>
                                    </p:anim>
                                    <p:animEffect transition="in" filter="fade">
                                      <p:cBhvr>
                                        <p:cTn id="74" dur="500"/>
                                        <p:tgtEl>
                                          <p:spTgt spid="24"/>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5"/>
                                        </p:tgtEl>
                                        <p:attrNameLst>
                                          <p:attrName>style.visibility</p:attrName>
                                        </p:attrNameLst>
                                      </p:cBhvr>
                                      <p:to>
                                        <p:strVal val="visible"/>
                                      </p:to>
                                    </p:set>
                                    <p:anim calcmode="lin" valueType="num">
                                      <p:cBhvr>
                                        <p:cTn id="77" dur="500" fill="hold"/>
                                        <p:tgtEl>
                                          <p:spTgt spid="25"/>
                                        </p:tgtEl>
                                        <p:attrNameLst>
                                          <p:attrName>ppt_w</p:attrName>
                                        </p:attrNameLst>
                                      </p:cBhvr>
                                      <p:tavLst>
                                        <p:tav tm="0">
                                          <p:val>
                                            <p:fltVal val="0"/>
                                          </p:val>
                                        </p:tav>
                                        <p:tav tm="100000">
                                          <p:val>
                                            <p:strVal val="#ppt_w"/>
                                          </p:val>
                                        </p:tav>
                                      </p:tavLst>
                                    </p:anim>
                                    <p:anim calcmode="lin" valueType="num">
                                      <p:cBhvr>
                                        <p:cTn id="78" dur="500" fill="hold"/>
                                        <p:tgtEl>
                                          <p:spTgt spid="25"/>
                                        </p:tgtEl>
                                        <p:attrNameLst>
                                          <p:attrName>ppt_h</p:attrName>
                                        </p:attrNameLst>
                                      </p:cBhvr>
                                      <p:tavLst>
                                        <p:tav tm="0">
                                          <p:val>
                                            <p:fltVal val="0"/>
                                          </p:val>
                                        </p:tav>
                                        <p:tav tm="100000">
                                          <p:val>
                                            <p:strVal val="#ppt_h"/>
                                          </p:val>
                                        </p:tav>
                                      </p:tavLst>
                                    </p:anim>
                                    <p:animEffect transition="in" filter="fade">
                                      <p:cBhvr>
                                        <p:cTn id="79" dur="500"/>
                                        <p:tgtEl>
                                          <p:spTgt spid="25"/>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26"/>
                                        </p:tgtEl>
                                        <p:attrNameLst>
                                          <p:attrName>style.visibility</p:attrName>
                                        </p:attrNameLst>
                                      </p:cBhvr>
                                      <p:to>
                                        <p:strVal val="visible"/>
                                      </p:to>
                                    </p:set>
                                    <p:anim calcmode="lin" valueType="num">
                                      <p:cBhvr>
                                        <p:cTn id="82" dur="500" fill="hold"/>
                                        <p:tgtEl>
                                          <p:spTgt spid="26"/>
                                        </p:tgtEl>
                                        <p:attrNameLst>
                                          <p:attrName>ppt_w</p:attrName>
                                        </p:attrNameLst>
                                      </p:cBhvr>
                                      <p:tavLst>
                                        <p:tav tm="0">
                                          <p:val>
                                            <p:fltVal val="0"/>
                                          </p:val>
                                        </p:tav>
                                        <p:tav tm="100000">
                                          <p:val>
                                            <p:strVal val="#ppt_w"/>
                                          </p:val>
                                        </p:tav>
                                      </p:tavLst>
                                    </p:anim>
                                    <p:anim calcmode="lin" valueType="num">
                                      <p:cBhvr>
                                        <p:cTn id="83" dur="500" fill="hold"/>
                                        <p:tgtEl>
                                          <p:spTgt spid="26"/>
                                        </p:tgtEl>
                                        <p:attrNameLst>
                                          <p:attrName>ppt_h</p:attrName>
                                        </p:attrNameLst>
                                      </p:cBhvr>
                                      <p:tavLst>
                                        <p:tav tm="0">
                                          <p:val>
                                            <p:fltVal val="0"/>
                                          </p:val>
                                        </p:tav>
                                        <p:tav tm="100000">
                                          <p:val>
                                            <p:strVal val="#ppt_h"/>
                                          </p:val>
                                        </p:tav>
                                      </p:tavLst>
                                    </p:anim>
                                    <p:animEffect transition="in" filter="fade">
                                      <p:cBhvr>
                                        <p:cTn id="84" dur="500"/>
                                        <p:tgtEl>
                                          <p:spTgt spid="26"/>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p:cTn id="87" dur="500" fill="hold"/>
                                        <p:tgtEl>
                                          <p:spTgt spid="27"/>
                                        </p:tgtEl>
                                        <p:attrNameLst>
                                          <p:attrName>ppt_w</p:attrName>
                                        </p:attrNameLst>
                                      </p:cBhvr>
                                      <p:tavLst>
                                        <p:tav tm="0">
                                          <p:val>
                                            <p:fltVal val="0"/>
                                          </p:val>
                                        </p:tav>
                                        <p:tav tm="100000">
                                          <p:val>
                                            <p:strVal val="#ppt_w"/>
                                          </p:val>
                                        </p:tav>
                                      </p:tavLst>
                                    </p:anim>
                                    <p:anim calcmode="lin" valueType="num">
                                      <p:cBhvr>
                                        <p:cTn id="88" dur="500" fill="hold"/>
                                        <p:tgtEl>
                                          <p:spTgt spid="27"/>
                                        </p:tgtEl>
                                        <p:attrNameLst>
                                          <p:attrName>ppt_h</p:attrName>
                                        </p:attrNameLst>
                                      </p:cBhvr>
                                      <p:tavLst>
                                        <p:tav tm="0">
                                          <p:val>
                                            <p:fltVal val="0"/>
                                          </p:val>
                                        </p:tav>
                                        <p:tav tm="100000">
                                          <p:val>
                                            <p:strVal val="#ppt_h"/>
                                          </p:val>
                                        </p:tav>
                                      </p:tavLst>
                                    </p:anim>
                                    <p:animEffect transition="in" filter="fade">
                                      <p:cBhvr>
                                        <p:cTn id="89" dur="500"/>
                                        <p:tgtEl>
                                          <p:spTgt spid="27"/>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grpId="0" nodeType="clickEffect">
                                  <p:stCondLst>
                                    <p:cond delay="0"/>
                                  </p:stCondLst>
                                  <p:childTnLst>
                                    <p:set>
                                      <p:cBhvr>
                                        <p:cTn id="93" dur="1" fill="hold">
                                          <p:stCondLst>
                                            <p:cond delay="0"/>
                                          </p:stCondLst>
                                        </p:cTn>
                                        <p:tgtEl>
                                          <p:spTgt spid="28"/>
                                        </p:tgtEl>
                                        <p:attrNameLst>
                                          <p:attrName>style.visibility</p:attrName>
                                        </p:attrNameLst>
                                      </p:cBhvr>
                                      <p:to>
                                        <p:strVal val="visible"/>
                                      </p:to>
                                    </p:set>
                                    <p:anim calcmode="lin" valueType="num">
                                      <p:cBhvr>
                                        <p:cTn id="94" dur="500" fill="hold"/>
                                        <p:tgtEl>
                                          <p:spTgt spid="28"/>
                                        </p:tgtEl>
                                        <p:attrNameLst>
                                          <p:attrName>ppt_w</p:attrName>
                                        </p:attrNameLst>
                                      </p:cBhvr>
                                      <p:tavLst>
                                        <p:tav tm="0">
                                          <p:val>
                                            <p:fltVal val="0"/>
                                          </p:val>
                                        </p:tav>
                                        <p:tav tm="100000">
                                          <p:val>
                                            <p:strVal val="#ppt_w"/>
                                          </p:val>
                                        </p:tav>
                                      </p:tavLst>
                                    </p:anim>
                                    <p:anim calcmode="lin" valueType="num">
                                      <p:cBhvr>
                                        <p:cTn id="95" dur="500" fill="hold"/>
                                        <p:tgtEl>
                                          <p:spTgt spid="28"/>
                                        </p:tgtEl>
                                        <p:attrNameLst>
                                          <p:attrName>ppt_h</p:attrName>
                                        </p:attrNameLst>
                                      </p:cBhvr>
                                      <p:tavLst>
                                        <p:tav tm="0">
                                          <p:val>
                                            <p:fltVal val="0"/>
                                          </p:val>
                                        </p:tav>
                                        <p:tav tm="100000">
                                          <p:val>
                                            <p:strVal val="#ppt_h"/>
                                          </p:val>
                                        </p:tav>
                                      </p:tavLst>
                                    </p:anim>
                                    <p:animEffect transition="in" filter="fade">
                                      <p:cBhvr>
                                        <p:cTn id="96" dur="500"/>
                                        <p:tgtEl>
                                          <p:spTgt spid="28"/>
                                        </p:tgtEl>
                                      </p:cBhvr>
                                    </p:animEffect>
                                  </p:childTnLst>
                                </p:cTn>
                              </p:par>
                              <p:par>
                                <p:cTn id="97" presetID="53" presetClass="entr" presetSubtype="16" fill="hold" grpId="0" nodeType="withEffect">
                                  <p:stCondLst>
                                    <p:cond delay="0"/>
                                  </p:stCondLst>
                                  <p:childTnLst>
                                    <p:set>
                                      <p:cBhvr>
                                        <p:cTn id="98" dur="1" fill="hold">
                                          <p:stCondLst>
                                            <p:cond delay="0"/>
                                          </p:stCondLst>
                                        </p:cTn>
                                        <p:tgtEl>
                                          <p:spTgt spid="29"/>
                                        </p:tgtEl>
                                        <p:attrNameLst>
                                          <p:attrName>style.visibility</p:attrName>
                                        </p:attrNameLst>
                                      </p:cBhvr>
                                      <p:to>
                                        <p:strVal val="visible"/>
                                      </p:to>
                                    </p:set>
                                    <p:anim calcmode="lin" valueType="num">
                                      <p:cBhvr>
                                        <p:cTn id="99" dur="500" fill="hold"/>
                                        <p:tgtEl>
                                          <p:spTgt spid="29"/>
                                        </p:tgtEl>
                                        <p:attrNameLst>
                                          <p:attrName>ppt_w</p:attrName>
                                        </p:attrNameLst>
                                      </p:cBhvr>
                                      <p:tavLst>
                                        <p:tav tm="0">
                                          <p:val>
                                            <p:fltVal val="0"/>
                                          </p:val>
                                        </p:tav>
                                        <p:tav tm="100000">
                                          <p:val>
                                            <p:strVal val="#ppt_w"/>
                                          </p:val>
                                        </p:tav>
                                      </p:tavLst>
                                    </p:anim>
                                    <p:anim calcmode="lin" valueType="num">
                                      <p:cBhvr>
                                        <p:cTn id="100" dur="500" fill="hold"/>
                                        <p:tgtEl>
                                          <p:spTgt spid="29"/>
                                        </p:tgtEl>
                                        <p:attrNameLst>
                                          <p:attrName>ppt_h</p:attrName>
                                        </p:attrNameLst>
                                      </p:cBhvr>
                                      <p:tavLst>
                                        <p:tav tm="0">
                                          <p:val>
                                            <p:fltVal val="0"/>
                                          </p:val>
                                        </p:tav>
                                        <p:tav tm="100000">
                                          <p:val>
                                            <p:strVal val="#ppt_h"/>
                                          </p:val>
                                        </p:tav>
                                      </p:tavLst>
                                    </p:anim>
                                    <p:animEffect transition="in" filter="fade">
                                      <p:cBhvr>
                                        <p:cTn id="101" dur="500"/>
                                        <p:tgtEl>
                                          <p:spTgt spid="29"/>
                                        </p:tgtEl>
                                      </p:cBhvr>
                                    </p:animEffect>
                                  </p:childTnLst>
                                </p:cTn>
                              </p:par>
                              <p:par>
                                <p:cTn id="102" presetID="53" presetClass="entr" presetSubtype="16" fill="hold" grpId="0" nodeType="withEffect">
                                  <p:stCondLst>
                                    <p:cond delay="0"/>
                                  </p:stCondLst>
                                  <p:childTnLst>
                                    <p:set>
                                      <p:cBhvr>
                                        <p:cTn id="103" dur="1" fill="hold">
                                          <p:stCondLst>
                                            <p:cond delay="0"/>
                                          </p:stCondLst>
                                        </p:cTn>
                                        <p:tgtEl>
                                          <p:spTgt spid="30"/>
                                        </p:tgtEl>
                                        <p:attrNameLst>
                                          <p:attrName>style.visibility</p:attrName>
                                        </p:attrNameLst>
                                      </p:cBhvr>
                                      <p:to>
                                        <p:strVal val="visible"/>
                                      </p:to>
                                    </p:set>
                                    <p:anim calcmode="lin" valueType="num">
                                      <p:cBhvr>
                                        <p:cTn id="104" dur="500" fill="hold"/>
                                        <p:tgtEl>
                                          <p:spTgt spid="30"/>
                                        </p:tgtEl>
                                        <p:attrNameLst>
                                          <p:attrName>ppt_w</p:attrName>
                                        </p:attrNameLst>
                                      </p:cBhvr>
                                      <p:tavLst>
                                        <p:tav tm="0">
                                          <p:val>
                                            <p:fltVal val="0"/>
                                          </p:val>
                                        </p:tav>
                                        <p:tav tm="100000">
                                          <p:val>
                                            <p:strVal val="#ppt_w"/>
                                          </p:val>
                                        </p:tav>
                                      </p:tavLst>
                                    </p:anim>
                                    <p:anim calcmode="lin" valueType="num">
                                      <p:cBhvr>
                                        <p:cTn id="105" dur="500" fill="hold"/>
                                        <p:tgtEl>
                                          <p:spTgt spid="30"/>
                                        </p:tgtEl>
                                        <p:attrNameLst>
                                          <p:attrName>ppt_h</p:attrName>
                                        </p:attrNameLst>
                                      </p:cBhvr>
                                      <p:tavLst>
                                        <p:tav tm="0">
                                          <p:val>
                                            <p:fltVal val="0"/>
                                          </p:val>
                                        </p:tav>
                                        <p:tav tm="100000">
                                          <p:val>
                                            <p:strVal val="#ppt_h"/>
                                          </p:val>
                                        </p:tav>
                                      </p:tavLst>
                                    </p:anim>
                                    <p:animEffect transition="in" filter="fade">
                                      <p:cBhvr>
                                        <p:cTn id="106" dur="500"/>
                                        <p:tgtEl>
                                          <p:spTgt spid="30"/>
                                        </p:tgtEl>
                                      </p:cBhvr>
                                    </p:animEffect>
                                  </p:childTnLst>
                                </p:cTn>
                              </p:par>
                              <p:par>
                                <p:cTn id="107" presetID="53" presetClass="entr" presetSubtype="16" fill="hold" grpId="0" nodeType="withEffect">
                                  <p:stCondLst>
                                    <p:cond delay="0"/>
                                  </p:stCondLst>
                                  <p:childTnLst>
                                    <p:set>
                                      <p:cBhvr>
                                        <p:cTn id="108" dur="1" fill="hold">
                                          <p:stCondLst>
                                            <p:cond delay="0"/>
                                          </p:stCondLst>
                                        </p:cTn>
                                        <p:tgtEl>
                                          <p:spTgt spid="31"/>
                                        </p:tgtEl>
                                        <p:attrNameLst>
                                          <p:attrName>style.visibility</p:attrName>
                                        </p:attrNameLst>
                                      </p:cBhvr>
                                      <p:to>
                                        <p:strVal val="visible"/>
                                      </p:to>
                                    </p:set>
                                    <p:anim calcmode="lin" valueType="num">
                                      <p:cBhvr>
                                        <p:cTn id="109" dur="500" fill="hold"/>
                                        <p:tgtEl>
                                          <p:spTgt spid="31"/>
                                        </p:tgtEl>
                                        <p:attrNameLst>
                                          <p:attrName>ppt_w</p:attrName>
                                        </p:attrNameLst>
                                      </p:cBhvr>
                                      <p:tavLst>
                                        <p:tav tm="0">
                                          <p:val>
                                            <p:fltVal val="0"/>
                                          </p:val>
                                        </p:tav>
                                        <p:tav tm="100000">
                                          <p:val>
                                            <p:strVal val="#ppt_w"/>
                                          </p:val>
                                        </p:tav>
                                      </p:tavLst>
                                    </p:anim>
                                    <p:anim calcmode="lin" valueType="num">
                                      <p:cBhvr>
                                        <p:cTn id="110" dur="500" fill="hold"/>
                                        <p:tgtEl>
                                          <p:spTgt spid="31"/>
                                        </p:tgtEl>
                                        <p:attrNameLst>
                                          <p:attrName>ppt_h</p:attrName>
                                        </p:attrNameLst>
                                      </p:cBhvr>
                                      <p:tavLst>
                                        <p:tav tm="0">
                                          <p:val>
                                            <p:fltVal val="0"/>
                                          </p:val>
                                        </p:tav>
                                        <p:tav tm="100000">
                                          <p:val>
                                            <p:strVal val="#ppt_h"/>
                                          </p:val>
                                        </p:tav>
                                      </p:tavLst>
                                    </p:anim>
                                    <p:animEffect transition="in" filter="fade">
                                      <p:cBhvr>
                                        <p:cTn id="111" dur="500"/>
                                        <p:tgtEl>
                                          <p:spTgt spid="31"/>
                                        </p:tgtEl>
                                      </p:cBhvr>
                                    </p:animEffect>
                                  </p:childTnLst>
                                </p:cTn>
                              </p:par>
                              <p:par>
                                <p:cTn id="112" presetID="53" presetClass="entr" presetSubtype="16" fill="hold" grpId="0" nodeType="withEffect">
                                  <p:stCondLst>
                                    <p:cond delay="0"/>
                                  </p:stCondLst>
                                  <p:childTnLst>
                                    <p:set>
                                      <p:cBhvr>
                                        <p:cTn id="113" dur="1" fill="hold">
                                          <p:stCondLst>
                                            <p:cond delay="0"/>
                                          </p:stCondLst>
                                        </p:cTn>
                                        <p:tgtEl>
                                          <p:spTgt spid="32"/>
                                        </p:tgtEl>
                                        <p:attrNameLst>
                                          <p:attrName>style.visibility</p:attrName>
                                        </p:attrNameLst>
                                      </p:cBhvr>
                                      <p:to>
                                        <p:strVal val="visible"/>
                                      </p:to>
                                    </p:set>
                                    <p:anim calcmode="lin" valueType="num">
                                      <p:cBhvr>
                                        <p:cTn id="114" dur="500" fill="hold"/>
                                        <p:tgtEl>
                                          <p:spTgt spid="32"/>
                                        </p:tgtEl>
                                        <p:attrNameLst>
                                          <p:attrName>ppt_w</p:attrName>
                                        </p:attrNameLst>
                                      </p:cBhvr>
                                      <p:tavLst>
                                        <p:tav tm="0">
                                          <p:val>
                                            <p:fltVal val="0"/>
                                          </p:val>
                                        </p:tav>
                                        <p:tav tm="100000">
                                          <p:val>
                                            <p:strVal val="#ppt_w"/>
                                          </p:val>
                                        </p:tav>
                                      </p:tavLst>
                                    </p:anim>
                                    <p:anim calcmode="lin" valueType="num">
                                      <p:cBhvr>
                                        <p:cTn id="115" dur="500" fill="hold"/>
                                        <p:tgtEl>
                                          <p:spTgt spid="32"/>
                                        </p:tgtEl>
                                        <p:attrNameLst>
                                          <p:attrName>ppt_h</p:attrName>
                                        </p:attrNameLst>
                                      </p:cBhvr>
                                      <p:tavLst>
                                        <p:tav tm="0">
                                          <p:val>
                                            <p:fltVal val="0"/>
                                          </p:val>
                                        </p:tav>
                                        <p:tav tm="100000">
                                          <p:val>
                                            <p:strVal val="#ppt_h"/>
                                          </p:val>
                                        </p:tav>
                                      </p:tavLst>
                                    </p:anim>
                                    <p:animEffect transition="in" filter="fade">
                                      <p:cBhvr>
                                        <p:cTn id="116" dur="500"/>
                                        <p:tgtEl>
                                          <p:spTgt spid="32"/>
                                        </p:tgtEl>
                                      </p:cBhvr>
                                    </p:animEffect>
                                  </p:childTnLst>
                                </p:cTn>
                              </p:par>
                              <p:par>
                                <p:cTn id="117" presetID="53" presetClass="entr" presetSubtype="16" fill="hold" grpId="0" nodeType="withEffect">
                                  <p:stCondLst>
                                    <p:cond delay="0"/>
                                  </p:stCondLst>
                                  <p:childTnLst>
                                    <p:set>
                                      <p:cBhvr>
                                        <p:cTn id="118" dur="1" fill="hold">
                                          <p:stCondLst>
                                            <p:cond delay="0"/>
                                          </p:stCondLst>
                                        </p:cTn>
                                        <p:tgtEl>
                                          <p:spTgt spid="33"/>
                                        </p:tgtEl>
                                        <p:attrNameLst>
                                          <p:attrName>style.visibility</p:attrName>
                                        </p:attrNameLst>
                                      </p:cBhvr>
                                      <p:to>
                                        <p:strVal val="visible"/>
                                      </p:to>
                                    </p:set>
                                    <p:anim calcmode="lin" valueType="num">
                                      <p:cBhvr>
                                        <p:cTn id="119" dur="500" fill="hold"/>
                                        <p:tgtEl>
                                          <p:spTgt spid="33"/>
                                        </p:tgtEl>
                                        <p:attrNameLst>
                                          <p:attrName>ppt_w</p:attrName>
                                        </p:attrNameLst>
                                      </p:cBhvr>
                                      <p:tavLst>
                                        <p:tav tm="0">
                                          <p:val>
                                            <p:fltVal val="0"/>
                                          </p:val>
                                        </p:tav>
                                        <p:tav tm="100000">
                                          <p:val>
                                            <p:strVal val="#ppt_w"/>
                                          </p:val>
                                        </p:tav>
                                      </p:tavLst>
                                    </p:anim>
                                    <p:anim calcmode="lin" valueType="num">
                                      <p:cBhvr>
                                        <p:cTn id="120" dur="500" fill="hold"/>
                                        <p:tgtEl>
                                          <p:spTgt spid="33"/>
                                        </p:tgtEl>
                                        <p:attrNameLst>
                                          <p:attrName>ppt_h</p:attrName>
                                        </p:attrNameLst>
                                      </p:cBhvr>
                                      <p:tavLst>
                                        <p:tav tm="0">
                                          <p:val>
                                            <p:fltVal val="0"/>
                                          </p:val>
                                        </p:tav>
                                        <p:tav tm="100000">
                                          <p:val>
                                            <p:strVal val="#ppt_h"/>
                                          </p:val>
                                        </p:tav>
                                      </p:tavLst>
                                    </p:anim>
                                    <p:animEffect transition="in" filter="fade">
                                      <p:cBhvr>
                                        <p:cTn id="121" dur="500"/>
                                        <p:tgtEl>
                                          <p:spTgt spid="33"/>
                                        </p:tgtEl>
                                      </p:cBhvr>
                                    </p:animEffect>
                                  </p:childTnLst>
                                </p:cTn>
                              </p:par>
                              <p:par>
                                <p:cTn id="122" presetID="53" presetClass="entr" presetSubtype="16" fill="hold" grpId="0" nodeType="withEffect">
                                  <p:stCondLst>
                                    <p:cond delay="0"/>
                                  </p:stCondLst>
                                  <p:childTnLst>
                                    <p:set>
                                      <p:cBhvr>
                                        <p:cTn id="123" dur="1" fill="hold">
                                          <p:stCondLst>
                                            <p:cond delay="0"/>
                                          </p:stCondLst>
                                        </p:cTn>
                                        <p:tgtEl>
                                          <p:spTgt spid="34"/>
                                        </p:tgtEl>
                                        <p:attrNameLst>
                                          <p:attrName>style.visibility</p:attrName>
                                        </p:attrNameLst>
                                      </p:cBhvr>
                                      <p:to>
                                        <p:strVal val="visible"/>
                                      </p:to>
                                    </p:set>
                                    <p:anim calcmode="lin" valueType="num">
                                      <p:cBhvr>
                                        <p:cTn id="124" dur="500" fill="hold"/>
                                        <p:tgtEl>
                                          <p:spTgt spid="34"/>
                                        </p:tgtEl>
                                        <p:attrNameLst>
                                          <p:attrName>ppt_w</p:attrName>
                                        </p:attrNameLst>
                                      </p:cBhvr>
                                      <p:tavLst>
                                        <p:tav tm="0">
                                          <p:val>
                                            <p:fltVal val="0"/>
                                          </p:val>
                                        </p:tav>
                                        <p:tav tm="100000">
                                          <p:val>
                                            <p:strVal val="#ppt_w"/>
                                          </p:val>
                                        </p:tav>
                                      </p:tavLst>
                                    </p:anim>
                                    <p:anim calcmode="lin" valueType="num">
                                      <p:cBhvr>
                                        <p:cTn id="125" dur="500" fill="hold"/>
                                        <p:tgtEl>
                                          <p:spTgt spid="34"/>
                                        </p:tgtEl>
                                        <p:attrNameLst>
                                          <p:attrName>ppt_h</p:attrName>
                                        </p:attrNameLst>
                                      </p:cBhvr>
                                      <p:tavLst>
                                        <p:tav tm="0">
                                          <p:val>
                                            <p:fltVal val="0"/>
                                          </p:val>
                                        </p:tav>
                                        <p:tav tm="100000">
                                          <p:val>
                                            <p:strVal val="#ppt_h"/>
                                          </p:val>
                                        </p:tav>
                                      </p:tavLst>
                                    </p:anim>
                                    <p:animEffect transition="in" filter="fade">
                                      <p:cBhvr>
                                        <p:cTn id="126" dur="500"/>
                                        <p:tgtEl>
                                          <p:spTgt spid="34"/>
                                        </p:tgtEl>
                                      </p:cBhvr>
                                    </p:animEffect>
                                  </p:childTnLst>
                                </p:cTn>
                              </p:par>
                              <p:par>
                                <p:cTn id="127" presetID="53" presetClass="entr" presetSubtype="16" fill="hold" grpId="0" nodeType="withEffect">
                                  <p:stCondLst>
                                    <p:cond delay="0"/>
                                  </p:stCondLst>
                                  <p:childTnLst>
                                    <p:set>
                                      <p:cBhvr>
                                        <p:cTn id="128" dur="1" fill="hold">
                                          <p:stCondLst>
                                            <p:cond delay="0"/>
                                          </p:stCondLst>
                                        </p:cTn>
                                        <p:tgtEl>
                                          <p:spTgt spid="35"/>
                                        </p:tgtEl>
                                        <p:attrNameLst>
                                          <p:attrName>style.visibility</p:attrName>
                                        </p:attrNameLst>
                                      </p:cBhvr>
                                      <p:to>
                                        <p:strVal val="visible"/>
                                      </p:to>
                                    </p:set>
                                    <p:anim calcmode="lin" valueType="num">
                                      <p:cBhvr>
                                        <p:cTn id="129" dur="500" fill="hold"/>
                                        <p:tgtEl>
                                          <p:spTgt spid="35"/>
                                        </p:tgtEl>
                                        <p:attrNameLst>
                                          <p:attrName>ppt_w</p:attrName>
                                        </p:attrNameLst>
                                      </p:cBhvr>
                                      <p:tavLst>
                                        <p:tav tm="0">
                                          <p:val>
                                            <p:fltVal val="0"/>
                                          </p:val>
                                        </p:tav>
                                        <p:tav tm="100000">
                                          <p:val>
                                            <p:strVal val="#ppt_w"/>
                                          </p:val>
                                        </p:tav>
                                      </p:tavLst>
                                    </p:anim>
                                    <p:anim calcmode="lin" valueType="num">
                                      <p:cBhvr>
                                        <p:cTn id="130" dur="500" fill="hold"/>
                                        <p:tgtEl>
                                          <p:spTgt spid="35"/>
                                        </p:tgtEl>
                                        <p:attrNameLst>
                                          <p:attrName>ppt_h</p:attrName>
                                        </p:attrNameLst>
                                      </p:cBhvr>
                                      <p:tavLst>
                                        <p:tav tm="0">
                                          <p:val>
                                            <p:fltVal val="0"/>
                                          </p:val>
                                        </p:tav>
                                        <p:tav tm="100000">
                                          <p:val>
                                            <p:strVal val="#ppt_h"/>
                                          </p:val>
                                        </p:tav>
                                      </p:tavLst>
                                    </p:anim>
                                    <p:animEffect transition="in" filter="fade">
                                      <p:cBhvr>
                                        <p:cTn id="131" dur="500"/>
                                        <p:tgtEl>
                                          <p:spTgt spid="35"/>
                                        </p:tgtEl>
                                      </p:cBhvr>
                                    </p:animEffect>
                                  </p:childTnLst>
                                </p:cTn>
                              </p:par>
                              <p:par>
                                <p:cTn id="132" presetID="53" presetClass="entr" presetSubtype="16" fill="hold" grpId="0" nodeType="withEffect">
                                  <p:stCondLst>
                                    <p:cond delay="0"/>
                                  </p:stCondLst>
                                  <p:childTnLst>
                                    <p:set>
                                      <p:cBhvr>
                                        <p:cTn id="133" dur="1" fill="hold">
                                          <p:stCondLst>
                                            <p:cond delay="0"/>
                                          </p:stCondLst>
                                        </p:cTn>
                                        <p:tgtEl>
                                          <p:spTgt spid="36"/>
                                        </p:tgtEl>
                                        <p:attrNameLst>
                                          <p:attrName>style.visibility</p:attrName>
                                        </p:attrNameLst>
                                      </p:cBhvr>
                                      <p:to>
                                        <p:strVal val="visible"/>
                                      </p:to>
                                    </p:set>
                                    <p:anim calcmode="lin" valueType="num">
                                      <p:cBhvr>
                                        <p:cTn id="134" dur="500" fill="hold"/>
                                        <p:tgtEl>
                                          <p:spTgt spid="36"/>
                                        </p:tgtEl>
                                        <p:attrNameLst>
                                          <p:attrName>ppt_w</p:attrName>
                                        </p:attrNameLst>
                                      </p:cBhvr>
                                      <p:tavLst>
                                        <p:tav tm="0">
                                          <p:val>
                                            <p:fltVal val="0"/>
                                          </p:val>
                                        </p:tav>
                                        <p:tav tm="100000">
                                          <p:val>
                                            <p:strVal val="#ppt_w"/>
                                          </p:val>
                                        </p:tav>
                                      </p:tavLst>
                                    </p:anim>
                                    <p:anim calcmode="lin" valueType="num">
                                      <p:cBhvr>
                                        <p:cTn id="135" dur="500" fill="hold"/>
                                        <p:tgtEl>
                                          <p:spTgt spid="36"/>
                                        </p:tgtEl>
                                        <p:attrNameLst>
                                          <p:attrName>ppt_h</p:attrName>
                                        </p:attrNameLst>
                                      </p:cBhvr>
                                      <p:tavLst>
                                        <p:tav tm="0">
                                          <p:val>
                                            <p:fltVal val="0"/>
                                          </p:val>
                                        </p:tav>
                                        <p:tav tm="100000">
                                          <p:val>
                                            <p:strVal val="#ppt_h"/>
                                          </p:val>
                                        </p:tav>
                                      </p:tavLst>
                                    </p:anim>
                                    <p:animEffect transition="in" filter="fade">
                                      <p:cBhvr>
                                        <p:cTn id="136" dur="500"/>
                                        <p:tgtEl>
                                          <p:spTgt spid="36"/>
                                        </p:tgtEl>
                                      </p:cBhvr>
                                    </p:animEffect>
                                  </p:childTnLst>
                                </p:cTn>
                              </p:par>
                              <p:par>
                                <p:cTn id="137" presetID="53" presetClass="entr" presetSubtype="16" fill="hold" grpId="0" nodeType="withEffect">
                                  <p:stCondLst>
                                    <p:cond delay="0"/>
                                  </p:stCondLst>
                                  <p:childTnLst>
                                    <p:set>
                                      <p:cBhvr>
                                        <p:cTn id="138" dur="1" fill="hold">
                                          <p:stCondLst>
                                            <p:cond delay="0"/>
                                          </p:stCondLst>
                                        </p:cTn>
                                        <p:tgtEl>
                                          <p:spTgt spid="37"/>
                                        </p:tgtEl>
                                        <p:attrNameLst>
                                          <p:attrName>style.visibility</p:attrName>
                                        </p:attrNameLst>
                                      </p:cBhvr>
                                      <p:to>
                                        <p:strVal val="visible"/>
                                      </p:to>
                                    </p:set>
                                    <p:anim calcmode="lin" valueType="num">
                                      <p:cBhvr>
                                        <p:cTn id="139" dur="500" fill="hold"/>
                                        <p:tgtEl>
                                          <p:spTgt spid="37"/>
                                        </p:tgtEl>
                                        <p:attrNameLst>
                                          <p:attrName>ppt_w</p:attrName>
                                        </p:attrNameLst>
                                      </p:cBhvr>
                                      <p:tavLst>
                                        <p:tav tm="0">
                                          <p:val>
                                            <p:fltVal val="0"/>
                                          </p:val>
                                        </p:tav>
                                        <p:tav tm="100000">
                                          <p:val>
                                            <p:strVal val="#ppt_w"/>
                                          </p:val>
                                        </p:tav>
                                      </p:tavLst>
                                    </p:anim>
                                    <p:anim calcmode="lin" valueType="num">
                                      <p:cBhvr>
                                        <p:cTn id="140" dur="500" fill="hold"/>
                                        <p:tgtEl>
                                          <p:spTgt spid="37"/>
                                        </p:tgtEl>
                                        <p:attrNameLst>
                                          <p:attrName>ppt_h</p:attrName>
                                        </p:attrNameLst>
                                      </p:cBhvr>
                                      <p:tavLst>
                                        <p:tav tm="0">
                                          <p:val>
                                            <p:fltVal val="0"/>
                                          </p:val>
                                        </p:tav>
                                        <p:tav tm="100000">
                                          <p:val>
                                            <p:strVal val="#ppt_h"/>
                                          </p:val>
                                        </p:tav>
                                      </p:tavLst>
                                    </p:anim>
                                    <p:animEffect transition="in" filter="fade">
                                      <p:cBhvr>
                                        <p:cTn id="141" dur="500"/>
                                        <p:tgtEl>
                                          <p:spTgt spid="37"/>
                                        </p:tgtEl>
                                      </p:cBhvr>
                                    </p:animEffect>
                                  </p:childTnLst>
                                </p:cTn>
                              </p:par>
                              <p:par>
                                <p:cTn id="142" presetID="53" presetClass="entr" presetSubtype="16" fill="hold" grpId="0" nodeType="withEffect">
                                  <p:stCondLst>
                                    <p:cond delay="0"/>
                                  </p:stCondLst>
                                  <p:childTnLst>
                                    <p:set>
                                      <p:cBhvr>
                                        <p:cTn id="143" dur="1" fill="hold">
                                          <p:stCondLst>
                                            <p:cond delay="0"/>
                                          </p:stCondLst>
                                        </p:cTn>
                                        <p:tgtEl>
                                          <p:spTgt spid="38"/>
                                        </p:tgtEl>
                                        <p:attrNameLst>
                                          <p:attrName>style.visibility</p:attrName>
                                        </p:attrNameLst>
                                      </p:cBhvr>
                                      <p:to>
                                        <p:strVal val="visible"/>
                                      </p:to>
                                    </p:set>
                                    <p:anim calcmode="lin" valueType="num">
                                      <p:cBhvr>
                                        <p:cTn id="144" dur="500" fill="hold"/>
                                        <p:tgtEl>
                                          <p:spTgt spid="38"/>
                                        </p:tgtEl>
                                        <p:attrNameLst>
                                          <p:attrName>ppt_w</p:attrName>
                                        </p:attrNameLst>
                                      </p:cBhvr>
                                      <p:tavLst>
                                        <p:tav tm="0">
                                          <p:val>
                                            <p:fltVal val="0"/>
                                          </p:val>
                                        </p:tav>
                                        <p:tav tm="100000">
                                          <p:val>
                                            <p:strVal val="#ppt_w"/>
                                          </p:val>
                                        </p:tav>
                                      </p:tavLst>
                                    </p:anim>
                                    <p:anim calcmode="lin" valueType="num">
                                      <p:cBhvr>
                                        <p:cTn id="145" dur="500" fill="hold"/>
                                        <p:tgtEl>
                                          <p:spTgt spid="38"/>
                                        </p:tgtEl>
                                        <p:attrNameLst>
                                          <p:attrName>ppt_h</p:attrName>
                                        </p:attrNameLst>
                                      </p:cBhvr>
                                      <p:tavLst>
                                        <p:tav tm="0">
                                          <p:val>
                                            <p:fltVal val="0"/>
                                          </p:val>
                                        </p:tav>
                                        <p:tav tm="100000">
                                          <p:val>
                                            <p:strVal val="#ppt_h"/>
                                          </p:val>
                                        </p:tav>
                                      </p:tavLst>
                                    </p:anim>
                                    <p:animEffect transition="in" filter="fade">
                                      <p:cBhvr>
                                        <p:cTn id="146" dur="500"/>
                                        <p:tgtEl>
                                          <p:spTgt spid="38"/>
                                        </p:tgtEl>
                                      </p:cBhvr>
                                    </p:animEffect>
                                  </p:childTnLst>
                                </p:cTn>
                              </p:par>
                              <p:par>
                                <p:cTn id="147" presetID="53" presetClass="entr" presetSubtype="16" fill="hold" grpId="0" nodeType="withEffect">
                                  <p:stCondLst>
                                    <p:cond delay="0"/>
                                  </p:stCondLst>
                                  <p:childTnLst>
                                    <p:set>
                                      <p:cBhvr>
                                        <p:cTn id="148" dur="1" fill="hold">
                                          <p:stCondLst>
                                            <p:cond delay="0"/>
                                          </p:stCondLst>
                                        </p:cTn>
                                        <p:tgtEl>
                                          <p:spTgt spid="39"/>
                                        </p:tgtEl>
                                        <p:attrNameLst>
                                          <p:attrName>style.visibility</p:attrName>
                                        </p:attrNameLst>
                                      </p:cBhvr>
                                      <p:to>
                                        <p:strVal val="visible"/>
                                      </p:to>
                                    </p:set>
                                    <p:anim calcmode="lin" valueType="num">
                                      <p:cBhvr>
                                        <p:cTn id="149" dur="500" fill="hold"/>
                                        <p:tgtEl>
                                          <p:spTgt spid="39"/>
                                        </p:tgtEl>
                                        <p:attrNameLst>
                                          <p:attrName>ppt_w</p:attrName>
                                        </p:attrNameLst>
                                      </p:cBhvr>
                                      <p:tavLst>
                                        <p:tav tm="0">
                                          <p:val>
                                            <p:fltVal val="0"/>
                                          </p:val>
                                        </p:tav>
                                        <p:tav tm="100000">
                                          <p:val>
                                            <p:strVal val="#ppt_w"/>
                                          </p:val>
                                        </p:tav>
                                      </p:tavLst>
                                    </p:anim>
                                    <p:anim calcmode="lin" valueType="num">
                                      <p:cBhvr>
                                        <p:cTn id="150" dur="500" fill="hold"/>
                                        <p:tgtEl>
                                          <p:spTgt spid="39"/>
                                        </p:tgtEl>
                                        <p:attrNameLst>
                                          <p:attrName>ppt_h</p:attrName>
                                        </p:attrNameLst>
                                      </p:cBhvr>
                                      <p:tavLst>
                                        <p:tav tm="0">
                                          <p:val>
                                            <p:fltVal val="0"/>
                                          </p:val>
                                        </p:tav>
                                        <p:tav tm="100000">
                                          <p:val>
                                            <p:strVal val="#ppt_h"/>
                                          </p:val>
                                        </p:tav>
                                      </p:tavLst>
                                    </p:anim>
                                    <p:animEffect transition="in" filter="fade">
                                      <p:cBhvr>
                                        <p:cTn id="151" dur="500"/>
                                        <p:tgtEl>
                                          <p:spTgt spid="39"/>
                                        </p:tgtEl>
                                      </p:cBhvr>
                                    </p:animEffect>
                                  </p:childTnLst>
                                </p:cTn>
                              </p:par>
                              <p:par>
                                <p:cTn id="152" presetID="53" presetClass="entr" presetSubtype="16" fill="hold" grpId="0" nodeType="withEffect">
                                  <p:stCondLst>
                                    <p:cond delay="0"/>
                                  </p:stCondLst>
                                  <p:childTnLst>
                                    <p:set>
                                      <p:cBhvr>
                                        <p:cTn id="153" dur="1" fill="hold">
                                          <p:stCondLst>
                                            <p:cond delay="0"/>
                                          </p:stCondLst>
                                        </p:cTn>
                                        <p:tgtEl>
                                          <p:spTgt spid="40"/>
                                        </p:tgtEl>
                                        <p:attrNameLst>
                                          <p:attrName>style.visibility</p:attrName>
                                        </p:attrNameLst>
                                      </p:cBhvr>
                                      <p:to>
                                        <p:strVal val="visible"/>
                                      </p:to>
                                    </p:set>
                                    <p:anim calcmode="lin" valueType="num">
                                      <p:cBhvr>
                                        <p:cTn id="154" dur="500" fill="hold"/>
                                        <p:tgtEl>
                                          <p:spTgt spid="40"/>
                                        </p:tgtEl>
                                        <p:attrNameLst>
                                          <p:attrName>ppt_w</p:attrName>
                                        </p:attrNameLst>
                                      </p:cBhvr>
                                      <p:tavLst>
                                        <p:tav tm="0">
                                          <p:val>
                                            <p:fltVal val="0"/>
                                          </p:val>
                                        </p:tav>
                                        <p:tav tm="100000">
                                          <p:val>
                                            <p:strVal val="#ppt_w"/>
                                          </p:val>
                                        </p:tav>
                                      </p:tavLst>
                                    </p:anim>
                                    <p:anim calcmode="lin" valueType="num">
                                      <p:cBhvr>
                                        <p:cTn id="155" dur="500" fill="hold"/>
                                        <p:tgtEl>
                                          <p:spTgt spid="40"/>
                                        </p:tgtEl>
                                        <p:attrNameLst>
                                          <p:attrName>ppt_h</p:attrName>
                                        </p:attrNameLst>
                                      </p:cBhvr>
                                      <p:tavLst>
                                        <p:tav tm="0">
                                          <p:val>
                                            <p:fltVal val="0"/>
                                          </p:val>
                                        </p:tav>
                                        <p:tav tm="100000">
                                          <p:val>
                                            <p:strVal val="#ppt_h"/>
                                          </p:val>
                                        </p:tav>
                                      </p:tavLst>
                                    </p:anim>
                                    <p:animEffect transition="in" filter="fade">
                                      <p:cBhvr>
                                        <p:cTn id="156" dur="500"/>
                                        <p:tgtEl>
                                          <p:spTgt spid="40"/>
                                        </p:tgtEl>
                                      </p:cBhvr>
                                    </p:animEffect>
                                  </p:childTnLst>
                                </p:cTn>
                              </p:par>
                              <p:par>
                                <p:cTn id="157" presetID="53" presetClass="entr" presetSubtype="16" fill="hold" grpId="0" nodeType="withEffect">
                                  <p:stCondLst>
                                    <p:cond delay="0"/>
                                  </p:stCondLst>
                                  <p:childTnLst>
                                    <p:set>
                                      <p:cBhvr>
                                        <p:cTn id="158" dur="1" fill="hold">
                                          <p:stCondLst>
                                            <p:cond delay="0"/>
                                          </p:stCondLst>
                                        </p:cTn>
                                        <p:tgtEl>
                                          <p:spTgt spid="41"/>
                                        </p:tgtEl>
                                        <p:attrNameLst>
                                          <p:attrName>style.visibility</p:attrName>
                                        </p:attrNameLst>
                                      </p:cBhvr>
                                      <p:to>
                                        <p:strVal val="visible"/>
                                      </p:to>
                                    </p:set>
                                    <p:anim calcmode="lin" valueType="num">
                                      <p:cBhvr>
                                        <p:cTn id="159" dur="500" fill="hold"/>
                                        <p:tgtEl>
                                          <p:spTgt spid="41"/>
                                        </p:tgtEl>
                                        <p:attrNameLst>
                                          <p:attrName>ppt_w</p:attrName>
                                        </p:attrNameLst>
                                      </p:cBhvr>
                                      <p:tavLst>
                                        <p:tav tm="0">
                                          <p:val>
                                            <p:fltVal val="0"/>
                                          </p:val>
                                        </p:tav>
                                        <p:tav tm="100000">
                                          <p:val>
                                            <p:strVal val="#ppt_w"/>
                                          </p:val>
                                        </p:tav>
                                      </p:tavLst>
                                    </p:anim>
                                    <p:anim calcmode="lin" valueType="num">
                                      <p:cBhvr>
                                        <p:cTn id="160" dur="500" fill="hold"/>
                                        <p:tgtEl>
                                          <p:spTgt spid="41"/>
                                        </p:tgtEl>
                                        <p:attrNameLst>
                                          <p:attrName>ppt_h</p:attrName>
                                        </p:attrNameLst>
                                      </p:cBhvr>
                                      <p:tavLst>
                                        <p:tav tm="0">
                                          <p:val>
                                            <p:fltVal val="0"/>
                                          </p:val>
                                        </p:tav>
                                        <p:tav tm="100000">
                                          <p:val>
                                            <p:strVal val="#ppt_h"/>
                                          </p:val>
                                        </p:tav>
                                      </p:tavLst>
                                    </p:anim>
                                    <p:animEffect transition="in" filter="fade">
                                      <p:cBhvr>
                                        <p:cTn id="161" dur="500"/>
                                        <p:tgtEl>
                                          <p:spTgt spid="41"/>
                                        </p:tgtEl>
                                      </p:cBhvr>
                                    </p:animEffect>
                                  </p:childTnLst>
                                </p:cTn>
                              </p:par>
                              <p:par>
                                <p:cTn id="162" presetID="53" presetClass="entr" presetSubtype="16" fill="hold" grpId="0" nodeType="withEffect">
                                  <p:stCondLst>
                                    <p:cond delay="0"/>
                                  </p:stCondLst>
                                  <p:childTnLst>
                                    <p:set>
                                      <p:cBhvr>
                                        <p:cTn id="163" dur="1" fill="hold">
                                          <p:stCondLst>
                                            <p:cond delay="0"/>
                                          </p:stCondLst>
                                        </p:cTn>
                                        <p:tgtEl>
                                          <p:spTgt spid="42"/>
                                        </p:tgtEl>
                                        <p:attrNameLst>
                                          <p:attrName>style.visibility</p:attrName>
                                        </p:attrNameLst>
                                      </p:cBhvr>
                                      <p:to>
                                        <p:strVal val="visible"/>
                                      </p:to>
                                    </p:set>
                                    <p:anim calcmode="lin" valueType="num">
                                      <p:cBhvr>
                                        <p:cTn id="164" dur="500" fill="hold"/>
                                        <p:tgtEl>
                                          <p:spTgt spid="42"/>
                                        </p:tgtEl>
                                        <p:attrNameLst>
                                          <p:attrName>ppt_w</p:attrName>
                                        </p:attrNameLst>
                                      </p:cBhvr>
                                      <p:tavLst>
                                        <p:tav tm="0">
                                          <p:val>
                                            <p:fltVal val="0"/>
                                          </p:val>
                                        </p:tav>
                                        <p:tav tm="100000">
                                          <p:val>
                                            <p:strVal val="#ppt_w"/>
                                          </p:val>
                                        </p:tav>
                                      </p:tavLst>
                                    </p:anim>
                                    <p:anim calcmode="lin" valueType="num">
                                      <p:cBhvr>
                                        <p:cTn id="165" dur="500" fill="hold"/>
                                        <p:tgtEl>
                                          <p:spTgt spid="42"/>
                                        </p:tgtEl>
                                        <p:attrNameLst>
                                          <p:attrName>ppt_h</p:attrName>
                                        </p:attrNameLst>
                                      </p:cBhvr>
                                      <p:tavLst>
                                        <p:tav tm="0">
                                          <p:val>
                                            <p:fltVal val="0"/>
                                          </p:val>
                                        </p:tav>
                                        <p:tav tm="100000">
                                          <p:val>
                                            <p:strVal val="#ppt_h"/>
                                          </p:val>
                                        </p:tav>
                                      </p:tavLst>
                                    </p:anim>
                                    <p:animEffect transition="in" filter="fade">
                                      <p:cBhvr>
                                        <p:cTn id="166" dur="500"/>
                                        <p:tgtEl>
                                          <p:spTgt spid="42"/>
                                        </p:tgtEl>
                                      </p:cBhvr>
                                    </p:animEffect>
                                  </p:childTnLst>
                                </p:cTn>
                              </p:par>
                              <p:par>
                                <p:cTn id="167" presetID="53" presetClass="entr" presetSubtype="16" fill="hold" grpId="0" nodeType="withEffect">
                                  <p:stCondLst>
                                    <p:cond delay="0"/>
                                  </p:stCondLst>
                                  <p:childTnLst>
                                    <p:set>
                                      <p:cBhvr>
                                        <p:cTn id="168" dur="1" fill="hold">
                                          <p:stCondLst>
                                            <p:cond delay="0"/>
                                          </p:stCondLst>
                                        </p:cTn>
                                        <p:tgtEl>
                                          <p:spTgt spid="43"/>
                                        </p:tgtEl>
                                        <p:attrNameLst>
                                          <p:attrName>style.visibility</p:attrName>
                                        </p:attrNameLst>
                                      </p:cBhvr>
                                      <p:to>
                                        <p:strVal val="visible"/>
                                      </p:to>
                                    </p:set>
                                    <p:anim calcmode="lin" valueType="num">
                                      <p:cBhvr>
                                        <p:cTn id="169" dur="500" fill="hold"/>
                                        <p:tgtEl>
                                          <p:spTgt spid="43"/>
                                        </p:tgtEl>
                                        <p:attrNameLst>
                                          <p:attrName>ppt_w</p:attrName>
                                        </p:attrNameLst>
                                      </p:cBhvr>
                                      <p:tavLst>
                                        <p:tav tm="0">
                                          <p:val>
                                            <p:fltVal val="0"/>
                                          </p:val>
                                        </p:tav>
                                        <p:tav tm="100000">
                                          <p:val>
                                            <p:strVal val="#ppt_w"/>
                                          </p:val>
                                        </p:tav>
                                      </p:tavLst>
                                    </p:anim>
                                    <p:anim calcmode="lin" valueType="num">
                                      <p:cBhvr>
                                        <p:cTn id="170" dur="500" fill="hold"/>
                                        <p:tgtEl>
                                          <p:spTgt spid="43"/>
                                        </p:tgtEl>
                                        <p:attrNameLst>
                                          <p:attrName>ppt_h</p:attrName>
                                        </p:attrNameLst>
                                      </p:cBhvr>
                                      <p:tavLst>
                                        <p:tav tm="0">
                                          <p:val>
                                            <p:fltVal val="0"/>
                                          </p:val>
                                        </p:tav>
                                        <p:tav tm="100000">
                                          <p:val>
                                            <p:strVal val="#ppt_h"/>
                                          </p:val>
                                        </p:tav>
                                      </p:tavLst>
                                    </p:anim>
                                    <p:animEffect transition="in" filter="fade">
                                      <p:cBhvr>
                                        <p:cTn id="171" dur="500"/>
                                        <p:tgtEl>
                                          <p:spTgt spid="43"/>
                                        </p:tgtEl>
                                      </p:cBhvr>
                                    </p:animEffect>
                                  </p:childTnLst>
                                </p:cTn>
                              </p:par>
                              <p:par>
                                <p:cTn id="172" presetID="53" presetClass="entr" presetSubtype="16" fill="hold" grpId="0" nodeType="withEffect">
                                  <p:stCondLst>
                                    <p:cond delay="0"/>
                                  </p:stCondLst>
                                  <p:childTnLst>
                                    <p:set>
                                      <p:cBhvr>
                                        <p:cTn id="173" dur="1" fill="hold">
                                          <p:stCondLst>
                                            <p:cond delay="0"/>
                                          </p:stCondLst>
                                        </p:cTn>
                                        <p:tgtEl>
                                          <p:spTgt spid="47"/>
                                        </p:tgtEl>
                                        <p:attrNameLst>
                                          <p:attrName>style.visibility</p:attrName>
                                        </p:attrNameLst>
                                      </p:cBhvr>
                                      <p:to>
                                        <p:strVal val="visible"/>
                                      </p:to>
                                    </p:set>
                                    <p:anim calcmode="lin" valueType="num">
                                      <p:cBhvr>
                                        <p:cTn id="174" dur="500" fill="hold"/>
                                        <p:tgtEl>
                                          <p:spTgt spid="47"/>
                                        </p:tgtEl>
                                        <p:attrNameLst>
                                          <p:attrName>ppt_w</p:attrName>
                                        </p:attrNameLst>
                                      </p:cBhvr>
                                      <p:tavLst>
                                        <p:tav tm="0">
                                          <p:val>
                                            <p:fltVal val="0"/>
                                          </p:val>
                                        </p:tav>
                                        <p:tav tm="100000">
                                          <p:val>
                                            <p:strVal val="#ppt_w"/>
                                          </p:val>
                                        </p:tav>
                                      </p:tavLst>
                                    </p:anim>
                                    <p:anim calcmode="lin" valueType="num">
                                      <p:cBhvr>
                                        <p:cTn id="175" dur="500" fill="hold"/>
                                        <p:tgtEl>
                                          <p:spTgt spid="47"/>
                                        </p:tgtEl>
                                        <p:attrNameLst>
                                          <p:attrName>ppt_h</p:attrName>
                                        </p:attrNameLst>
                                      </p:cBhvr>
                                      <p:tavLst>
                                        <p:tav tm="0">
                                          <p:val>
                                            <p:fltVal val="0"/>
                                          </p:val>
                                        </p:tav>
                                        <p:tav tm="100000">
                                          <p:val>
                                            <p:strVal val="#ppt_h"/>
                                          </p:val>
                                        </p:tav>
                                      </p:tavLst>
                                    </p:anim>
                                    <p:animEffect transition="in" filter="fade">
                                      <p:cBhvr>
                                        <p:cTn id="176" dur="500"/>
                                        <p:tgtEl>
                                          <p:spTgt spid="47"/>
                                        </p:tgtEl>
                                      </p:cBhvr>
                                    </p:animEffect>
                                  </p:childTnLst>
                                </p:cTn>
                              </p:par>
                              <p:par>
                                <p:cTn id="177" presetID="53" presetClass="entr" presetSubtype="16" fill="hold" grpId="0" nodeType="withEffect">
                                  <p:stCondLst>
                                    <p:cond delay="0"/>
                                  </p:stCondLst>
                                  <p:childTnLst>
                                    <p:set>
                                      <p:cBhvr>
                                        <p:cTn id="178" dur="1" fill="hold">
                                          <p:stCondLst>
                                            <p:cond delay="0"/>
                                          </p:stCondLst>
                                        </p:cTn>
                                        <p:tgtEl>
                                          <p:spTgt spid="48"/>
                                        </p:tgtEl>
                                        <p:attrNameLst>
                                          <p:attrName>style.visibility</p:attrName>
                                        </p:attrNameLst>
                                      </p:cBhvr>
                                      <p:to>
                                        <p:strVal val="visible"/>
                                      </p:to>
                                    </p:set>
                                    <p:anim calcmode="lin" valueType="num">
                                      <p:cBhvr>
                                        <p:cTn id="179" dur="500" fill="hold"/>
                                        <p:tgtEl>
                                          <p:spTgt spid="48"/>
                                        </p:tgtEl>
                                        <p:attrNameLst>
                                          <p:attrName>ppt_w</p:attrName>
                                        </p:attrNameLst>
                                      </p:cBhvr>
                                      <p:tavLst>
                                        <p:tav tm="0">
                                          <p:val>
                                            <p:fltVal val="0"/>
                                          </p:val>
                                        </p:tav>
                                        <p:tav tm="100000">
                                          <p:val>
                                            <p:strVal val="#ppt_w"/>
                                          </p:val>
                                        </p:tav>
                                      </p:tavLst>
                                    </p:anim>
                                    <p:anim calcmode="lin" valueType="num">
                                      <p:cBhvr>
                                        <p:cTn id="180" dur="500" fill="hold"/>
                                        <p:tgtEl>
                                          <p:spTgt spid="48"/>
                                        </p:tgtEl>
                                        <p:attrNameLst>
                                          <p:attrName>ppt_h</p:attrName>
                                        </p:attrNameLst>
                                      </p:cBhvr>
                                      <p:tavLst>
                                        <p:tav tm="0">
                                          <p:val>
                                            <p:fltVal val="0"/>
                                          </p:val>
                                        </p:tav>
                                        <p:tav tm="100000">
                                          <p:val>
                                            <p:strVal val="#ppt_h"/>
                                          </p:val>
                                        </p:tav>
                                      </p:tavLst>
                                    </p:anim>
                                    <p:animEffect transition="in" filter="fade">
                                      <p:cBhvr>
                                        <p:cTn id="181" dur="500"/>
                                        <p:tgtEl>
                                          <p:spTgt spid="48"/>
                                        </p:tgtEl>
                                      </p:cBhvr>
                                    </p:animEffect>
                                  </p:childTnLst>
                                </p:cTn>
                              </p:par>
                              <p:par>
                                <p:cTn id="182" presetID="53" presetClass="entr" presetSubtype="16" fill="hold" grpId="0" nodeType="withEffect">
                                  <p:stCondLst>
                                    <p:cond delay="0"/>
                                  </p:stCondLst>
                                  <p:childTnLst>
                                    <p:set>
                                      <p:cBhvr>
                                        <p:cTn id="183" dur="1" fill="hold">
                                          <p:stCondLst>
                                            <p:cond delay="0"/>
                                          </p:stCondLst>
                                        </p:cTn>
                                        <p:tgtEl>
                                          <p:spTgt spid="49"/>
                                        </p:tgtEl>
                                        <p:attrNameLst>
                                          <p:attrName>style.visibility</p:attrName>
                                        </p:attrNameLst>
                                      </p:cBhvr>
                                      <p:to>
                                        <p:strVal val="visible"/>
                                      </p:to>
                                    </p:set>
                                    <p:anim calcmode="lin" valueType="num">
                                      <p:cBhvr>
                                        <p:cTn id="184" dur="500" fill="hold"/>
                                        <p:tgtEl>
                                          <p:spTgt spid="49"/>
                                        </p:tgtEl>
                                        <p:attrNameLst>
                                          <p:attrName>ppt_w</p:attrName>
                                        </p:attrNameLst>
                                      </p:cBhvr>
                                      <p:tavLst>
                                        <p:tav tm="0">
                                          <p:val>
                                            <p:fltVal val="0"/>
                                          </p:val>
                                        </p:tav>
                                        <p:tav tm="100000">
                                          <p:val>
                                            <p:strVal val="#ppt_w"/>
                                          </p:val>
                                        </p:tav>
                                      </p:tavLst>
                                    </p:anim>
                                    <p:anim calcmode="lin" valueType="num">
                                      <p:cBhvr>
                                        <p:cTn id="185" dur="500" fill="hold"/>
                                        <p:tgtEl>
                                          <p:spTgt spid="49"/>
                                        </p:tgtEl>
                                        <p:attrNameLst>
                                          <p:attrName>ppt_h</p:attrName>
                                        </p:attrNameLst>
                                      </p:cBhvr>
                                      <p:tavLst>
                                        <p:tav tm="0">
                                          <p:val>
                                            <p:fltVal val="0"/>
                                          </p:val>
                                        </p:tav>
                                        <p:tav tm="100000">
                                          <p:val>
                                            <p:strVal val="#ppt_h"/>
                                          </p:val>
                                        </p:tav>
                                      </p:tavLst>
                                    </p:anim>
                                    <p:animEffect transition="in" filter="fade">
                                      <p:cBhvr>
                                        <p:cTn id="186" dur="500"/>
                                        <p:tgtEl>
                                          <p:spTgt spid="49"/>
                                        </p:tgtEl>
                                      </p:cBhvr>
                                    </p:animEffect>
                                  </p:childTnLst>
                                </p:cTn>
                              </p:par>
                              <p:par>
                                <p:cTn id="187" presetID="53" presetClass="entr" presetSubtype="16" fill="hold" grpId="0" nodeType="withEffect">
                                  <p:stCondLst>
                                    <p:cond delay="0"/>
                                  </p:stCondLst>
                                  <p:childTnLst>
                                    <p:set>
                                      <p:cBhvr>
                                        <p:cTn id="188" dur="1" fill="hold">
                                          <p:stCondLst>
                                            <p:cond delay="0"/>
                                          </p:stCondLst>
                                        </p:cTn>
                                        <p:tgtEl>
                                          <p:spTgt spid="50"/>
                                        </p:tgtEl>
                                        <p:attrNameLst>
                                          <p:attrName>style.visibility</p:attrName>
                                        </p:attrNameLst>
                                      </p:cBhvr>
                                      <p:to>
                                        <p:strVal val="visible"/>
                                      </p:to>
                                    </p:set>
                                    <p:anim calcmode="lin" valueType="num">
                                      <p:cBhvr>
                                        <p:cTn id="189" dur="500" fill="hold"/>
                                        <p:tgtEl>
                                          <p:spTgt spid="50"/>
                                        </p:tgtEl>
                                        <p:attrNameLst>
                                          <p:attrName>ppt_w</p:attrName>
                                        </p:attrNameLst>
                                      </p:cBhvr>
                                      <p:tavLst>
                                        <p:tav tm="0">
                                          <p:val>
                                            <p:fltVal val="0"/>
                                          </p:val>
                                        </p:tav>
                                        <p:tav tm="100000">
                                          <p:val>
                                            <p:strVal val="#ppt_w"/>
                                          </p:val>
                                        </p:tav>
                                      </p:tavLst>
                                    </p:anim>
                                    <p:anim calcmode="lin" valueType="num">
                                      <p:cBhvr>
                                        <p:cTn id="190" dur="500" fill="hold"/>
                                        <p:tgtEl>
                                          <p:spTgt spid="50"/>
                                        </p:tgtEl>
                                        <p:attrNameLst>
                                          <p:attrName>ppt_h</p:attrName>
                                        </p:attrNameLst>
                                      </p:cBhvr>
                                      <p:tavLst>
                                        <p:tav tm="0">
                                          <p:val>
                                            <p:fltVal val="0"/>
                                          </p:val>
                                        </p:tav>
                                        <p:tav tm="100000">
                                          <p:val>
                                            <p:strVal val="#ppt_h"/>
                                          </p:val>
                                        </p:tav>
                                      </p:tavLst>
                                    </p:anim>
                                    <p:animEffect transition="in" filter="fade">
                                      <p:cBhvr>
                                        <p:cTn id="191" dur="500"/>
                                        <p:tgtEl>
                                          <p:spTgt spid="50"/>
                                        </p:tgtEl>
                                      </p:cBhvr>
                                    </p:animEffect>
                                  </p:childTnLst>
                                </p:cTn>
                              </p:par>
                              <p:par>
                                <p:cTn id="192" presetID="53" presetClass="entr" presetSubtype="16" fill="hold" grpId="0" nodeType="withEffect">
                                  <p:stCondLst>
                                    <p:cond delay="0"/>
                                  </p:stCondLst>
                                  <p:childTnLst>
                                    <p:set>
                                      <p:cBhvr>
                                        <p:cTn id="193" dur="1" fill="hold">
                                          <p:stCondLst>
                                            <p:cond delay="0"/>
                                          </p:stCondLst>
                                        </p:cTn>
                                        <p:tgtEl>
                                          <p:spTgt spid="51"/>
                                        </p:tgtEl>
                                        <p:attrNameLst>
                                          <p:attrName>style.visibility</p:attrName>
                                        </p:attrNameLst>
                                      </p:cBhvr>
                                      <p:to>
                                        <p:strVal val="visible"/>
                                      </p:to>
                                    </p:set>
                                    <p:anim calcmode="lin" valueType="num">
                                      <p:cBhvr>
                                        <p:cTn id="194" dur="500" fill="hold"/>
                                        <p:tgtEl>
                                          <p:spTgt spid="51"/>
                                        </p:tgtEl>
                                        <p:attrNameLst>
                                          <p:attrName>ppt_w</p:attrName>
                                        </p:attrNameLst>
                                      </p:cBhvr>
                                      <p:tavLst>
                                        <p:tav tm="0">
                                          <p:val>
                                            <p:fltVal val="0"/>
                                          </p:val>
                                        </p:tav>
                                        <p:tav tm="100000">
                                          <p:val>
                                            <p:strVal val="#ppt_w"/>
                                          </p:val>
                                        </p:tav>
                                      </p:tavLst>
                                    </p:anim>
                                    <p:anim calcmode="lin" valueType="num">
                                      <p:cBhvr>
                                        <p:cTn id="195" dur="500" fill="hold"/>
                                        <p:tgtEl>
                                          <p:spTgt spid="51"/>
                                        </p:tgtEl>
                                        <p:attrNameLst>
                                          <p:attrName>ppt_h</p:attrName>
                                        </p:attrNameLst>
                                      </p:cBhvr>
                                      <p:tavLst>
                                        <p:tav tm="0">
                                          <p:val>
                                            <p:fltVal val="0"/>
                                          </p:val>
                                        </p:tav>
                                        <p:tav tm="100000">
                                          <p:val>
                                            <p:strVal val="#ppt_h"/>
                                          </p:val>
                                        </p:tav>
                                      </p:tavLst>
                                    </p:anim>
                                    <p:animEffect transition="in" filter="fade">
                                      <p:cBhvr>
                                        <p:cTn id="196" dur="500"/>
                                        <p:tgtEl>
                                          <p:spTgt spid="51"/>
                                        </p:tgtEl>
                                      </p:cBhvr>
                                    </p:animEffect>
                                  </p:childTnLst>
                                </p:cTn>
                              </p:par>
                              <p:par>
                                <p:cTn id="197" presetID="53" presetClass="entr" presetSubtype="16" fill="hold" grpId="0" nodeType="withEffect">
                                  <p:stCondLst>
                                    <p:cond delay="0"/>
                                  </p:stCondLst>
                                  <p:childTnLst>
                                    <p:set>
                                      <p:cBhvr>
                                        <p:cTn id="198" dur="1" fill="hold">
                                          <p:stCondLst>
                                            <p:cond delay="0"/>
                                          </p:stCondLst>
                                        </p:cTn>
                                        <p:tgtEl>
                                          <p:spTgt spid="52"/>
                                        </p:tgtEl>
                                        <p:attrNameLst>
                                          <p:attrName>style.visibility</p:attrName>
                                        </p:attrNameLst>
                                      </p:cBhvr>
                                      <p:to>
                                        <p:strVal val="visible"/>
                                      </p:to>
                                    </p:set>
                                    <p:anim calcmode="lin" valueType="num">
                                      <p:cBhvr>
                                        <p:cTn id="199" dur="500" fill="hold"/>
                                        <p:tgtEl>
                                          <p:spTgt spid="52"/>
                                        </p:tgtEl>
                                        <p:attrNameLst>
                                          <p:attrName>ppt_w</p:attrName>
                                        </p:attrNameLst>
                                      </p:cBhvr>
                                      <p:tavLst>
                                        <p:tav tm="0">
                                          <p:val>
                                            <p:fltVal val="0"/>
                                          </p:val>
                                        </p:tav>
                                        <p:tav tm="100000">
                                          <p:val>
                                            <p:strVal val="#ppt_w"/>
                                          </p:val>
                                        </p:tav>
                                      </p:tavLst>
                                    </p:anim>
                                    <p:anim calcmode="lin" valueType="num">
                                      <p:cBhvr>
                                        <p:cTn id="200" dur="500" fill="hold"/>
                                        <p:tgtEl>
                                          <p:spTgt spid="52"/>
                                        </p:tgtEl>
                                        <p:attrNameLst>
                                          <p:attrName>ppt_h</p:attrName>
                                        </p:attrNameLst>
                                      </p:cBhvr>
                                      <p:tavLst>
                                        <p:tav tm="0">
                                          <p:val>
                                            <p:fltVal val="0"/>
                                          </p:val>
                                        </p:tav>
                                        <p:tav tm="100000">
                                          <p:val>
                                            <p:strVal val="#ppt_h"/>
                                          </p:val>
                                        </p:tav>
                                      </p:tavLst>
                                    </p:anim>
                                    <p:animEffect transition="in" filter="fade">
                                      <p:cBhvr>
                                        <p:cTn id="201" dur="500"/>
                                        <p:tgtEl>
                                          <p:spTgt spid="52"/>
                                        </p:tgtEl>
                                      </p:cBhvr>
                                    </p:animEffect>
                                  </p:childTnLst>
                                </p:cTn>
                              </p:par>
                              <p:par>
                                <p:cTn id="202" presetID="53" presetClass="entr" presetSubtype="16" fill="hold" grpId="0" nodeType="withEffect">
                                  <p:stCondLst>
                                    <p:cond delay="0"/>
                                  </p:stCondLst>
                                  <p:childTnLst>
                                    <p:set>
                                      <p:cBhvr>
                                        <p:cTn id="203" dur="1" fill="hold">
                                          <p:stCondLst>
                                            <p:cond delay="0"/>
                                          </p:stCondLst>
                                        </p:cTn>
                                        <p:tgtEl>
                                          <p:spTgt spid="53"/>
                                        </p:tgtEl>
                                        <p:attrNameLst>
                                          <p:attrName>style.visibility</p:attrName>
                                        </p:attrNameLst>
                                      </p:cBhvr>
                                      <p:to>
                                        <p:strVal val="visible"/>
                                      </p:to>
                                    </p:set>
                                    <p:anim calcmode="lin" valueType="num">
                                      <p:cBhvr>
                                        <p:cTn id="204" dur="500" fill="hold"/>
                                        <p:tgtEl>
                                          <p:spTgt spid="53"/>
                                        </p:tgtEl>
                                        <p:attrNameLst>
                                          <p:attrName>ppt_w</p:attrName>
                                        </p:attrNameLst>
                                      </p:cBhvr>
                                      <p:tavLst>
                                        <p:tav tm="0">
                                          <p:val>
                                            <p:fltVal val="0"/>
                                          </p:val>
                                        </p:tav>
                                        <p:tav tm="100000">
                                          <p:val>
                                            <p:strVal val="#ppt_w"/>
                                          </p:val>
                                        </p:tav>
                                      </p:tavLst>
                                    </p:anim>
                                    <p:anim calcmode="lin" valueType="num">
                                      <p:cBhvr>
                                        <p:cTn id="205" dur="500" fill="hold"/>
                                        <p:tgtEl>
                                          <p:spTgt spid="53"/>
                                        </p:tgtEl>
                                        <p:attrNameLst>
                                          <p:attrName>ppt_h</p:attrName>
                                        </p:attrNameLst>
                                      </p:cBhvr>
                                      <p:tavLst>
                                        <p:tav tm="0">
                                          <p:val>
                                            <p:fltVal val="0"/>
                                          </p:val>
                                        </p:tav>
                                        <p:tav tm="100000">
                                          <p:val>
                                            <p:strVal val="#ppt_h"/>
                                          </p:val>
                                        </p:tav>
                                      </p:tavLst>
                                    </p:anim>
                                    <p:animEffect transition="in" filter="fade">
                                      <p:cBhvr>
                                        <p:cTn id="206"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7" grpId="0" animBg="1"/>
      <p:bldP spid="48" grpId="0" animBg="1"/>
      <p:bldP spid="49" grpId="0" animBg="1"/>
      <p:bldP spid="50" grpId="0" animBg="1"/>
      <p:bldP spid="51" grpId="0" animBg="1"/>
      <p:bldP spid="52" grpId="0" animBg="1"/>
      <p:bldP spid="5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6624" y="2157818"/>
            <a:ext cx="1269005" cy="1098639"/>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2263" y="969067"/>
            <a:ext cx="1252033" cy="1112870"/>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263" y="3328319"/>
            <a:ext cx="1232368" cy="1070787"/>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63864" y="2157819"/>
            <a:ext cx="1273097" cy="1098640"/>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26775" y="954838"/>
            <a:ext cx="1269913" cy="1107112"/>
          </a:xfrm>
          <a:prstGeom prst="rect">
            <a:avLst/>
          </a:prstGeom>
        </p:spPr>
      </p:pic>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6263" y="954838"/>
            <a:ext cx="1252033" cy="1112870"/>
          </a:xfrm>
          <a:prstGeom prst="rect">
            <a:avLst/>
          </a:prstGeom>
        </p:spPr>
      </p:pic>
      <p:pic>
        <p:nvPicPr>
          <p:cNvPr id="28" name="Picture 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92784" y="954838"/>
            <a:ext cx="1252033" cy="1102592"/>
          </a:xfrm>
          <a:prstGeom prst="rect">
            <a:avLst/>
          </a:prstGeom>
        </p:spPr>
      </p:pic>
      <p:pic>
        <p:nvPicPr>
          <p:cNvPr id="29" name="Picture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11099" y="2157818"/>
            <a:ext cx="1263197" cy="1098641"/>
          </a:xfrm>
          <a:prstGeom prst="rect">
            <a:avLst/>
          </a:prstGeom>
        </p:spPr>
      </p:pic>
      <p:pic>
        <p:nvPicPr>
          <p:cNvPr id="30" name="Picture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35795" y="3328319"/>
            <a:ext cx="1252033" cy="1070787"/>
          </a:xfrm>
          <a:prstGeom prst="rect">
            <a:avLst/>
          </a:prstGeom>
        </p:spPr>
      </p:pic>
      <p:pic>
        <p:nvPicPr>
          <p:cNvPr id="31" name="Picture 3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85574" y="2157819"/>
            <a:ext cx="1257389" cy="1098640"/>
          </a:xfrm>
          <a:prstGeom prst="rect">
            <a:avLst/>
          </a:prstGeom>
        </p:spPr>
      </p:pic>
      <p:pic>
        <p:nvPicPr>
          <p:cNvPr id="32" name="Picture 3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990491" y="5602219"/>
            <a:ext cx="1252034" cy="1103381"/>
          </a:xfrm>
          <a:prstGeom prst="rect">
            <a:avLst/>
          </a:prstGeom>
        </p:spPr>
      </p:pic>
      <p:pic>
        <p:nvPicPr>
          <p:cNvPr id="33" name="Picture 3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3171" y="5613843"/>
            <a:ext cx="1270805" cy="1090046"/>
          </a:xfrm>
          <a:prstGeom prst="rect">
            <a:avLst/>
          </a:prstGeom>
        </p:spPr>
      </p:pic>
      <p:pic>
        <p:nvPicPr>
          <p:cNvPr id="34" name="Picture 3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360050" y="3328319"/>
            <a:ext cx="1252032" cy="1070787"/>
          </a:xfrm>
          <a:prstGeom prst="rect">
            <a:avLst/>
          </a:prstGeom>
        </p:spPr>
      </p:pic>
      <p:pic>
        <p:nvPicPr>
          <p:cNvPr id="35" name="Picture 3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60050" y="953338"/>
            <a:ext cx="1252033" cy="1104092"/>
          </a:xfrm>
          <a:prstGeom prst="rect">
            <a:avLst/>
          </a:prstGeom>
        </p:spPr>
      </p:pic>
      <p:pic>
        <p:nvPicPr>
          <p:cNvPr id="36" name="Picture 3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604603" y="3328319"/>
            <a:ext cx="1269693" cy="1070787"/>
          </a:xfrm>
          <a:prstGeom prst="rect">
            <a:avLst/>
          </a:prstGeom>
        </p:spPr>
      </p:pic>
      <p:pic>
        <p:nvPicPr>
          <p:cNvPr id="37" name="Picture 3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884930" y="969067"/>
            <a:ext cx="1252032" cy="1098641"/>
          </a:xfrm>
          <a:prstGeom prst="rect">
            <a:avLst/>
          </a:prstGeom>
        </p:spPr>
      </p:pic>
      <p:pic>
        <p:nvPicPr>
          <p:cNvPr id="38" name="Picture 3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16263" y="5602219"/>
            <a:ext cx="1224788" cy="1090047"/>
          </a:xfrm>
          <a:prstGeom prst="rect">
            <a:avLst/>
          </a:prstGeom>
        </p:spPr>
      </p:pic>
      <p:pic>
        <p:nvPicPr>
          <p:cNvPr id="39" name="Picture 3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235716" y="5613843"/>
            <a:ext cx="1252033" cy="1091757"/>
          </a:xfrm>
          <a:prstGeom prst="rect">
            <a:avLst/>
          </a:prstGeom>
        </p:spPr>
      </p:pic>
      <p:pic>
        <p:nvPicPr>
          <p:cNvPr id="40" name="Picture 3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360049" y="4467487"/>
            <a:ext cx="1252033" cy="1066217"/>
          </a:xfrm>
          <a:prstGeom prst="rect">
            <a:avLst/>
          </a:prstGeom>
        </p:spPr>
      </p:pic>
      <p:pic>
        <p:nvPicPr>
          <p:cNvPr id="42" name="Picture 4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359599" y="5602219"/>
            <a:ext cx="1252032" cy="1103381"/>
          </a:xfrm>
          <a:prstGeom prst="rect">
            <a:avLst/>
          </a:prstGeom>
        </p:spPr>
      </p:pic>
      <p:pic>
        <p:nvPicPr>
          <p:cNvPr id="43" name="Picture 42"/>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249211" y="4487043"/>
            <a:ext cx="1252032" cy="1050317"/>
          </a:xfrm>
          <a:prstGeom prst="rect">
            <a:avLst/>
          </a:prstGeom>
        </p:spPr>
      </p:pic>
      <p:pic>
        <p:nvPicPr>
          <p:cNvPr id="44" name="Picture 4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605274" y="5613843"/>
            <a:ext cx="1269021" cy="1091757"/>
          </a:xfrm>
          <a:prstGeom prst="rect">
            <a:avLst/>
          </a:prstGeom>
        </p:spPr>
      </p:pic>
      <p:pic>
        <p:nvPicPr>
          <p:cNvPr id="45" name="Picture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865406" y="3328319"/>
            <a:ext cx="1271556" cy="1070787"/>
          </a:xfrm>
          <a:prstGeom prst="rect">
            <a:avLst/>
          </a:prstGeom>
        </p:spPr>
      </p:pic>
      <p:pic>
        <p:nvPicPr>
          <p:cNvPr id="46" name="Picture 45"/>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983743" y="4467487"/>
            <a:ext cx="1261074" cy="1066217"/>
          </a:xfrm>
          <a:prstGeom prst="rect">
            <a:avLst/>
          </a:prstGeom>
        </p:spPr>
      </p:pic>
      <p:pic>
        <p:nvPicPr>
          <p:cNvPr id="47" name="Picture 46"/>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5973411" y="3328319"/>
            <a:ext cx="1269114" cy="1070787"/>
          </a:xfrm>
          <a:prstGeom prst="rect">
            <a:avLst/>
          </a:prstGeom>
        </p:spPr>
      </p:pic>
      <p:pic>
        <p:nvPicPr>
          <p:cNvPr id="48" name="Picture 47"/>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516263" y="4467487"/>
            <a:ext cx="1229622" cy="1048841"/>
          </a:xfrm>
          <a:prstGeom prst="rect">
            <a:avLst/>
          </a:prstGeom>
        </p:spPr>
      </p:pic>
      <p:pic>
        <p:nvPicPr>
          <p:cNvPr id="49" name="Picture 48"/>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360048" y="2157819"/>
            <a:ext cx="1252033" cy="1098640"/>
          </a:xfrm>
          <a:prstGeom prst="rect">
            <a:avLst/>
          </a:prstGeom>
        </p:spPr>
      </p:pic>
      <p:pic>
        <p:nvPicPr>
          <p:cNvPr id="50" name="Picture 49"/>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863865" y="4487043"/>
            <a:ext cx="1270112" cy="1029285"/>
          </a:xfrm>
          <a:prstGeom prst="rect">
            <a:avLst/>
          </a:prstGeom>
        </p:spPr>
      </p:pic>
      <p:pic>
        <p:nvPicPr>
          <p:cNvPr id="51" name="Picture 50"/>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4616476" y="4487043"/>
            <a:ext cx="1257819" cy="1046661"/>
          </a:xfrm>
          <a:prstGeom prst="rect">
            <a:avLst/>
          </a:prstGeom>
        </p:spPr>
      </p:pic>
      <p:pic>
        <p:nvPicPr>
          <p:cNvPr id="41" name="Picture 40"/>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516262" y="2157818"/>
            <a:ext cx="1241713" cy="1098640"/>
          </a:xfrm>
          <a:prstGeom prst="rect">
            <a:avLst/>
          </a:prstGeom>
        </p:spPr>
      </p:pic>
      <p:sp>
        <p:nvSpPr>
          <p:cNvPr id="11" name="Title 10"/>
          <p:cNvSpPr>
            <a:spLocks noGrp="1"/>
          </p:cNvSpPr>
          <p:nvPr>
            <p:ph type="title"/>
          </p:nvPr>
        </p:nvSpPr>
        <p:spPr>
          <a:xfrm>
            <a:off x="0" y="-1"/>
            <a:ext cx="9144000" cy="882559"/>
          </a:xfrm>
          <a:solidFill>
            <a:schemeClr val="bg1">
              <a:lumMod val="85000"/>
            </a:schemeClr>
          </a:solidFill>
        </p:spPr>
        <p:txBody>
          <a:bodyPr>
            <a:normAutofit/>
          </a:bodyPr>
          <a:lstStyle/>
          <a:p>
            <a:r>
              <a:rPr lang="en-US" sz="4000" dirty="0" smtClean="0"/>
              <a:t>Our Method</a:t>
            </a:r>
            <a:endParaRPr lang="en-US" sz="4000" dirty="0"/>
          </a:p>
        </p:txBody>
      </p:sp>
      <p:sp>
        <p:nvSpPr>
          <p:cNvPr id="2" name="Rectangle 1"/>
          <p:cNvSpPr/>
          <p:nvPr/>
        </p:nvSpPr>
        <p:spPr>
          <a:xfrm>
            <a:off x="685800" y="1143000"/>
            <a:ext cx="1752600" cy="1600200"/>
          </a:xfrm>
          <a:prstGeom prst="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3733800" y="1143000"/>
            <a:ext cx="1752600" cy="1600200"/>
          </a:xfrm>
          <a:prstGeom prst="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6705600" y="1143000"/>
            <a:ext cx="1752600" cy="1600200"/>
          </a:xfrm>
          <a:prstGeom prst="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685800" y="4343400"/>
            <a:ext cx="1752600" cy="1600200"/>
          </a:xfrm>
          <a:prstGeom prst="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p:nvPr/>
        </p:nvSpPr>
        <p:spPr>
          <a:xfrm>
            <a:off x="3695700" y="4343400"/>
            <a:ext cx="1752600" cy="1600200"/>
          </a:xfrm>
          <a:prstGeom prst="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p:nvPr/>
        </p:nvSpPr>
        <p:spPr>
          <a:xfrm>
            <a:off x="6705600" y="4343400"/>
            <a:ext cx="1752600" cy="1600200"/>
          </a:xfrm>
          <a:prstGeom prst="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C1_S08-15515_ROI_01_Sub_01_crop_0_3.tif"/>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3943350" y="2971800"/>
            <a:ext cx="1314450" cy="1143000"/>
          </a:xfrm>
          <a:prstGeom prst="rect">
            <a:avLst/>
          </a:prstGeom>
          <a:solidFill>
            <a:srgbClr val="FFFFFF">
              <a:shade val="85000"/>
            </a:srgbClr>
          </a:solidFill>
          <a:ln w="9525" cap="sq" cmpd="sng">
            <a:solidFill>
              <a:srgbClr val="0000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2" name="Group 11"/>
          <p:cNvGrpSpPr/>
          <p:nvPr/>
        </p:nvGrpSpPr>
        <p:grpSpPr>
          <a:xfrm>
            <a:off x="7152933" y="4492511"/>
            <a:ext cx="1158238" cy="1045457"/>
            <a:chOff x="7010400" y="4593343"/>
            <a:chExt cx="1158238" cy="1045457"/>
          </a:xfrm>
        </p:grpSpPr>
        <p:sp>
          <p:nvSpPr>
            <p:cNvPr id="66" name="Oval 65"/>
            <p:cNvSpPr/>
            <p:nvPr/>
          </p:nvSpPr>
          <p:spPr>
            <a:xfrm>
              <a:off x="7040881" y="5516881"/>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7543800" y="5593081"/>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7772400" y="556260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7010400" y="4593343"/>
              <a:ext cx="1158238" cy="1045457"/>
              <a:chOff x="7010400" y="4745743"/>
              <a:chExt cx="1158238" cy="1045457"/>
            </a:xfrm>
          </p:grpSpPr>
          <p:sp>
            <p:nvSpPr>
              <p:cNvPr id="61" name="Oval 60"/>
              <p:cNvSpPr/>
              <p:nvPr/>
            </p:nvSpPr>
            <p:spPr>
              <a:xfrm>
                <a:off x="7162800" y="510540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7010400" y="4745743"/>
                <a:ext cx="1158238" cy="1045457"/>
                <a:chOff x="7010400" y="4593343"/>
                <a:chExt cx="1158238" cy="1045457"/>
              </a:xfrm>
            </p:grpSpPr>
            <p:sp>
              <p:nvSpPr>
                <p:cNvPr id="58" name="Oval 57"/>
                <p:cNvSpPr/>
                <p:nvPr/>
              </p:nvSpPr>
              <p:spPr>
                <a:xfrm>
                  <a:off x="7772400" y="4754881"/>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7010400" y="4593343"/>
                  <a:ext cx="1158238" cy="1045457"/>
                  <a:chOff x="7010400" y="4593343"/>
                  <a:chExt cx="1158238" cy="1045457"/>
                </a:xfrm>
              </p:grpSpPr>
              <p:sp>
                <p:nvSpPr>
                  <p:cNvPr id="60" name="Oval 59"/>
                  <p:cNvSpPr/>
                  <p:nvPr/>
                </p:nvSpPr>
                <p:spPr>
                  <a:xfrm>
                    <a:off x="7086600" y="5212081"/>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7010400" y="4593343"/>
                    <a:ext cx="1158238" cy="1045457"/>
                    <a:chOff x="7010400" y="4593343"/>
                    <a:chExt cx="1158238" cy="1045457"/>
                  </a:xfrm>
                </p:grpSpPr>
                <p:sp>
                  <p:nvSpPr>
                    <p:cNvPr id="70" name="Oval 69"/>
                    <p:cNvSpPr/>
                    <p:nvPr/>
                  </p:nvSpPr>
                  <p:spPr>
                    <a:xfrm>
                      <a:off x="7467600" y="5135881"/>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7010400" y="4593343"/>
                      <a:ext cx="1158238" cy="1045457"/>
                      <a:chOff x="7010400" y="4602481"/>
                      <a:chExt cx="1158238" cy="1045457"/>
                    </a:xfrm>
                  </p:grpSpPr>
                  <p:sp>
                    <p:nvSpPr>
                      <p:cNvPr id="59" name="Oval 58"/>
                      <p:cNvSpPr/>
                      <p:nvPr/>
                    </p:nvSpPr>
                    <p:spPr>
                      <a:xfrm>
                        <a:off x="7269481" y="495300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7010400" y="4754881"/>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7040881" y="502920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7086600" y="4602481"/>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7543800" y="4724400"/>
                        <a:ext cx="624838" cy="923538"/>
                        <a:chOff x="7543800" y="4724400"/>
                        <a:chExt cx="624838" cy="923538"/>
                      </a:xfrm>
                    </p:grpSpPr>
                    <p:sp>
                      <p:nvSpPr>
                        <p:cNvPr id="57" name="Oval 56"/>
                        <p:cNvSpPr/>
                        <p:nvPr/>
                      </p:nvSpPr>
                      <p:spPr>
                        <a:xfrm>
                          <a:off x="7543800" y="4754881"/>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8031481" y="4831081"/>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7543800" y="525780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7955281" y="5364481"/>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7543800" y="541020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7772400" y="525780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7879081" y="495300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8077200" y="4724400"/>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8122919" y="5602219"/>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grpSp>
    </p:spTree>
    <p:extLst>
      <p:ext uri="{BB962C8B-B14F-4D97-AF65-F5344CB8AC3E}">
        <p14:creationId xmlns:p14="http://schemas.microsoft.com/office/powerpoint/2010/main" val="177638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10"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par>
                                <p:cTn id="26" presetID="10" presetClass="entr" presetSubtype="0"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par>
                                <p:cTn id="29" presetID="10" presetClass="entr" presetSubtype="0"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500"/>
                                        <p:tgtEl>
                                          <p:spTgt spid="43"/>
                                        </p:tgtEl>
                                      </p:cBhvr>
                                    </p:animEffect>
                                  </p:childTnLst>
                                </p:cTn>
                              </p:par>
                              <p:par>
                                <p:cTn id="35" presetID="10" presetClass="entr" presetSubtype="0" fill="hold"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500"/>
                                        <p:tgtEl>
                                          <p:spTgt spid="45"/>
                                        </p:tgtEl>
                                      </p:cBhvr>
                                    </p:animEffect>
                                  </p:childTnLst>
                                </p:cTn>
                              </p:par>
                              <p:par>
                                <p:cTn id="38" presetID="10" presetClass="entr" presetSubtype="0" fill="hold" nodeType="with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fade">
                                      <p:cBhvr>
                                        <p:cTn id="40" dur="500"/>
                                        <p:tgtEl>
                                          <p:spTgt spid="46"/>
                                        </p:tgtEl>
                                      </p:cBhvr>
                                    </p:animEffect>
                                  </p:childTnLst>
                                </p:cTn>
                              </p:par>
                              <p:par>
                                <p:cTn id="41" presetID="10" presetClass="entr" presetSubtype="0"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fade">
                                      <p:cBhvr>
                                        <p:cTn id="43" dur="500"/>
                                        <p:tgtEl>
                                          <p:spTgt spid="48"/>
                                        </p:tgtEl>
                                      </p:cBhvr>
                                    </p:animEffect>
                                  </p:childTnLst>
                                </p:cTn>
                              </p:par>
                              <p:par>
                                <p:cTn id="44" presetID="10" presetClass="entr" presetSubtype="0" fill="hold" nodeType="with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fade">
                                      <p:cBhvr>
                                        <p:cTn id="46" dur="500"/>
                                        <p:tgtEl>
                                          <p:spTgt spid="49"/>
                                        </p:tgtEl>
                                      </p:cBhvr>
                                    </p:animEffect>
                                  </p:childTnLst>
                                </p:cTn>
                              </p:par>
                              <p:par>
                                <p:cTn id="47" presetID="10" presetClass="entr" presetSubtype="0" fill="hold" nodeType="with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fade">
                                      <p:cBhvr>
                                        <p:cTn id="49" dur="500"/>
                                        <p:tgtEl>
                                          <p:spTgt spid="50"/>
                                        </p:tgtEl>
                                      </p:cBhvr>
                                    </p:animEffect>
                                  </p:childTnLst>
                                </p:cTn>
                              </p:par>
                              <p:par>
                                <p:cTn id="50" presetID="10" presetClass="entr" presetSubtype="0" fill="hold" nodeType="with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fade">
                                      <p:cBhvr>
                                        <p:cTn id="52" dur="500"/>
                                        <p:tgtEl>
                                          <p:spTgt spid="51"/>
                                        </p:tgtEl>
                                      </p:cBhvr>
                                    </p:animEffect>
                                  </p:childTnLst>
                                </p:cTn>
                              </p:par>
                              <p:par>
                                <p:cTn id="53" presetID="10" presetClass="entr" presetSubtype="0" fill="hold" nodeType="with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500"/>
                                        <p:tgtEl>
                                          <p:spTgt spid="41"/>
                                        </p:tgtEl>
                                      </p:cBhvr>
                                    </p:animEffect>
                                  </p:childTnLst>
                                </p:cTn>
                              </p:par>
                              <p:par>
                                <p:cTn id="56" presetID="10" presetClass="entr" presetSubtype="0" fill="hold"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cTn>
                              </p:par>
                              <p:par>
                                <p:cTn id="59" presetID="10" presetClass="entr" presetSubtype="0" fill="hold" nodeType="with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fade">
                                      <p:cBhvr>
                                        <p:cTn id="61" dur="500"/>
                                        <p:tgtEl>
                                          <p:spTgt spid="37"/>
                                        </p:tgtEl>
                                      </p:cBhvr>
                                    </p:animEffect>
                                  </p:childTnLst>
                                </p:cTn>
                              </p:par>
                              <p:par>
                                <p:cTn id="62" presetID="10" presetClass="entr" presetSubtype="0" fill="hold"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par>
                                <p:cTn id="65" presetID="10"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par>
                                <p:cTn id="68" presetID="10" presetClass="entr" presetSubtype="0" fill="hold"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500"/>
                                        <p:tgtEl>
                                          <p:spTgt spid="28"/>
                                        </p:tgtEl>
                                      </p:cBhvr>
                                    </p:animEffect>
                                  </p:childTnLst>
                                </p:cTn>
                              </p:par>
                              <p:par>
                                <p:cTn id="71" presetID="10" presetClass="entr" presetSubtype="0" fill="hold" nodeType="with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fade">
                                      <p:cBhvr>
                                        <p:cTn id="73" dur="500"/>
                                        <p:tgtEl>
                                          <p:spTgt spid="35"/>
                                        </p:tgtEl>
                                      </p:cBhvr>
                                    </p:animEffect>
                                  </p:childTnLst>
                                </p:cTn>
                              </p:par>
                              <p:par>
                                <p:cTn id="74" presetID="10" presetClass="entr" presetSubtype="0" fill="hold" nodeType="with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fade">
                                      <p:cBhvr>
                                        <p:cTn id="76" dur="500"/>
                                        <p:tgtEl>
                                          <p:spTgt spid="42"/>
                                        </p:tgtEl>
                                      </p:cBhvr>
                                    </p:animEffect>
                                  </p:childTnLst>
                                </p:cTn>
                              </p:par>
                              <p:par>
                                <p:cTn id="77" presetID="10" presetClass="entr" presetSubtype="0" fill="hold" nodeType="with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fade">
                                      <p:cBhvr>
                                        <p:cTn id="79" dur="500"/>
                                        <p:tgtEl>
                                          <p:spTgt spid="32"/>
                                        </p:tgtEl>
                                      </p:cBhvr>
                                    </p:animEffect>
                                  </p:childTnLst>
                                </p:cTn>
                              </p:par>
                              <p:par>
                                <p:cTn id="80" presetID="10" presetClass="entr" presetSubtype="0" fill="hold" nodeType="with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fade">
                                      <p:cBhvr>
                                        <p:cTn id="82" dur="500"/>
                                        <p:tgtEl>
                                          <p:spTgt spid="44"/>
                                        </p:tgtEl>
                                      </p:cBhvr>
                                    </p:animEffect>
                                  </p:childTnLst>
                                </p:cTn>
                              </p:par>
                              <p:par>
                                <p:cTn id="83" presetID="10" presetClass="entr" presetSubtype="0" fill="hold" nodeType="with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fade">
                                      <p:cBhvr>
                                        <p:cTn id="85" dur="500"/>
                                        <p:tgtEl>
                                          <p:spTgt spid="39"/>
                                        </p:tgtEl>
                                      </p:cBhvr>
                                    </p:animEffect>
                                  </p:childTnLst>
                                </p:cTn>
                              </p:par>
                              <p:par>
                                <p:cTn id="86" presetID="10" presetClass="entr" presetSubtype="0" fill="hold" nodeType="withEffect">
                                  <p:stCondLst>
                                    <p:cond delay="0"/>
                                  </p:stCondLst>
                                  <p:childTnLst>
                                    <p:set>
                                      <p:cBhvr>
                                        <p:cTn id="87" dur="1" fill="hold">
                                          <p:stCondLst>
                                            <p:cond delay="0"/>
                                          </p:stCondLst>
                                        </p:cTn>
                                        <p:tgtEl>
                                          <p:spTgt spid="33"/>
                                        </p:tgtEl>
                                        <p:attrNameLst>
                                          <p:attrName>style.visibility</p:attrName>
                                        </p:attrNameLst>
                                      </p:cBhvr>
                                      <p:to>
                                        <p:strVal val="visible"/>
                                      </p:to>
                                    </p:set>
                                    <p:animEffect transition="in" filter="fade">
                                      <p:cBhvr>
                                        <p:cTn id="88" dur="500"/>
                                        <p:tgtEl>
                                          <p:spTgt spid="33"/>
                                        </p:tgtEl>
                                      </p:cBhvr>
                                    </p:animEffect>
                                  </p:childTnLst>
                                </p:cTn>
                              </p:par>
                              <p:par>
                                <p:cTn id="89" presetID="10" presetClass="entr" presetSubtype="0" fill="hold" nodeType="withEffect">
                                  <p:stCondLst>
                                    <p:cond delay="0"/>
                                  </p:stCondLst>
                                  <p:childTnLst>
                                    <p:set>
                                      <p:cBhvr>
                                        <p:cTn id="90" dur="1" fill="hold">
                                          <p:stCondLst>
                                            <p:cond delay="0"/>
                                          </p:stCondLst>
                                        </p:cTn>
                                        <p:tgtEl>
                                          <p:spTgt spid="38"/>
                                        </p:tgtEl>
                                        <p:attrNameLst>
                                          <p:attrName>style.visibility</p:attrName>
                                        </p:attrNameLst>
                                      </p:cBhvr>
                                      <p:to>
                                        <p:strVal val="visible"/>
                                      </p:to>
                                    </p:set>
                                    <p:animEffect transition="in" filter="fade">
                                      <p:cBhvr>
                                        <p:cTn id="91" dur="500"/>
                                        <p:tgtEl>
                                          <p:spTgt spid="38"/>
                                        </p:tgtEl>
                                      </p:cBhvr>
                                    </p:animEffect>
                                  </p:childTnLst>
                                </p:cTn>
                              </p:par>
                              <p:par>
                                <p:cTn id="92" presetID="10" presetClass="entr" presetSubtype="0" fill="hold" nodeType="withEffect">
                                  <p:stCondLst>
                                    <p:cond delay="0"/>
                                  </p:stCondLst>
                                  <p:childTnLst>
                                    <p:set>
                                      <p:cBhvr>
                                        <p:cTn id="93" dur="1" fill="hold">
                                          <p:stCondLst>
                                            <p:cond delay="0"/>
                                          </p:stCondLst>
                                        </p:cTn>
                                        <p:tgtEl>
                                          <p:spTgt spid="47"/>
                                        </p:tgtEl>
                                        <p:attrNameLst>
                                          <p:attrName>style.visibility</p:attrName>
                                        </p:attrNameLst>
                                      </p:cBhvr>
                                      <p:to>
                                        <p:strVal val="visible"/>
                                      </p:to>
                                    </p:set>
                                    <p:animEffect transition="in" filter="fade">
                                      <p:cBhvr>
                                        <p:cTn id="94" dur="500"/>
                                        <p:tgtEl>
                                          <p:spTgt spid="47"/>
                                        </p:tgtEl>
                                      </p:cBhvr>
                                    </p:animEffect>
                                  </p:childTnLst>
                                </p:cTn>
                              </p:par>
                            </p:childTnLst>
                          </p:cTn>
                        </p:par>
                      </p:childTnLst>
                    </p:cTn>
                  </p:par>
                  <p:par>
                    <p:cTn id="95" fill="hold">
                      <p:stCondLst>
                        <p:cond delay="indefinite"/>
                      </p:stCondLst>
                      <p:childTnLst>
                        <p:par>
                          <p:cTn id="96" fill="hold">
                            <p:stCondLst>
                              <p:cond delay="0"/>
                            </p:stCondLst>
                            <p:childTnLst>
                              <p:par>
                                <p:cTn id="97" presetID="0" presetClass="path" presetSubtype="0" accel="50000" decel="50000" fill="hold" nodeType="clickEffect">
                                  <p:stCondLst>
                                    <p:cond delay="0"/>
                                  </p:stCondLst>
                                  <p:childTnLst>
                                    <p:animMotion origin="layout" path="M -3.61111E-6 4.07407E-6 C 0.00469 0.04421 -0.00364 0.08865 0.02136 0.13194 C 0.02483 0.15324 0.02448 0.1743 0.02917 0.19537 C 0.02986 0.21064 0.03021 0.22592 0.03195 0.2412 C 0.0323 0.24328 0.03421 0.2449 0.03455 0.24676 C 0.03768 0.26875 0.03611 0.29027 0.05313 0.31134 C 0.05556 0.31805 0.05868 0.3243 0.06355 0.33101 C 0.06875 0.3375 0.07466 0.34259 0.07466 0.34953 " pathEditMode="relative" rAng="0" ptsTypes="fffffffA">
                                      <p:cBhvr>
                                        <p:cTn id="98" dur="2000" fill="hold"/>
                                        <p:tgtEl>
                                          <p:spTgt spid="22"/>
                                        </p:tgtEl>
                                        <p:attrNameLst>
                                          <p:attrName>ppt_x</p:attrName>
                                          <p:attrName>ppt_y</p:attrName>
                                        </p:attrNameLst>
                                      </p:cBhvr>
                                      <p:rCtr x="3542" y="17477"/>
                                    </p:animMotion>
                                  </p:childTnLst>
                                </p:cTn>
                              </p:par>
                              <p:par>
                                <p:cTn id="99" presetID="0" presetClass="path" presetSubtype="0" accel="50000" decel="50000" fill="hold" nodeType="withEffect">
                                  <p:stCondLst>
                                    <p:cond delay="0"/>
                                  </p:stCondLst>
                                  <p:childTnLst>
                                    <p:animMotion origin="layout" path="M -4.72222E-6 4.07407E-6 C 0.00608 0.00092 0.00643 0.00324 0.01007 0.00717 C 0.01546 0.01226 0.02431 0.02013 0.03247 0.02407 C 0.0382 0.02963 0.04341 0.03588 0.05191 0.03958 C 0.0625 0.05115 0.04098 0.0287 0.06528 0.05046 C 0.0691 0.05416 0.07205 0.05787 0.07605 0.06134 C 0.0849 0.06851 0.09705 0.07476 0.1073 0.08125 C 0.11459 0.08611 0.12188 0.09305 0.13125 0.09537 C 0.15087 0.10926 0.175 0.125 0.2 0.13356 C 0.20556 0.13541 0.20799 0.13888 0.21355 0.14074 C 0.21945 0.14328 0.21632 0.14097 0.2224 0.14305 C 0.24428 0.15023 0.22691 0.14583 0.23855 0.14838 C 0.24601 0.15208 0.25417 0.15601 0.26285 0.15787 C 0.26424 0.15879 0.2658 0.15949 0.26737 0.16018 C 0.26875 0.16064 0.27049 0.16064 0.27171 0.16111 C 0.27935 0.16435 0.28299 0.16713 0.29098 0.16851 C 0.29323 0.16967 0.29497 0.17083 0.29723 0.17199 C 0.29844 0.17245 0.30053 0.17222 0.30174 0.17291 C 0.31112 0.17801 0.29653 0.17453 0.3106 0.17708 C 0.31945 0.18148 0.32865 0.18541 0.3375 0.18888 C 0.34775 0.19282 0.3566 0.1993 0.36771 0.20301 " pathEditMode="relative" rAng="0" ptsTypes="ffffffffffffffffffffA">
                                      <p:cBhvr>
                                        <p:cTn id="100" dur="2000" fill="hold"/>
                                        <p:tgtEl>
                                          <p:spTgt spid="24"/>
                                        </p:tgtEl>
                                        <p:attrNameLst>
                                          <p:attrName>ppt_x</p:attrName>
                                          <p:attrName>ppt_y</p:attrName>
                                        </p:attrNameLst>
                                      </p:cBhvr>
                                      <p:rCtr x="18385" y="10139"/>
                                    </p:animMotion>
                                  </p:childTnLst>
                                </p:cTn>
                              </p:par>
                              <p:par>
                                <p:cTn id="101" presetID="0" presetClass="path" presetSubtype="0" accel="50000" decel="50000" fill="hold" nodeType="withEffect">
                                  <p:stCondLst>
                                    <p:cond delay="0"/>
                                  </p:stCondLst>
                                  <p:childTnLst>
                                    <p:animMotion origin="layout" path="M -0.00018 4.07407E-6 C 0.00434 0.01203 -0.00018 0.01203 0.01094 0.00625 C 0.01475 0.01203 0.01892 0.01643 0.02153 0.02291 C 0.02396 0.02986 0.02552 0.03703 0.03021 0.04328 C 0.03264 0.05162 0.03611 0.06041 0.04462 0.06643 C 0.04757 0.07662 0.05347 0.08773 0.05885 0.09722 C 0.06215 0.10833 0.06962 0.11759 0.07482 0.12801 C 0.08003 0.13842 0.08177 0.15092 0.0908 0.16018 C 0.09618 0.17476 0.08837 0.15648 0.09826 0.16898 C 0.10087 0.17222 0.10104 0.17638 0.10347 0.17939 C 0.10521 0.18588 0.10469 0.18981 0.11232 0.19351 C 0.11736 0.2074 0.11059 0.18958 0.11788 0.2037 C 0.12083 0.20949 0.12187 0.21504 0.12673 0.2206 C 0.12951 0.2287 0.13403 0.23611 0.13923 0.24375 C 0.14462 0.25185 0.14635 0.26134 0.15364 0.26921 C 0.16111 0.27777 0.16701 0.28564 0.17326 0.2949 C 0.17934 0.30347 0.17656 0.29398 0.18385 0.30926 C 0.18784 0.31736 0.19531 0.32407 0.19982 0.33217 C 0.20416 0.33888 0.20503 0.34537 0.21076 0.35138 C 0.21232 0.35509 0.21389 0.35763 0.21805 0.36064 " pathEditMode="relative" rAng="0" ptsTypes="fffffffffffffffffffA">
                                      <p:cBhvr>
                                        <p:cTn id="102" dur="2000" fill="hold"/>
                                        <p:tgtEl>
                                          <p:spTgt spid="25"/>
                                        </p:tgtEl>
                                        <p:attrNameLst>
                                          <p:attrName>ppt_x</p:attrName>
                                          <p:attrName>ppt_y</p:attrName>
                                        </p:attrNameLst>
                                      </p:cBhvr>
                                      <p:rCtr x="10903" y="18032"/>
                                    </p:animMotion>
                                  </p:childTnLst>
                                </p:cTn>
                              </p:par>
                              <p:par>
                                <p:cTn id="103" presetID="0" presetClass="path" presetSubtype="0" accel="50000" decel="50000" fill="hold" nodeType="withEffect">
                                  <p:stCondLst>
                                    <p:cond delay="0"/>
                                  </p:stCondLst>
                                  <p:childTnLst>
                                    <p:animMotion origin="layout" path="M -3.88889E-6 4.07407E-6 C -0.00347 -0.00232 -0.00642 -0.00394 -0.00902 -0.00718 C -0.01232 -0.01158 -0.01076 -0.01135 -0.0125 -0.01598 C -0.01423 -0.02014 -0.01545 -0.02107 -0.01805 -0.02454 C -0.02083 -0.03473 -0.01718 -0.02246 -0.02274 -0.03473 C -0.02586 -0.04144 -0.02552 -0.04908 -0.02951 -0.05625 C -0.03107 -0.06181 -0.03524 -0.07246 -0.03524 -0.07223 C -0.03593 -0.07778 -0.03871 -0.0875 -0.04079 -0.0926 C -0.04218 -0.09584 -0.04461 -0.09792 -0.04548 -0.10116 C -0.04583 -0.10278 -0.04583 -0.1044 -0.04652 -0.10533 C -0.04861 -0.10787 -0.05329 -0.11135 -0.05329 -0.11112 C -0.05486 -0.11667 -0.05347 -0.11482 -0.05659 -0.1169 " pathEditMode="relative" rAng="0" ptsTypes="fffffffffffA">
                                      <p:cBhvr>
                                        <p:cTn id="104" dur="2000" fill="hold"/>
                                        <p:tgtEl>
                                          <p:spTgt spid="29"/>
                                        </p:tgtEl>
                                        <p:attrNameLst>
                                          <p:attrName>ppt_x</p:attrName>
                                          <p:attrName>ppt_y</p:attrName>
                                        </p:attrNameLst>
                                      </p:cBhvr>
                                      <p:rCtr x="-2830" y="-5856"/>
                                    </p:animMotion>
                                  </p:childTnLst>
                                </p:cTn>
                              </p:par>
                              <p:par>
                                <p:cTn id="105" presetID="0" presetClass="path" presetSubtype="0" accel="50000" decel="50000" fill="hold" nodeType="withEffect">
                                  <p:stCondLst>
                                    <p:cond delay="0"/>
                                  </p:stCondLst>
                                  <p:childTnLst>
                                    <p:animMotion origin="layout" path="M -2.22222E-6 4.07407E-6 C 0.00139 -0.01158 0.00382 -0.02732 0.00764 -0.03727 C 0.01007 -0.05324 0.00816 -0.04746 0.01216 -0.05649 C 0.01459 -0.06783 0.0158 -0.07824 0.01997 -0.0882 C 0.02084 -0.09468 0.02153 -0.10301 0.02309 -0.10926 C 0.02552 -0.1176 0.02882 -0.12524 0.03091 -0.1338 C 0.03316 -0.14213 0.03351 -0.14815 0.03663 -0.15487 C 0.0382 -0.16297 0.04028 -0.1713 0.04323 -0.17778 C 0.04514 -0.18658 0.04809 -0.1926 0.05226 -0.19908 C 0.05347 -0.20764 0.05625 -0.21505 0.05764 -0.22362 C 0.06042 -0.24005 0.05834 -0.2338 0.06198 -0.24283 C 0.06337 -0.25024 0.06424 -0.25926 0.06667 -0.26574 C 0.06927 -0.27223 0.06875 -0.26899 0.06875 -0.27454 " pathEditMode="relative" rAng="0" ptsTypes="ffffffffffffA">
                                      <p:cBhvr>
                                        <p:cTn id="106" dur="2000" fill="hold"/>
                                        <p:tgtEl>
                                          <p:spTgt spid="30"/>
                                        </p:tgtEl>
                                        <p:attrNameLst>
                                          <p:attrName>ppt_x</p:attrName>
                                          <p:attrName>ppt_y</p:attrName>
                                        </p:attrNameLst>
                                      </p:cBhvr>
                                      <p:rCtr x="3455" y="-13727"/>
                                    </p:animMotion>
                                  </p:childTnLst>
                                </p:cTn>
                              </p:par>
                              <p:par>
                                <p:cTn id="107" presetID="0" presetClass="path" presetSubtype="0" accel="50000" decel="50000" fill="hold" nodeType="withEffect">
                                  <p:stCondLst>
                                    <p:cond delay="0"/>
                                  </p:stCondLst>
                                  <p:childTnLst>
                                    <p:animMotion origin="layout" path="M -3.88889E-6 4.07407E-6 C -0.01736 -0.00371 -0.03281 -0.01297 -0.05 -0.01783 C -0.06111 -0.02547 -0.07517 -0.02871 -0.08802 -0.03287 C -0.09201 -0.03403 -0.09479 -0.03681 -0.09878 -0.03797 C -0.10295 -0.03912 -0.10781 -0.03959 -0.11163 -0.04167 C -0.11527 -0.04352 -0.11857 -0.0463 -0.12239 -0.04792 C -0.1342 -0.05301 -0.14635 -0.05625 -0.15798 -0.06181 C -0.16788 -0.06667 -0.17691 -0.07524 -0.18767 -0.07824 C -0.19236 -0.08172 -0.19704 -0.08426 -0.20191 -0.08704 C -0.20434 -0.08843 -0.20659 -0.09028 -0.20902 -0.0919 C -0.21024 -0.09283 -0.21267 -0.09445 -0.21267 -0.09445 C -0.21562 -0.10371 -0.21128 -0.09306 -0.21857 -0.1007 C -0.21944 -0.10162 -0.21892 -0.10371 -0.21979 -0.10463 C -0.22066 -0.10556 -0.22326 -0.10579 -0.22326 -0.10579 " pathEditMode="relative" rAng="0" ptsTypes="fffffffffffffA">
                                      <p:cBhvr>
                                        <p:cTn id="108" dur="2000" fill="hold"/>
                                        <p:tgtEl>
                                          <p:spTgt spid="31"/>
                                        </p:tgtEl>
                                        <p:attrNameLst>
                                          <p:attrName>ppt_x</p:attrName>
                                          <p:attrName>ppt_y</p:attrName>
                                        </p:attrNameLst>
                                      </p:cBhvr>
                                      <p:rCtr x="-11163" y="-5301"/>
                                    </p:animMotion>
                                  </p:childTnLst>
                                </p:cTn>
                              </p:par>
                              <p:par>
                                <p:cTn id="109" presetID="0" presetClass="path" presetSubtype="0" accel="50000" decel="50000" fill="hold" nodeType="withEffect">
                                  <p:stCondLst>
                                    <p:cond delay="0"/>
                                  </p:stCondLst>
                                  <p:childTnLst>
                                    <p:animMotion origin="layout" path="M -3.88889E-6 -4.92945E-6 C -0.02031 0.00417 -0.03784 0.01782 -0.05816 0.02221 C -0.06614 0.0273 -0.07274 0.02985 -0.08177 0.031 C -0.08975 0.03424 -0.09704 0.03725 -0.10538 0.03864 C -0.11354 0.04164 -0.12083 0.04534 -0.12916 0.04766 C -0.13663 0.0539 -0.14774 0.05575 -0.15642 0.05807 C -0.16788 0.06501 -0.1585 0.06061 -0.1717 0.06385 C -0.17968 0.0657 -0.171 0.06454 -0.17882 0.06848 C -0.18107 0.0694 -0.19166 0.07125 -0.19305 0.07148 C -0.20312 0.07542 -0.21232 0.07865 -0.22257 0.08189 C -0.22882 0.08374 -0.23541 0.08374 -0.24149 0.08606 C -0.26684 0.096 -0.2934 0.10502 -0.31979 0.10849 C -0.33125 0.1122 -0.34201 0.11312 -0.35416 0.11428 C -0.36649 0.1189 -0.37899 0.12168 -0.39184 0.1233 C -0.41423 0.13232 -0.43767 0.1344 -0.46059 0.1381 C -0.46979 0.14111 -0.47829 0.14296 -0.48767 0.14412 C -0.50121 0.15059 -0.48454 0.14366 -0.50555 0.14851 C -0.51857 0.15175 -0.53107 0.15592 -0.54444 0.15753 C -0.55503 0.16193 -0.54913 0.16031 -0.56232 0.16216 C -0.57291 0.16563 -0.59548 0.16656 -0.59548 0.16679 C -0.61545 0.17095 -0.63559 0.17535 -0.65573 0.17697 C -0.66597 0.17858 -0.67673 0.1809 -0.68645 0.1846 C -0.696 0.18807 -0.70503 0.192 -0.71493 0.192 " pathEditMode="relative" rAng="0" ptsTypes="ffffffffffffffffffffffA">
                                      <p:cBhvr>
                                        <p:cTn id="110" dur="2000" fill="hold"/>
                                        <p:tgtEl>
                                          <p:spTgt spid="34"/>
                                        </p:tgtEl>
                                        <p:attrNameLst>
                                          <p:attrName>ppt_x</p:attrName>
                                          <p:attrName>ppt_y</p:attrName>
                                        </p:attrNameLst>
                                      </p:cBhvr>
                                      <p:rCtr x="-35747" y="9600"/>
                                    </p:animMotion>
                                  </p:childTnLst>
                                </p:cTn>
                              </p:par>
                              <p:par>
                                <p:cTn id="111" presetID="0" presetClass="path" presetSubtype="0" accel="50000" decel="50000" fill="hold" nodeType="withEffect">
                                  <p:stCondLst>
                                    <p:cond delay="0"/>
                                  </p:stCondLst>
                                  <p:childTnLst>
                                    <p:animMotion origin="layout" path="M 3.33333E-6 -4.92945E-6 C -0.01997 0.01597 -0.05 0.02753 -0.07379 0.03077 C -0.08264 0.03493 -0.09219 0.03632 -0.10174 0.03817 C -0.10521 0.04002 -0.10834 0.0428 -0.11198 0.04442 C -0.11528 0.04558 -0.11875 0.04581 -0.12205 0.04696 C -0.12778 0.05113 -0.13247 0.05298 -0.13854 0.05622 C -0.1441 0.06223 -0.15174 0.06663 -0.15903 0.06917 C -0.17049 0.07865 -0.18594 0.08837 -0.19966 0.09138 C -0.21077 0.10132 -0.22709 0.10433 -0.24045 0.10919 C -0.24914 0.11266 -0.25504 0.11798 -0.26459 0.1196 C -0.26841 0.12284 -0.2724 0.12422 -0.27709 0.12561 C -0.28039 0.12677 -0.28733 0.12862 -0.28733 0.12885 C -0.29479 0.13417 -0.30348 0.13857 -0.31164 0.1418 C -0.32084 0.14944 -0.30903 0.14042 -0.32049 0.14643 C -0.32882 0.15059 -0.3375 0.15499 -0.34584 0.15962 C -0.35122 0.16262 -0.35799 0.16239 -0.36372 0.16401 C -0.37275 0.16702 -0.37952 0.17188 -0.38785 0.17627 C -0.39028 0.17743 -0.39306 0.17789 -0.39549 0.17928 C -0.39636 0.17974 -0.39705 0.18044 -0.39792 0.1809 " pathEditMode="relative" rAng="0" ptsTypes="ffffffffffffffffffA">
                                      <p:cBhvr>
                                        <p:cTn id="112" dur="2000" fill="hold"/>
                                        <p:tgtEl>
                                          <p:spTgt spid="36"/>
                                        </p:tgtEl>
                                        <p:attrNameLst>
                                          <p:attrName>ppt_x</p:attrName>
                                          <p:attrName>ppt_y</p:attrName>
                                        </p:attrNameLst>
                                      </p:cBhvr>
                                      <p:rCtr x="-19896" y="9045"/>
                                    </p:animMotion>
                                  </p:childTnLst>
                                </p:cTn>
                              </p:par>
                              <p:par>
                                <p:cTn id="113" presetID="0" presetClass="path" presetSubtype="0" accel="50000" decel="50000" fill="hold" nodeType="withEffect">
                                  <p:stCondLst>
                                    <p:cond delay="0"/>
                                  </p:stCondLst>
                                  <p:childTnLst>
                                    <p:animMotion origin="layout" path="M -4.72222E-6 2.96296E-6 C 0.00747 -0.00602 0.0125 -0.01482 0.02049 -0.02037 C 0.03473 -0.0301 0.04775 -0.04329 0.06303 -0.0507 C 0.0665 -0.05463 0.06928 -0.05741 0.07396 -0.05926 C 0.08178 -0.06598 0.09028 -0.0713 0.09827 -0.07801 C 0.09983 -0.07963 0.10157 -0.08079 0.1033 -0.08218 C 0.10452 -0.08334 0.10678 -0.08519 0.10678 -0.08496 C 0.11546 -0.1007 0.12987 -0.10625 0.13959 -0.11991 C 0.14566 -0.12848 0.15122 -0.13843 0.1566 -0.14746 C 0.16077 -0.1544 0.16094 -0.16065 0.16754 -0.16621 C 0.1691 -0.17176 0.17275 -0.17547 0.17483 -0.18056 C 0.18577 -0.20741 0.20122 -0.23056 0.21737 -0.25278 C 0.22553 -0.26435 0.22917 -0.27778 0.24063 -0.28588 C 0.24358 -0.29167 0.24844 -0.29699 0.25382 -0.29908 C 0.25764 -0.30348 0.26233 -0.30625 0.26615 -0.31065 C 0.27414 -0.32014 0.2823 -0.33056 0.29167 -0.33797 C 0.2974 -0.34908 0.28994 -0.33635 0.29757 -0.34514 C 0.29879 -0.3463 0.29914 -0.34838 0.30018 -0.34954 C 0.30851 -0.35973 0.31945 -0.36713 0.33039 -0.37269 C 0.33681 -0.37986 0.34306 -0.38658 0.35 -0.39283 C 0.35504 -0.40232 0.34896 -0.39306 0.35591 -0.39861 C 0.3573 -0.39977 0.35816 -0.40185 0.35973 -0.40301 C 0.36077 -0.40417 0.36198 -0.40486 0.3632 -0.40579 C 0.37153 -0.42084 0.35851 -0.39885 0.37049 -0.4132 C 0.37257 -0.41574 0.37257 -0.42084 0.37553 -0.42176 C 0.38091 -0.42408 0.38507 -0.42801 0.38994 -0.43195 C 0.39271 -0.43403 0.40105 -0.43797 0.40105 -0.4419 " pathEditMode="relative" rAng="0" ptsTypes="ffffffffffffffffffffffffffA">
                                      <p:cBhvr>
                                        <p:cTn id="114" dur="2000" fill="hold"/>
                                        <p:tgtEl>
                                          <p:spTgt spid="43"/>
                                        </p:tgtEl>
                                        <p:attrNameLst>
                                          <p:attrName>ppt_x</p:attrName>
                                          <p:attrName>ppt_y</p:attrName>
                                        </p:attrNameLst>
                                      </p:cBhvr>
                                      <p:rCtr x="20052" y="-22106"/>
                                    </p:animMotion>
                                  </p:childTnLst>
                                </p:cTn>
                              </p:par>
                              <p:par>
                                <p:cTn id="115" presetID="0" presetClass="path" presetSubtype="0" accel="50000" decel="50000" fill="hold" nodeType="withEffect">
                                  <p:stCondLst>
                                    <p:cond delay="0"/>
                                  </p:stCondLst>
                                  <p:childTnLst>
                                    <p:animMotion origin="layout" path="M -2.47655E-6 2.53417E-6 C 0.00695 -0.00232 0.01233 -0.00695 0.0198 -0.0088 C 0.03248 -0.01622 0.04325 -0.0227 0.05766 -0.02571 C 0.06565 -0.03197 0.07572 -0.03429 0.0851 -0.03707 C 0.09205 -0.0417 0.10021 -0.0461 0.10785 -0.04981 C 0.11515 -0.05351 0.11046 -0.04934 0.11636 -0.05282 C 0.12123 -0.05513 0.12574 -0.0593 0.13026 -0.06116 C 0.13859 -0.06486 0.13425 -0.06069 0.14033 -0.06417 C 0.15075 -0.06973 0.15943 -0.07969 0.17055 -0.08363 C 0.1768 -0.09081 0.18722 -0.09498 0.19556 -0.09799 C 0.20337 -0.10447 0.21397 -0.11212 0.22334 -0.1149 C 0.2289 -0.11976 0.23411 -0.12254 0.24088 -0.12486 C 0.24679 -0.12903 0.25565 -0.13574 0.26225 -0.13737 C 0.27319 -0.14501 0.28343 -0.15196 0.29611 -0.15474 C 0.3008 -0.15821 0.30427 -0.15914 0.30983 -0.1603 C 0.31626 -0.16563 0.3232 -0.16563 0.33015 -0.17026 C 0.33501 -0.17304 0.3404 -0.17559 0.34491 -0.17883 C 0.34682 -0.17976 0.34821 -0.18207 0.34995 -0.183 C 0.35169 -0.18393 0.3536 -0.18369 0.35516 -0.18439 C 0.36332 -0.18671 0.37235 -0.19064 0.38017 -0.19412 C 0.38607 -0.19667 0.39146 -0.20084 0.39788 -0.20269 C 0.40674 -0.20547 0.41716 -0.20663 0.4255 -0.21126 C 0.43297 -0.2152 0.44061 -0.21867 0.44807 -0.22261 C 0.45467 -0.22632 0.46058 -0.23141 0.46822 -0.23373 C 0.47291 -0.23836 0.47656 -0.23836 0.48194 -0.24091 C 0.4901 -0.24554 0.49722 -0.2518 0.50591 -0.25504 C 0.51494 -0.26222 0.52449 -0.26824 0.53456 -0.27357 C 0.53526 -0.27404 0.54359 -0.27682 0.54585 -0.27774 C 0.54724 -0.2782 0.54985 -0.27913 0.54985 -0.2789 C 0.55315 -0.28168 0.5561 -0.28423 0.55992 -0.28585 " pathEditMode="relative" rAng="0" ptsTypes="fffffffffffffffffffffffffffffA">
                                      <p:cBhvr>
                                        <p:cTn id="116" dur="2000" fill="hold"/>
                                        <p:tgtEl>
                                          <p:spTgt spid="45"/>
                                        </p:tgtEl>
                                        <p:attrNameLst>
                                          <p:attrName>ppt_x</p:attrName>
                                          <p:attrName>ppt_y</p:attrName>
                                        </p:attrNameLst>
                                      </p:cBhvr>
                                      <p:rCtr x="27996" y="-14292"/>
                                    </p:animMotion>
                                  </p:childTnLst>
                                </p:cTn>
                              </p:par>
                              <p:par>
                                <p:cTn id="117" presetID="0" presetClass="path" presetSubtype="0" accel="50000" decel="50000" fill="hold" nodeType="withEffect">
                                  <p:stCondLst>
                                    <p:cond delay="0"/>
                                  </p:stCondLst>
                                  <p:childTnLst>
                                    <p:animMotion origin="layout" path="M -3.88889E-6 3.33333E-6 C 0.00209 -0.00556 0.00261 -0.01019 0.00417 -0.01644 C 0.00625 -0.0257 0.00973 -0.03403 0.01216 -0.04306 C 0.01841 -0.06598 0.01042 -0.03912 0.01424 -0.0551 C 0.01893 -0.07385 0.02431 -0.09584 0.03091 -0.11204 C 0.03438 -0.13218 0.04063 -0.14723 0.04462 -0.16667 C 0.04653 -0.17523 0.04809 -0.18241 0.05139 -0.18889 C 0.05191 -0.19653 0.05365 -0.19977 0.05487 -0.20648 C 0.05799 -0.22199 0.05487 -0.21713 0.05921 -0.22246 C 0.06164 -0.23727 0.06441 -0.24769 0.06806 -0.26111 C 0.0698 -0.2676 0.07084 -0.27408 0.07292 -0.2801 C 0.07431 -0.29815 0.07987 -0.31204 0.08334 -0.32894 C 0.08403 -0.33704 0.08577 -0.33912 0.08681 -0.3463 C 0.08785 -0.3551 0.08959 -0.3669 0.09202 -0.37454 C 0.09323 -0.38496 0.09341 -0.39676 0.09549 -0.40672 C 0.0974 -0.41621 0.09653 -0.40625 0.09775 -0.41574 C 0.09879 -0.42454 0.09931 -0.43241 0.10157 -0.44028 " pathEditMode="relative" rAng="0" ptsTypes="ffffffffffffffffA">
                                      <p:cBhvr>
                                        <p:cTn id="118" dur="2000" fill="hold"/>
                                        <p:tgtEl>
                                          <p:spTgt spid="46"/>
                                        </p:tgtEl>
                                        <p:attrNameLst>
                                          <p:attrName>ppt_x</p:attrName>
                                          <p:attrName>ppt_y</p:attrName>
                                        </p:attrNameLst>
                                      </p:cBhvr>
                                      <p:rCtr x="5069" y="-22014"/>
                                    </p:animMotion>
                                  </p:childTnLst>
                                </p:cTn>
                              </p:par>
                              <p:par>
                                <p:cTn id="119" presetID="0" presetClass="path" presetSubtype="0" accel="50000" decel="50000" fill="hold" nodeType="withEffect">
                                  <p:stCondLst>
                                    <p:cond delay="0"/>
                                  </p:stCondLst>
                                  <p:childTnLst>
                                    <p:animMotion origin="layout" path="M 2.77778E-7 -3.7037E-7 C 0.02413 0.00023 0.04844 0.00023 0.07274 0.00093 C 0.08854 0.00162 0.11215 0.00139 0.12847 0.00162 C 0.16979 0.00208 0.21128 0.00208 0.2526 0.00255 C 0.27031 0.00301 0.2901 0.00301 0.30729 0.0037 C 0.31944 0.00417 0.31163 0.00394 0.33003 0.0044 C 0.33281 0.0044 0.33802 0.00463 0.33802 0.00463 C 0.34948 0.00509 0.36059 0.00486 0.37222 0.00532 C 0.38194 0.00556 0.39167 0.00602 0.40191 0.00625 C 0.4099 0.00694 0.41997 0.00694 0.42899 0.00718 C 0.44427 0.00764 0.45937 0.0081 0.47465 0.00833 C 0.4875 0.00903 0.48125 0.0088 0.49288 0.00903 C 0.49861 0.00949 0.50469 0.00972 0.51111 0.00995 C 0.51615 0.01042 0.52153 0.01042 0.52708 0.01065 C 0.53958 0.01157 0.5526 0.01181 0.5658 0.01227 C 0.57639 0.0125 0.58681 0.01296 0.59757 0.01343 C 0.6033 0.01389 0.60955 0.01412 0.61597 0.01435 C 0.61892 0.01482 0.62274 0.01505 0.62604 0.01528 C 0.62951 0.01551 0.63333 0.01551 0.63646 0.01574 C 0.64115 0.0162 0.63854 0.01597 0.64427 0.0162 C 0.64896 0.01667 0.6526 0.01713 0.65781 0.01736 C 0.66389 0.01782 0.6717 0.01829 0.67847 0.01852 C 0.68264 0.01898 0.68767 0.01921 0.69219 0.01944 C 0.69427 0.01968 0.69705 0.01968 0.69896 0.01991 C 0.70139 0.02014 0.70573 0.0206 0.70573 0.0206 C 0.70868 0.02107 0.70694 0.02083 0.71059 0.0213 " pathEditMode="relative" rAng="0" ptsTypes="fffffffffffffffffffffffffA">
                                      <p:cBhvr>
                                        <p:cTn id="120" dur="2000" fill="hold"/>
                                        <p:tgtEl>
                                          <p:spTgt spid="48"/>
                                        </p:tgtEl>
                                        <p:attrNameLst>
                                          <p:attrName>ppt_x</p:attrName>
                                          <p:attrName>ppt_y</p:attrName>
                                        </p:attrNameLst>
                                      </p:cBhvr>
                                      <p:rCtr x="35521" y="1065"/>
                                    </p:animMotion>
                                  </p:childTnLst>
                                </p:cTn>
                              </p:par>
                              <p:par>
                                <p:cTn id="121" presetID="0" presetClass="path" presetSubtype="0" accel="50000" decel="50000" fill="hold" nodeType="withEffect">
                                  <p:stCondLst>
                                    <p:cond delay="0"/>
                                  </p:stCondLst>
                                  <p:childTnLst>
                                    <p:animMotion origin="layout" path="M -2.5E-6 4.07407E-6 C 0.00226 0.01551 0.00157 0.03217 -2.5E-6 0.04861 C -0.00052 0.06018 -0.00052 0.07338 -0.00208 0.08449 C -0.0026 0.09213 -0.00295 0.0993 -0.00382 0.10671 C -0.00416 0.11226 -0.00434 0.11759 -0.00521 0.12291 C -0.00573 0.1412 -0.00764 0.15879 -0.00937 0.17638 C -0.01093 0.19074 -0.01215 0.20509 -0.01371 0.21944 C -0.01493 0.23032 -0.01614 0.24074 -0.01718 0.25185 C -0.01736 0.25416 -0.01753 0.25671 -0.01771 0.25879 C -0.01788 0.26111 -0.01857 0.26574 -0.01857 0.26597 C -0.01892 0.27615 -0.02014 0.28541 -0.02066 0.29606 C -0.02118 0.30648 -0.02153 0.31713 -0.02239 0.32731 C -0.02309 0.3368 -0.02465 0.34699 -0.02587 0.35648 C -0.02621 0.36064 -0.02656 0.36713 -0.02656 0.37176 " pathEditMode="relative" rAng="0" ptsTypes="fffffffffffffA">
                                      <p:cBhvr>
                                        <p:cTn id="122" dur="2000" fill="hold"/>
                                        <p:tgtEl>
                                          <p:spTgt spid="49"/>
                                        </p:tgtEl>
                                        <p:attrNameLst>
                                          <p:attrName>ppt_x</p:attrName>
                                          <p:attrName>ppt_y</p:attrName>
                                        </p:attrNameLst>
                                      </p:cBhvr>
                                      <p:rCtr x="-1215" y="18588"/>
                                    </p:animMotion>
                                  </p:childTnLst>
                                </p:cTn>
                              </p:par>
                              <p:par>
                                <p:cTn id="123" presetID="0" presetClass="path" presetSubtype="0" accel="50000" decel="50000" fill="hold" nodeType="withEffect">
                                  <p:stCondLst>
                                    <p:cond delay="0"/>
                                  </p:stCondLst>
                                  <p:childTnLst>
                                    <p:animMotion origin="layout" path="M -3.61111E-6 -2.59259E-6 C 0.00608 0.0007 0.00973 0.00116 0.01684 0.00162 C 0.02066 0.00209 0.02552 0.00255 0.02986 0.00301 C 0.0316 0.00301 0.03316 0.00301 0.0349 0.00324 C 0.03768 0.00324 0.04046 0.00347 0.04289 0.00371 C 0.05087 0.0044 0.05799 0.0051 0.06615 0.00556 C 0.07605 0.00625 0.0849 0.00741 0.0948 0.0081 C 0.10382 0.00926 0.11667 0.01042 0.12709 0.01111 C 0.13108 0.01135 0.13525 0.01158 0.13889 0.01181 C 0.14966 0.01297 0.16146 0.01389 0.17396 0.01435 C 0.18108 0.01528 0.18924 0.01551 0.1974 0.01574 C 0.20591 0.01621 0.21302 0.0169 0.22205 0.01713 C 0.23056 0.01829 0.24202 0.01852 0.25191 0.01922 C 0.2573 0.01991 0.26389 0.02014 0.27014 0.02037 C 0.27448 0.02107 0.27743 0.02107 0.28299 0.02153 C 0.2908 0.02222 0.29879 0.02269 0.30643 0.02338 C 0.31684 0.02431 0.32674 0.02547 0.3375 0.02616 C 0.34549 0.02685 0.35434 0.02709 0.36216 0.02778 C 0.37014 0.02847 0.3757 0.02917 0.38421 0.0294 C 0.3915 0.0301 0.39966 0.03056 0.40747 0.03079 C 0.42049 0.03241 0.4441 0.03264 0.45834 0.03287 C 0.48577 0.03357 0.51355 0.0338 0.5415 0.0338 " pathEditMode="relative" rAng="0" ptsTypes="fffffffffffffffffffffA">
                                      <p:cBhvr>
                                        <p:cTn id="124" dur="2000" fill="hold"/>
                                        <p:tgtEl>
                                          <p:spTgt spid="50"/>
                                        </p:tgtEl>
                                        <p:attrNameLst>
                                          <p:attrName>ppt_x</p:attrName>
                                          <p:attrName>ppt_y</p:attrName>
                                        </p:attrNameLst>
                                      </p:cBhvr>
                                      <p:rCtr x="27066" y="1690"/>
                                    </p:animMotion>
                                  </p:childTnLst>
                                </p:cTn>
                              </p:par>
                              <p:par>
                                <p:cTn id="125" presetID="0" presetClass="path" presetSubtype="0" accel="50000" decel="50000" fill="hold" nodeType="withEffect">
                                  <p:stCondLst>
                                    <p:cond delay="0"/>
                                  </p:stCondLst>
                                  <p:childTnLst>
                                    <p:animMotion origin="layout" path="M 3.33333E-6 -4.42748E-6 C 0.01076 0.00185 0.02222 0.00394 0.03784 0.00486 C 0.04305 0.00556 0.04705 0.00625 0.05225 0.00694 C 0.0559 0.00741 0.06336 0.00833 0.06336 0.00833 C 0.06666 0.00926 0.07066 0.00949 0.07743 0.00995 C 0.08264 0.01088 0.08576 0.01088 0.09305 0.01134 C 0.10503 0.01273 0.11823 0.01458 0.13177 0.0155 C 0.13368 0.01573 0.13455 0.01597 0.13646 0.0162 C 0.13975 0.01643 0.14618 0.01689 0.14618 0.01689 C 0.15086 0.01805 0.14774 0.01758 0.1585 0.01828 C 0.16007 0.01828 0.16336 0.01851 0.16336 0.01851 C 0.16493 0.01874 0.16614 0.01897 0.16805 0.0192 C 0.16927 0.01944 0.17135 0.0192 0.17291 0.01944 C 0.17413 0.01967 0.17448 0.02013 0.17604 0.02036 C 0.17691 0.02059 0.17882 0.02059 0.18055 0.02059 C 0.18732 0.02105 0.19201 0.02221 0.19878 0.02244 C 0.2092 0.02499 0.19531 0.02175 0.20729 0.0236 C 0.2184 0.02522 0.20573 0.02429 0.21684 0.02499 C 0.22517 0.02591 0.23715 0.02661 0.24444 0.02799 C 0.24965 0.02869 0.25086 0.02961 0.25711 0.02984 C 0.26111 0.03077 0.26441 0.031 0.26961 0.03146 C 0.27396 0.03262 0.27482 0.03216 0.28003 0.03308 " pathEditMode="relative" rAng="0" ptsTypes="fffffffffffffffffffffA">
                                      <p:cBhvr>
                                        <p:cTn id="126" dur="2000" fill="hold"/>
                                        <p:tgtEl>
                                          <p:spTgt spid="51"/>
                                        </p:tgtEl>
                                        <p:attrNameLst>
                                          <p:attrName>ppt_x</p:attrName>
                                          <p:attrName>ppt_y</p:attrName>
                                        </p:attrNameLst>
                                      </p:cBhvr>
                                      <p:rCtr x="13993" y="1642"/>
                                    </p:animMotion>
                                  </p:childTnLst>
                                </p:cTn>
                              </p:par>
                              <p:par>
                                <p:cTn id="127" presetID="0" presetClass="path" presetSubtype="0" accel="50000" decel="50000" fill="hold" nodeType="withEffect">
                                  <p:stCondLst>
                                    <p:cond delay="0"/>
                                  </p:stCondLst>
                                  <p:childTnLst>
                                    <p:animMotion origin="layout" path="M 4.16667E-6 2.59259E-6 C 0.00277 0.00231 0.01093 0.00486 0.01215 0.00787 C 0.01753 0.02477 0.01215 0.0412 0.02517 0.05787 C 0.02638 0.0662 0.02708 0.0743 0.02951 0.08287 C 0.03159 0.08819 0.03871 0.0993 0.03871 0.09953 C 0.04722 0.17361 0.04114 0.24791 0.05121 0.32245 C 0.05173 0.35578 0.03229 0.46157 0.06423 0.52176 C 0.06875 0.54653 0.04409 0.54537 0.07743 0.54537 " pathEditMode="relative" rAng="0" ptsTypes="fffffffA">
                                      <p:cBhvr>
                                        <p:cTn id="128" dur="2000" fill="hold"/>
                                        <p:tgtEl>
                                          <p:spTgt spid="26"/>
                                        </p:tgtEl>
                                        <p:attrNameLst>
                                          <p:attrName>ppt_x</p:attrName>
                                          <p:attrName>ppt_y</p:attrName>
                                        </p:attrNameLst>
                                      </p:cBhvr>
                                      <p:rCtr x="3872" y="27315"/>
                                    </p:animMotion>
                                  </p:childTnLst>
                                </p:cTn>
                              </p:par>
                              <p:par>
                                <p:cTn id="129" presetID="0" presetClass="path" presetSubtype="0" accel="50000" decel="50000" fill="hold" nodeType="withEffect">
                                  <p:stCondLst>
                                    <p:cond delay="0"/>
                                  </p:stCondLst>
                                  <p:childTnLst>
                                    <p:animMotion origin="layout" path="M 1.66667E-6 -2.22222E-6 C -0.00104 0.01297 -0.0007 0.02824 -0.00469 0.04028 C -0.00608 0.04838 -0.00764 0.05625 -0.00938 0.06389 C -0.01181 0.08797 -0.01476 0.11204 -0.01736 0.13588 C -0.01806 0.15857 -0.01945 0.18334 -0.02396 0.20533 C -0.02518 0.21181 -0.02552 0.21898 -0.02726 0.22523 C -0.02865 0.22894 -0.03125 0.23565 -0.03125 0.23588 C -0.03281 0.24653 -0.03663 0.25625 -0.0382 0.26713 C -0.03993 0.27639 -0.04236 0.29375 -0.0467 0.30232 C -0.0467 0.30463 -0.0467 0.30695 -0.0474 0.30903 C -0.04827 0.31273 -0.05035 0.31528 -0.05104 0.31922 C -0.05243 0.32593 -0.05278 0.33357 -0.05452 0.34028 C -0.05712 0.34954 -0.06042 0.35926 -0.06146 0.36922 C -0.0632 0.3794 -0.06406 0.39445 -0.06823 0.40301 C -0.06823 0.40486 -0.06823 0.40672 -0.0691 0.40857 C -0.06945 0.40972 -0.07049 0.41065 -0.07083 0.41204 C -0.07361 0.42361 -0.07327 0.43634 -0.07622 0.44769 C -0.07761 0.4588 -0.07795 0.46759 -0.07865 0.47917 C -0.07917 0.48148 -0.07952 0.48357 -0.08004 0.48565 C -0.08038 0.4882 -0.0816 0.49352 -0.0816 0.49375 C -0.08229 0.5081 -0.08229 0.50209 -0.08229 0.51088 " pathEditMode="relative" rAng="0" ptsTypes="ffffffffffffffffffffA">
                                      <p:cBhvr>
                                        <p:cTn id="130" dur="2000" fill="hold"/>
                                        <p:tgtEl>
                                          <p:spTgt spid="23"/>
                                        </p:tgtEl>
                                        <p:attrNameLst>
                                          <p:attrName>ppt_x</p:attrName>
                                          <p:attrName>ppt_y</p:attrName>
                                        </p:attrNameLst>
                                      </p:cBhvr>
                                      <p:rCtr x="-4115" y="25532"/>
                                    </p:animMotion>
                                  </p:childTnLst>
                                </p:cTn>
                              </p:par>
                              <p:par>
                                <p:cTn id="131" presetID="0" presetClass="path" presetSubtype="0" accel="50000" decel="50000" fill="hold" nodeType="withEffect">
                                  <p:stCondLst>
                                    <p:cond delay="0"/>
                                  </p:stCondLst>
                                  <p:childTnLst>
                                    <p:animMotion origin="layout" path="M -3.88889E-6 -2.15822E-6 C -0.02656 0.02244 -0.05138 0.05112 -0.07708 0.0768 C -0.08593 0.08628 -0.08888 0.09253 -0.09861 0.1004 C -0.10312 0.1041 -0.10816 0.10572 -0.1125 0.10942 C -0.12013 0.1152 -0.12691 0.12445 -0.13524 0.12954 C -0.14305 0.13394 -0.15138 0.13625 -0.15816 0.14273 C -0.16111 0.14573 -0.16388 0.14944 -0.16718 0.15105 C -0.17413 0.15545 -0.18923 0.16123 -0.18923 0.16146 C -0.19913 0.17118 -0.20781 0.17604 -0.21892 0.18298 C -0.22708 0.18876 -0.23454 0.19709 -0.24305 0.20148 C -0.27673 0.22161 -0.31024 0.24451 -0.3434 0.26602 C -0.36649 0.28083 -0.38645 0.3035 -0.4085 0.31992 C -0.42638 0.3331 -0.44548 0.34097 -0.46267 0.35531 C -0.48906 0.37844 -0.521 0.40158 -0.55052 0.41453 C -0.56927 0.43211 -0.59062 0.44067 -0.61093 0.45362 C -0.62395 0.46149 -0.63454 0.47282 -0.64774 0.48046 C -0.65277 0.48647 -0.65625 0.48994 -0.66267 0.49225 C -0.66909 0.49896 -0.67656 0.50521 -0.6842 0.50914 C -0.69114 0.51608 -0.69948 0.51862 -0.70659 0.52464 " pathEditMode="relative" rAng="0" ptsTypes="ffffffffffffffffffA">
                                      <p:cBhvr>
                                        <p:cTn id="132" dur="2000" fill="hold"/>
                                        <p:tgtEl>
                                          <p:spTgt spid="35"/>
                                        </p:tgtEl>
                                        <p:attrNameLst>
                                          <p:attrName>ppt_x</p:attrName>
                                          <p:attrName>ppt_y</p:attrName>
                                        </p:attrNameLst>
                                      </p:cBhvr>
                                      <p:rCtr x="-35330" y="26232"/>
                                    </p:animMotion>
                                  </p:childTnLst>
                                </p:cTn>
                              </p:par>
                              <p:par>
                                <p:cTn id="133" presetID="0" presetClass="path" presetSubtype="0" accel="50000" decel="50000" fill="hold" nodeType="withEffect">
                                  <p:stCondLst>
                                    <p:cond delay="0"/>
                                  </p:stCondLst>
                                  <p:childTnLst>
                                    <p:animMotion origin="layout" path="M -0.00052 -2.22222E-6 C -0.0026 -0.01551 -0.00538 -0.03125 -0.00746 -0.04653 C -0.01336 -0.14028 -0.01371 -0.21782 -0.01475 -0.32129 C -0.01406 -0.35301 -0.01371 -0.38518 -0.01232 -0.41713 C -0.01128 -0.43819 -0.00746 -0.48102 -0.00746 -0.48078 C -0.0085 -0.50949 0.00035 -0.54537 -0.01944 -0.57361 C -0.02291 -0.58472 -0.03159 -0.59722 -0.03159 -0.60833 " pathEditMode="relative" rAng="0" ptsTypes="ffffffA">
                                      <p:cBhvr>
                                        <p:cTn id="134" dur="2000" fill="hold"/>
                                        <p:tgtEl>
                                          <p:spTgt spid="42"/>
                                        </p:tgtEl>
                                        <p:attrNameLst>
                                          <p:attrName>ppt_x</p:attrName>
                                          <p:attrName>ppt_y</p:attrName>
                                        </p:attrNameLst>
                                      </p:cBhvr>
                                      <p:rCtr x="-1510" y="-30417"/>
                                    </p:animMotion>
                                  </p:childTnLst>
                                </p:cTn>
                              </p:par>
                              <p:par>
                                <p:cTn id="135" presetID="0" presetClass="path" presetSubtype="0" accel="50000" decel="50000" fill="hold" nodeType="withEffect">
                                  <p:stCondLst>
                                    <p:cond delay="0"/>
                                  </p:stCondLst>
                                  <p:childTnLst>
                                    <p:animMotion origin="layout" path="M -1.11111E-6 4.16378E-7 C -0.00729 -0.00093 -0.01441 -0.00069 -0.02153 -0.00208 C -0.02934 -0.00416 -0.03837 -0.00972 -0.04653 -0.01226 C -0.05955 -0.02198 -0.08906 -0.03886 -0.10156 -0.04094 C -0.10642 -0.04187 -0.1151 -0.04279 -0.12031 -0.04488 C -0.12986 -0.04858 -0.13906 -0.05228 -0.14913 -0.05459 C -0.15035 -0.05505 -0.15173 -0.05552 -0.15295 -0.05667 C -0.15555 -0.05806 -0.15764 -0.06107 -0.16042 -0.06246 C -0.16979 -0.06731 -0.18073 -0.0687 -0.19045 -0.07009 C -0.20191 -0.07518 -0.21354 -0.07541 -0.22552 -0.07796 C -0.23871 -0.08536 -0.2276 -0.08027 -0.25173 -0.08374 C -0.28264 -0.08767 -0.31059 -0.08952 -0.34201 -0.09137 C -0.37413 -0.09345 -0.40521 -0.09924 -0.43715 -0.10294 C -0.45555 -0.10872 -0.47396 -0.11312 -0.49219 -0.12052 C -0.50469 -0.12561 -0.51597 -0.13208 -0.52864 -0.13602 C -0.53576 -0.1381 -0.54114 -0.14157 -0.54861 -0.14157 " pathEditMode="relative" rAng="0" ptsTypes="fffffffffffffffA">
                                      <p:cBhvr>
                                        <p:cTn id="136" dur="2000" fill="hold"/>
                                        <p:tgtEl>
                                          <p:spTgt spid="32"/>
                                        </p:tgtEl>
                                        <p:attrNameLst>
                                          <p:attrName>ppt_x</p:attrName>
                                          <p:attrName>ppt_y</p:attrName>
                                        </p:attrNameLst>
                                      </p:cBhvr>
                                      <p:rCtr x="-27431" y="-7078"/>
                                    </p:animMotion>
                                  </p:childTnLst>
                                </p:cTn>
                              </p:par>
                              <p:par>
                                <p:cTn id="137" presetID="0" presetClass="path" presetSubtype="0" accel="50000" decel="50000" fill="hold" nodeType="withEffect">
                                  <p:stCondLst>
                                    <p:cond delay="0"/>
                                  </p:stCondLst>
                                  <p:childTnLst>
                                    <p:animMotion origin="layout" path="M 3.33333E-6 1.85185E-6 C 0.00573 -0.00209 0.00711 -0.00509 0.00937 -0.01273 C 0.01024 -0.01574 0.01007 -0.01991 0.01163 -0.02222 C 0.01614 -0.02847 0.01406 -0.02523 0.01753 -0.03171 C 0.01927 -0.03889 0.02205 -0.04398 0.02448 -0.0507 C 0.02795 -0.05972 0.02951 -0.06991 0.03281 -0.07917 C 0.03906 -0.09746 0.04739 -0.11389 0.05503 -0.13102 C 0.05642 -0.13935 0.06007 -0.14445 0.06319 -0.15185 C 0.07083 -0.1706 0.08003 -0.1882 0.08784 -0.20695 C 0.0908 -0.21459 0.09305 -0.22431 0.09843 -0.22917 C 0.10034 -0.23866 0.09861 -0.23287 0.10295 -0.24167 C 0.10468 -0.24468 0.10781 -0.25116 0.10781 -0.25093 C 0.10972 -0.26134 0.11493 -0.26829 0.11944 -0.27639 C 0.12396 -0.28449 0.12691 -0.29306 0.13246 -0.3 C 0.13871 -0.3169 0.14514 -0.3338 0.15121 -0.3507 C 0.1533 -0.35648 0.15399 -0.36389 0.1559 -0.36945 C 0.15677 -0.37222 0.15833 -0.37454 0.15937 -0.37732 C 0.1651 -0.39259 0.17205 -0.41505 0.18281 -0.42477 C 0.18975 -0.43866 0.19496 -0.45324 0.20156 -0.46736 C 0.20659 -0.47824 0.21389 -0.48866 0.21788 -0.50046 C 0.22135 -0.50996 0.22534 -0.52014 0.22968 -0.52871 C 0.23177 -0.53727 0.23524 -0.54676 0.23906 -0.55417 C 0.24027 -0.55903 0.24166 -0.56551 0.24375 -0.56991 C 0.24514 -0.57315 0.24774 -0.5757 0.24861 -0.5794 C 0.24878 -0.58102 0.24913 -0.58264 0.24965 -0.58403 C 0.25034 -0.58565 0.25139 -0.58704 0.25191 -0.58889 C 0.2559 -0.60116 0.25156 -0.59584 0.25798 -0.60162 C 0.2592 -0.60857 0.25781 -0.60625 0.26024 -0.60926 " pathEditMode="relative" rAng="0" ptsTypes="fffffffffffffffffffffffffffA">
                                      <p:cBhvr>
                                        <p:cTn id="138" dur="2000" fill="hold"/>
                                        <p:tgtEl>
                                          <p:spTgt spid="44"/>
                                        </p:tgtEl>
                                        <p:attrNameLst>
                                          <p:attrName>ppt_x</p:attrName>
                                          <p:attrName>ppt_y</p:attrName>
                                        </p:attrNameLst>
                                      </p:cBhvr>
                                      <p:rCtr x="13003" y="-30463"/>
                                    </p:animMotion>
                                  </p:childTnLst>
                                </p:cTn>
                              </p:par>
                              <p:par>
                                <p:cTn id="139" presetID="0" presetClass="path" presetSubtype="0" accel="50000" decel="50000" fill="hold" nodeType="withEffect">
                                  <p:stCondLst>
                                    <p:cond delay="0"/>
                                  </p:stCondLst>
                                  <p:childTnLst>
                                    <p:animMotion origin="layout" path="M -3.88889E-6 -3.54615E-6 C -0.0177 -0.00763 -0.02586 -0.0266 -0.03941 -0.04719 C -0.04774 -0.05945 -0.05677 -0.07078 -0.06545 -0.08281 C -0.07013 -0.08929 -0.07274 -0.0953 -0.07882 -0.09831 C -0.08767 -0.11057 -0.09739 -0.12213 -0.10659 -0.13116 " pathEditMode="relative" rAng="0" ptsTypes="ffffA">
                                      <p:cBhvr>
                                        <p:cTn id="140" dur="2000" fill="hold"/>
                                        <p:tgtEl>
                                          <p:spTgt spid="33"/>
                                        </p:tgtEl>
                                        <p:attrNameLst>
                                          <p:attrName>ppt_x</p:attrName>
                                          <p:attrName>ppt_y</p:attrName>
                                        </p:attrNameLst>
                                      </p:cBhvr>
                                      <p:rCtr x="-5330" y="-6570"/>
                                    </p:animMotion>
                                  </p:childTnLst>
                                </p:cTn>
                              </p:par>
                              <p:par>
                                <p:cTn id="141" presetID="0" presetClass="path" presetSubtype="0" accel="50000" decel="50000" fill="hold" nodeType="withEffect">
                                  <p:stCondLst>
                                    <p:cond delay="0"/>
                                  </p:stCondLst>
                                  <p:childTnLst>
                                    <p:animMotion origin="layout" path="M -0.00139 3.7037E-6 C -0.00139 -0.10417 -0.00521 -0.22014 0.00573 -0.32454 C 0.00677 -0.3551 0.0033 -0.36713 0.01076 -0.38936 C 0.01215 -0.41042 0.01475 -0.43287 0.01944 -0.45394 C 0.0243 -0.48797 0.02899 -0.52153 0.03628 -0.55463 C 0.03698 -0.57431 0.03298 -0.59537 0.03958 -0.61459 C 0.03958 -0.61598 0.04305 -0.61852 0.04305 -0.61829 " pathEditMode="relative" rAng="0" ptsTypes="ffffffA">
                                      <p:cBhvr>
                                        <p:cTn id="142" dur="2000" fill="hold"/>
                                        <p:tgtEl>
                                          <p:spTgt spid="38"/>
                                        </p:tgtEl>
                                        <p:attrNameLst>
                                          <p:attrName>ppt_x</p:attrName>
                                          <p:attrName>ppt_y</p:attrName>
                                        </p:attrNameLst>
                                      </p:cBhvr>
                                      <p:rCtr x="2031" y="-30926"/>
                                    </p:animMotion>
                                  </p:childTnLst>
                                </p:cTn>
                              </p:par>
                              <p:par>
                                <p:cTn id="143" presetID="0" presetClass="path" presetSubtype="0" accel="50000" decel="50000" fill="hold" nodeType="withEffect">
                                  <p:stCondLst>
                                    <p:cond delay="0"/>
                                  </p:stCondLst>
                                  <p:childTnLst>
                                    <p:animMotion origin="layout" path="M 1.11022E-16 -3.42124E-6 C 0.00677 0.00486 0.00781 0.01018 0.01198 0.0162 C 0.01545 0.0273 0.02014 0.0458 0.03299 0.05552 C 0.03507 0.06177 0.03837 0.06547 0.04253 0.07102 C 0.04774 0.07842 0.04913 0.08629 0.05573 0.09276 C 0.05781 0.09554 0.06146 0.09762 0.06337 0.10063 C 0.06563 0.10525 0.06771 0.11011 0.07066 0.11474 C 0.07292 0.12469 0.0809 0.13394 0.08559 0.14342 C 0.08837 0.14921 0.09045 0.15545 0.0967 0.16008 C 0.09948 0.16424 0.10122 0.1684 0.10573 0.17257 C 0.10903 0.17835 0.11285 0.18344 0.11563 0.18969 C 0.11719 0.19293 0.1217 0.1957 0.1217 0.19986 " pathEditMode="relative" rAng="0" ptsTypes="fffffffffffA">
                                      <p:cBhvr>
                                        <p:cTn id="144" dur="2000" fill="hold"/>
                                        <p:tgtEl>
                                          <p:spTgt spid="47"/>
                                        </p:tgtEl>
                                        <p:attrNameLst>
                                          <p:attrName>ppt_x</p:attrName>
                                          <p:attrName>ppt_y</p:attrName>
                                        </p:attrNameLst>
                                      </p:cBhvr>
                                      <p:rCtr x="6076" y="9993"/>
                                    </p:animMotion>
                                  </p:childTnLst>
                                </p:cTn>
                              </p:par>
                              <p:par>
                                <p:cTn id="145" presetID="42" presetClass="path" presetSubtype="0" accel="50000" decel="50000" fill="hold" nodeType="withEffect">
                                  <p:stCondLst>
                                    <p:cond delay="0"/>
                                  </p:stCondLst>
                                  <p:childTnLst>
                                    <p:animMotion origin="layout" path="M 4.44444E-6 4.07407E-6 L 0.04236 -0.1169 " pathEditMode="relative" rAng="0" ptsTypes="AA">
                                      <p:cBhvr>
                                        <p:cTn id="146" dur="2000" fill="hold"/>
                                        <p:tgtEl>
                                          <p:spTgt spid="41"/>
                                        </p:tgtEl>
                                        <p:attrNameLst>
                                          <p:attrName>ppt_x</p:attrName>
                                          <p:attrName>ppt_y</p:attrName>
                                        </p:attrNameLst>
                                      </p:cBhvr>
                                      <p:rCtr x="2118" y="-5856"/>
                                    </p:animMotion>
                                  </p:childTnLst>
                                </p:cTn>
                              </p:par>
                              <p:par>
                                <p:cTn id="147" presetID="0" presetClass="path" presetSubtype="0" accel="50000" decel="50000" fill="hold" nodeType="withEffect">
                                  <p:stCondLst>
                                    <p:cond delay="0"/>
                                  </p:stCondLst>
                                  <p:childTnLst>
                                    <p:animMotion origin="layout" path="M 3.61111E-6 1.11111E-6 L 0.36684 0.06875 " pathEditMode="relative" rAng="0" ptsTypes="AA">
                                      <p:cBhvr>
                                        <p:cTn id="148" dur="2000" fill="hold"/>
                                        <p:tgtEl>
                                          <p:spTgt spid="27"/>
                                        </p:tgtEl>
                                        <p:attrNameLst>
                                          <p:attrName>ppt_x</p:attrName>
                                          <p:attrName>ppt_y</p:attrName>
                                        </p:attrNameLst>
                                      </p:cBhvr>
                                      <p:rCtr x="18333" y="3426"/>
                                    </p:animMotion>
                                  </p:childTnLst>
                                </p:cTn>
                              </p:par>
                              <p:par>
                                <p:cTn id="149" presetID="0" presetClass="path" presetSubtype="0" accel="50000" decel="50000" fill="hold" nodeType="withEffect">
                                  <p:stCondLst>
                                    <p:cond delay="0"/>
                                  </p:stCondLst>
                                  <p:childTnLst>
                                    <p:animMotion origin="layout" path="M -2.22222E-6 1.85185E-6 L -0.24722 -0.60926 " pathEditMode="relative" rAng="0" ptsTypes="AA">
                                      <p:cBhvr>
                                        <p:cTn id="150" dur="2000" fill="hold"/>
                                        <p:tgtEl>
                                          <p:spTgt spid="39"/>
                                        </p:tgtEl>
                                        <p:attrNameLst>
                                          <p:attrName>ppt_x</p:attrName>
                                          <p:attrName>ppt_y</p:attrName>
                                        </p:attrNameLst>
                                      </p:cBhvr>
                                      <p:rCtr x="-12361" y="-30463"/>
                                    </p:animMotion>
                                  </p:childTnLst>
                                </p:cTn>
                              </p:par>
                              <p:par>
                                <p:cTn id="151" presetID="0" presetClass="path" presetSubtype="0" accel="50000" decel="50000" fill="hold" nodeType="withEffect">
                                  <p:stCondLst>
                                    <p:cond delay="0"/>
                                  </p:stCondLst>
                                  <p:childTnLst>
                                    <p:animMotion origin="layout" path="M -4.72222E-6 -4.44444E-6 L -0.21545 0.05834 " pathEditMode="relative" rAng="0" ptsTypes="AA">
                                      <p:cBhvr>
                                        <p:cTn id="152" dur="2000" fill="hold"/>
                                        <p:tgtEl>
                                          <p:spTgt spid="28"/>
                                        </p:tgtEl>
                                        <p:attrNameLst>
                                          <p:attrName>ppt_x</p:attrName>
                                          <p:attrName>ppt_y</p:attrName>
                                        </p:attrNameLst>
                                      </p:cBhvr>
                                      <p:rCtr x="-10781" y="2917"/>
                                    </p:animMotion>
                                  </p:childTnLst>
                                </p:cTn>
                              </p:par>
                              <p:par>
                                <p:cTn id="153" presetID="0" presetClass="path" presetSubtype="0" accel="50000" decel="50000" fill="hold" nodeType="withEffect">
                                  <p:stCondLst>
                                    <p:cond delay="0"/>
                                  </p:stCondLst>
                                  <p:childTnLst>
                                    <p:animMotion origin="layout" path="M -0.02656 0.03726 L -0.70647 -0.45129 " pathEditMode="relative" rAng="0" ptsTypes="AA">
                                      <p:cBhvr>
                                        <p:cTn id="154" dur="2000" fill="hold"/>
                                        <p:tgtEl>
                                          <p:spTgt spid="40"/>
                                        </p:tgtEl>
                                        <p:attrNameLst>
                                          <p:attrName>ppt_x</p:attrName>
                                          <p:attrName>ppt_y</p:attrName>
                                        </p:attrNameLst>
                                      </p:cBhvr>
                                      <p:rCtr x="-34005" y="-24439"/>
                                    </p:animMotion>
                                  </p:childTnLst>
                                </p:cTn>
                              </p:par>
                              <p:par>
                                <p:cTn id="155" presetID="0" presetClass="path" presetSubtype="0" accel="50000" decel="50000" fill="hold" nodeType="withEffect">
                                  <p:stCondLst>
                                    <p:cond delay="0"/>
                                  </p:stCondLst>
                                  <p:childTnLst>
                                    <p:animMotion origin="layout" path="M 8.33333E-7 3.7037E-6 L -0.09948 0.05648 " pathEditMode="relative" rAng="0" ptsTypes="AA">
                                      <p:cBhvr>
                                        <p:cTn id="156" dur="2000" fill="hold"/>
                                        <p:tgtEl>
                                          <p:spTgt spid="37"/>
                                        </p:tgtEl>
                                        <p:attrNameLst>
                                          <p:attrName>ppt_x</p:attrName>
                                          <p:attrName>ppt_y</p:attrName>
                                        </p:attrNameLst>
                                      </p:cBhvr>
                                      <p:rCtr x="-4983" y="2824"/>
                                    </p:animMotion>
                                  </p:childTnLst>
                                </p:cTn>
                              </p:par>
                            </p:childTnLst>
                          </p:cTn>
                        </p:par>
                      </p:childTnLst>
                    </p:cTn>
                  </p:par>
                  <p:par>
                    <p:cTn id="157" fill="hold">
                      <p:stCondLst>
                        <p:cond delay="indefinite"/>
                      </p:stCondLst>
                      <p:childTnLst>
                        <p:par>
                          <p:cTn id="158" fill="hold">
                            <p:stCondLst>
                              <p:cond delay="0"/>
                            </p:stCondLst>
                            <p:childTnLst>
                              <p:par>
                                <p:cTn id="159" presetID="10" presetClass="entr" presetSubtype="0" fill="hold" grpId="0" nodeType="clickEffect">
                                  <p:stCondLst>
                                    <p:cond delay="0"/>
                                  </p:stCondLst>
                                  <p:childTnLst>
                                    <p:set>
                                      <p:cBhvr>
                                        <p:cTn id="160" dur="1" fill="hold">
                                          <p:stCondLst>
                                            <p:cond delay="0"/>
                                          </p:stCondLst>
                                        </p:cTn>
                                        <p:tgtEl>
                                          <p:spTgt spid="2"/>
                                        </p:tgtEl>
                                        <p:attrNameLst>
                                          <p:attrName>style.visibility</p:attrName>
                                        </p:attrNameLst>
                                      </p:cBhvr>
                                      <p:to>
                                        <p:strVal val="visible"/>
                                      </p:to>
                                    </p:set>
                                    <p:animEffect transition="in" filter="fade">
                                      <p:cBhvr>
                                        <p:cTn id="161" dur="500"/>
                                        <p:tgtEl>
                                          <p:spTgt spid="2"/>
                                        </p:tgtEl>
                                      </p:cBhvr>
                                    </p:animEffect>
                                  </p:childTnLst>
                                </p:cTn>
                              </p:par>
                              <p:par>
                                <p:cTn id="162" presetID="10" presetClass="entr" presetSubtype="0" fill="hold" grpId="0" nodeType="withEffect">
                                  <p:stCondLst>
                                    <p:cond delay="0"/>
                                  </p:stCondLst>
                                  <p:childTnLst>
                                    <p:set>
                                      <p:cBhvr>
                                        <p:cTn id="163" dur="1" fill="hold">
                                          <p:stCondLst>
                                            <p:cond delay="0"/>
                                          </p:stCondLst>
                                        </p:cTn>
                                        <p:tgtEl>
                                          <p:spTgt spid="52"/>
                                        </p:tgtEl>
                                        <p:attrNameLst>
                                          <p:attrName>style.visibility</p:attrName>
                                        </p:attrNameLst>
                                      </p:cBhvr>
                                      <p:to>
                                        <p:strVal val="visible"/>
                                      </p:to>
                                    </p:set>
                                    <p:animEffect transition="in" filter="fade">
                                      <p:cBhvr>
                                        <p:cTn id="164" dur="500"/>
                                        <p:tgtEl>
                                          <p:spTgt spid="52"/>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53"/>
                                        </p:tgtEl>
                                        <p:attrNameLst>
                                          <p:attrName>style.visibility</p:attrName>
                                        </p:attrNameLst>
                                      </p:cBhvr>
                                      <p:to>
                                        <p:strVal val="visible"/>
                                      </p:to>
                                    </p:set>
                                    <p:animEffect transition="in" filter="fade">
                                      <p:cBhvr>
                                        <p:cTn id="167" dur="500"/>
                                        <p:tgtEl>
                                          <p:spTgt spid="53"/>
                                        </p:tgtEl>
                                      </p:cBhvr>
                                    </p:animEffect>
                                  </p:childTnLst>
                                </p:cTn>
                              </p:par>
                              <p:par>
                                <p:cTn id="168" presetID="10" presetClass="entr" presetSubtype="0" fill="hold" grpId="0" nodeType="withEffect">
                                  <p:stCondLst>
                                    <p:cond delay="0"/>
                                  </p:stCondLst>
                                  <p:childTnLst>
                                    <p:set>
                                      <p:cBhvr>
                                        <p:cTn id="169" dur="1" fill="hold">
                                          <p:stCondLst>
                                            <p:cond delay="0"/>
                                          </p:stCondLst>
                                        </p:cTn>
                                        <p:tgtEl>
                                          <p:spTgt spid="54"/>
                                        </p:tgtEl>
                                        <p:attrNameLst>
                                          <p:attrName>style.visibility</p:attrName>
                                        </p:attrNameLst>
                                      </p:cBhvr>
                                      <p:to>
                                        <p:strVal val="visible"/>
                                      </p:to>
                                    </p:set>
                                    <p:animEffect transition="in" filter="fade">
                                      <p:cBhvr>
                                        <p:cTn id="170" dur="500"/>
                                        <p:tgtEl>
                                          <p:spTgt spid="54"/>
                                        </p:tgtEl>
                                      </p:cBhvr>
                                    </p:animEffect>
                                  </p:childTnLst>
                                </p:cTn>
                              </p:par>
                              <p:par>
                                <p:cTn id="171" presetID="10" presetClass="entr" presetSubtype="0" fill="hold" grpId="0" nodeType="withEffect">
                                  <p:stCondLst>
                                    <p:cond delay="0"/>
                                  </p:stCondLst>
                                  <p:childTnLst>
                                    <p:set>
                                      <p:cBhvr>
                                        <p:cTn id="172" dur="1" fill="hold">
                                          <p:stCondLst>
                                            <p:cond delay="0"/>
                                          </p:stCondLst>
                                        </p:cTn>
                                        <p:tgtEl>
                                          <p:spTgt spid="55"/>
                                        </p:tgtEl>
                                        <p:attrNameLst>
                                          <p:attrName>style.visibility</p:attrName>
                                        </p:attrNameLst>
                                      </p:cBhvr>
                                      <p:to>
                                        <p:strVal val="visible"/>
                                      </p:to>
                                    </p:set>
                                    <p:animEffect transition="in" filter="fade">
                                      <p:cBhvr>
                                        <p:cTn id="173" dur="500"/>
                                        <p:tgtEl>
                                          <p:spTgt spid="55"/>
                                        </p:tgtEl>
                                      </p:cBhvr>
                                    </p:animEffect>
                                  </p:childTnLst>
                                </p:cTn>
                              </p:par>
                              <p:par>
                                <p:cTn id="174" presetID="10" presetClass="entr" presetSubtype="0" fill="hold" grpId="0" nodeType="withEffect">
                                  <p:stCondLst>
                                    <p:cond delay="0"/>
                                  </p:stCondLst>
                                  <p:childTnLst>
                                    <p:set>
                                      <p:cBhvr>
                                        <p:cTn id="175" dur="1" fill="hold">
                                          <p:stCondLst>
                                            <p:cond delay="0"/>
                                          </p:stCondLst>
                                        </p:cTn>
                                        <p:tgtEl>
                                          <p:spTgt spid="56"/>
                                        </p:tgtEl>
                                        <p:attrNameLst>
                                          <p:attrName>style.visibility</p:attrName>
                                        </p:attrNameLst>
                                      </p:cBhvr>
                                      <p:to>
                                        <p:strVal val="visible"/>
                                      </p:to>
                                    </p:set>
                                    <p:animEffect transition="in" filter="fade">
                                      <p:cBhvr>
                                        <p:cTn id="176" dur="500"/>
                                        <p:tgtEl>
                                          <p:spTgt spid="56"/>
                                        </p:tgtEl>
                                      </p:cBhvr>
                                    </p:animEffect>
                                  </p:childTnLst>
                                </p:cTn>
                              </p:par>
                            </p:childTnLst>
                          </p:cTn>
                        </p:par>
                      </p:childTnLst>
                    </p:cTn>
                  </p:par>
                  <p:par>
                    <p:cTn id="177" fill="hold">
                      <p:stCondLst>
                        <p:cond delay="indefinite"/>
                      </p:stCondLst>
                      <p:childTnLst>
                        <p:par>
                          <p:cTn id="178" fill="hold">
                            <p:stCondLst>
                              <p:cond delay="0"/>
                            </p:stCondLst>
                            <p:childTnLst>
                              <p:par>
                                <p:cTn id="179" presetID="10" presetClass="entr" presetSubtype="0" fill="hold" nodeType="clickEffect">
                                  <p:stCondLst>
                                    <p:cond delay="0"/>
                                  </p:stCondLst>
                                  <p:childTnLst>
                                    <p:set>
                                      <p:cBhvr>
                                        <p:cTn id="180" dur="1" fill="hold">
                                          <p:stCondLst>
                                            <p:cond delay="0"/>
                                          </p:stCondLst>
                                        </p:cTn>
                                        <p:tgtEl>
                                          <p:spTgt spid="5"/>
                                        </p:tgtEl>
                                        <p:attrNameLst>
                                          <p:attrName>style.visibility</p:attrName>
                                        </p:attrNameLst>
                                      </p:cBhvr>
                                      <p:to>
                                        <p:strVal val="visible"/>
                                      </p:to>
                                    </p:set>
                                    <p:animEffect transition="in" filter="fade">
                                      <p:cBhvr>
                                        <p:cTn id="181" dur="500"/>
                                        <p:tgtEl>
                                          <p:spTgt spid="5"/>
                                        </p:tgtEl>
                                      </p:cBhvr>
                                    </p:animEffect>
                                  </p:childTnLst>
                                </p:cTn>
                              </p:par>
                            </p:childTnLst>
                          </p:cTn>
                        </p:par>
                      </p:childTnLst>
                    </p:cTn>
                  </p:par>
                  <p:par>
                    <p:cTn id="182" fill="hold">
                      <p:stCondLst>
                        <p:cond delay="indefinite"/>
                      </p:stCondLst>
                      <p:childTnLst>
                        <p:par>
                          <p:cTn id="183" fill="hold">
                            <p:stCondLst>
                              <p:cond delay="0"/>
                            </p:stCondLst>
                            <p:childTnLst>
                              <p:par>
                                <p:cTn id="184" presetID="42" presetClass="path" presetSubtype="0" accel="50000" decel="50000" fill="hold" nodeType="clickEffect">
                                  <p:stCondLst>
                                    <p:cond delay="0"/>
                                  </p:stCondLst>
                                  <p:childTnLst>
                                    <p:animMotion origin="layout" path="M 2.77778E-7 -3.59935E-6 L 0.33976 0.21675 " pathEditMode="relative" rAng="0" ptsTypes="AA">
                                      <p:cBhvr>
                                        <p:cTn id="185" dur="2000" fill="hold"/>
                                        <p:tgtEl>
                                          <p:spTgt spid="5"/>
                                        </p:tgtEl>
                                        <p:attrNameLst>
                                          <p:attrName>ppt_x</p:attrName>
                                          <p:attrName>ppt_y</p:attrName>
                                        </p:attrNameLst>
                                      </p:cBhvr>
                                      <p:rCtr x="16979" y="10826"/>
                                    </p:animMotion>
                                  </p:childTnLst>
                                </p:cTn>
                              </p:par>
                            </p:childTnLst>
                          </p:cTn>
                        </p:par>
                        <p:par>
                          <p:cTn id="186" fill="hold">
                            <p:stCondLst>
                              <p:cond delay="2000"/>
                            </p:stCondLst>
                            <p:childTnLst>
                              <p:par>
                                <p:cTn id="187" presetID="10" presetClass="entr" presetSubtype="0" fill="hold" nodeType="afterEffect">
                                  <p:stCondLst>
                                    <p:cond delay="0"/>
                                  </p:stCondLst>
                                  <p:childTnLst>
                                    <p:set>
                                      <p:cBhvr>
                                        <p:cTn id="188" dur="1" fill="hold">
                                          <p:stCondLst>
                                            <p:cond delay="0"/>
                                          </p:stCondLst>
                                        </p:cTn>
                                        <p:tgtEl>
                                          <p:spTgt spid="12"/>
                                        </p:tgtEl>
                                        <p:attrNameLst>
                                          <p:attrName>style.visibility</p:attrName>
                                        </p:attrNameLst>
                                      </p:cBhvr>
                                      <p:to>
                                        <p:strVal val="visible"/>
                                      </p:to>
                                    </p:set>
                                    <p:animEffect transition="in" filter="fade">
                                      <p:cBhvr>
                                        <p:cTn id="18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2" grpId="0" animBg="1"/>
      <p:bldP spid="53" grpId="0" animBg="1"/>
      <p:bldP spid="54" grpId="0" animBg="1"/>
      <p:bldP spid="55" grpId="0" animBg="1"/>
      <p:bldP spid="5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a:solidFill>
            <a:schemeClr val="bg1">
              <a:lumMod val="85000"/>
            </a:schemeClr>
          </a:solidFill>
        </p:spPr>
        <p:txBody>
          <a:bodyPr>
            <a:normAutofit/>
          </a:bodyPr>
          <a:lstStyle/>
          <a:p>
            <a:r>
              <a:rPr lang="en-US" sz="4000" dirty="0" smtClean="0"/>
              <a:t>Dataset</a:t>
            </a:r>
            <a:endParaRPr lang="en-US" sz="4000" dirty="0"/>
          </a:p>
        </p:txBody>
      </p:sp>
      <p:grpSp>
        <p:nvGrpSpPr>
          <p:cNvPr id="3" name="Group 2"/>
          <p:cNvGrpSpPr/>
          <p:nvPr/>
        </p:nvGrpSpPr>
        <p:grpSpPr>
          <a:xfrm>
            <a:off x="188996" y="1388397"/>
            <a:ext cx="8766007" cy="5080220"/>
            <a:chOff x="188996" y="1388397"/>
            <a:chExt cx="8766007" cy="508022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188996" y="1388398"/>
              <a:ext cx="1588147" cy="159181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1384" y="4876800"/>
              <a:ext cx="1610443" cy="159181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5499" y="3121714"/>
              <a:ext cx="1623620" cy="159181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42469" y="4876801"/>
              <a:ext cx="1599920" cy="1591816"/>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996" y="3121714"/>
              <a:ext cx="1593532" cy="1591816"/>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31384" y="1388398"/>
              <a:ext cx="1623619" cy="1591816"/>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9940" y="4876801"/>
              <a:ext cx="1609511" cy="1591816"/>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8996" y="4876800"/>
              <a:ext cx="1600821" cy="1591816"/>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42128" y="3121713"/>
              <a:ext cx="1605456" cy="1591816"/>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42128" y="1388398"/>
              <a:ext cx="1587644" cy="1591816"/>
            </a:xfrm>
            <a:prstGeom prst="rect">
              <a:avLst/>
            </a:prstGeom>
          </p:spPr>
        </p:pic>
        <p:pic>
          <p:nvPicPr>
            <p:cNvPr id="14" name="Picture 1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66139" y="1388398"/>
              <a:ext cx="1586993" cy="1591816"/>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77412" y="4876801"/>
              <a:ext cx="1575720" cy="1591815"/>
            </a:xfrm>
            <a:prstGeom prst="rect">
              <a:avLst/>
            </a:prstGeom>
          </p:spPr>
        </p:pic>
        <p:pic>
          <p:nvPicPr>
            <p:cNvPr id="18" name="Picture 1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77412" y="3121713"/>
              <a:ext cx="1587644" cy="1591817"/>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518768" y="3121714"/>
              <a:ext cx="1623620" cy="1591816"/>
            </a:xfrm>
            <a:prstGeom prst="rect">
              <a:avLst/>
            </a:prstGeom>
          </p:spPr>
        </p:pic>
        <p:pic>
          <p:nvPicPr>
            <p:cNvPr id="20" name="Picture 1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518768" y="1388397"/>
              <a:ext cx="1623620" cy="1591817"/>
            </a:xfrm>
            <a:prstGeom prst="rect">
              <a:avLst/>
            </a:prstGeom>
          </p:spPr>
        </p:pic>
      </p:grpSp>
    </p:spTree>
    <p:extLst>
      <p:ext uri="{BB962C8B-B14F-4D97-AF65-F5344CB8AC3E}">
        <p14:creationId xmlns:p14="http://schemas.microsoft.com/office/powerpoint/2010/main" val="17612340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a:solidFill>
            <a:schemeClr val="bg1">
              <a:lumMod val="85000"/>
            </a:schemeClr>
          </a:solidFill>
        </p:spPr>
        <p:txBody>
          <a:bodyPr anchor="ctr">
            <a:normAutofit/>
          </a:bodyPr>
          <a:lstStyle/>
          <a:p>
            <a:r>
              <a:rPr lang="en-US" sz="4000" dirty="0" smtClean="0"/>
              <a:t>Results</a:t>
            </a:r>
            <a:endParaRPr lang="en-US" sz="4000" dirty="0"/>
          </a:p>
        </p:txBody>
      </p:sp>
      <p:sp>
        <p:nvSpPr>
          <p:cNvPr id="7" name="TextBox 6"/>
          <p:cNvSpPr txBox="1"/>
          <p:nvPr/>
        </p:nvSpPr>
        <p:spPr>
          <a:xfrm>
            <a:off x="969516" y="6167887"/>
            <a:ext cx="2819400" cy="584775"/>
          </a:xfrm>
          <a:prstGeom prst="rect">
            <a:avLst/>
          </a:prstGeom>
          <a:noFill/>
        </p:spPr>
        <p:txBody>
          <a:bodyPr wrap="square" rtlCol="0">
            <a:spAutoFit/>
          </a:bodyPr>
          <a:lstStyle/>
          <a:p>
            <a:pPr algn="ctr"/>
            <a:r>
              <a:rPr lang="en-US" dirty="0" smtClean="0"/>
              <a:t>Oxford detector</a:t>
            </a:r>
          </a:p>
          <a:p>
            <a:pPr algn="ctr"/>
            <a:r>
              <a:rPr lang="en-US" sz="1400" dirty="0" smtClean="0"/>
              <a:t>[</a:t>
            </a:r>
            <a:r>
              <a:rPr lang="en-US" sz="1400" dirty="0" err="1" smtClean="0"/>
              <a:t>C.Arteta</a:t>
            </a:r>
            <a:r>
              <a:rPr lang="en-US" sz="1400" dirty="0" smtClean="0"/>
              <a:t> MICCAI 2012] </a:t>
            </a:r>
            <a:endParaRPr lang="en-US" sz="1400" dirty="0"/>
          </a:p>
        </p:txBody>
      </p:sp>
      <p:sp>
        <p:nvSpPr>
          <p:cNvPr id="8" name="TextBox 7"/>
          <p:cNvSpPr txBox="1"/>
          <p:nvPr/>
        </p:nvSpPr>
        <p:spPr>
          <a:xfrm>
            <a:off x="5378247" y="6163574"/>
            <a:ext cx="2819400" cy="381000"/>
          </a:xfrm>
          <a:prstGeom prst="rect">
            <a:avLst/>
          </a:prstGeom>
          <a:noFill/>
        </p:spPr>
        <p:txBody>
          <a:bodyPr wrap="square" rtlCol="0">
            <a:spAutoFit/>
          </a:bodyPr>
          <a:lstStyle/>
          <a:p>
            <a:pPr algn="ctr"/>
            <a:r>
              <a:rPr lang="en-US" dirty="0" smtClean="0"/>
              <a:t>Our adaptive detector </a:t>
            </a: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4880" t="7151" r="25116" b="12496"/>
          <a:stretch/>
        </p:blipFill>
        <p:spPr>
          <a:xfrm>
            <a:off x="4758432" y="1122151"/>
            <a:ext cx="4059031" cy="4891898"/>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4644" t="7308" r="24879" b="12497"/>
          <a:stretch/>
        </p:blipFill>
        <p:spPr>
          <a:xfrm>
            <a:off x="326537" y="1122151"/>
            <a:ext cx="4105358" cy="4891898"/>
          </a:xfrm>
          <a:prstGeom prst="rect">
            <a:avLst/>
          </a:prstGeom>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24644" t="25021" r="24879" b="49383"/>
          <a:stretch/>
        </p:blipFill>
        <p:spPr>
          <a:xfrm>
            <a:off x="141097" y="2359324"/>
            <a:ext cx="4385098" cy="1667774"/>
          </a:xfrm>
          <a:prstGeom prst="rect">
            <a:avLst/>
          </a:prstGeom>
        </p:spPr>
      </p:pic>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24880" t="26419" r="25116" b="49195"/>
          <a:stretch/>
        </p:blipFill>
        <p:spPr>
          <a:xfrm>
            <a:off x="4667292" y="2359324"/>
            <a:ext cx="4335612" cy="1667774"/>
          </a:xfrm>
          <a:prstGeom prst="rect">
            <a:avLst/>
          </a:prstGeom>
        </p:spPr>
      </p:pic>
    </p:spTree>
    <p:extLst>
      <p:ext uri="{BB962C8B-B14F-4D97-AF65-F5344CB8AC3E}">
        <p14:creationId xmlns:p14="http://schemas.microsoft.com/office/powerpoint/2010/main" val="195888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9" presetClass="emph" presetSubtype="0" nodeType="withEffect">
                                  <p:stCondLst>
                                    <p:cond delay="0"/>
                                  </p:stCondLst>
                                  <p:childTnLst>
                                    <p:set>
                                      <p:cBhvr rctx="PPT">
                                        <p:cTn id="12" dur="indefinite"/>
                                        <p:tgtEl>
                                          <p:spTgt spid="5"/>
                                        </p:tgtEl>
                                        <p:attrNameLst>
                                          <p:attrName>style.opacity</p:attrName>
                                        </p:attrNameLst>
                                      </p:cBhvr>
                                      <p:to>
                                        <p:strVal val="0.5"/>
                                      </p:to>
                                    </p:set>
                                    <p:animEffect filter="image" prLst="opacity: 0.5">
                                      <p:cBhvr rctx="IE">
                                        <p:cTn id="13" dur="indefinite"/>
                                        <p:tgtEl>
                                          <p:spTgt spid="5"/>
                                        </p:tgtEl>
                                      </p:cBhvr>
                                    </p:animEffect>
                                  </p:childTnLst>
                                </p:cTn>
                              </p:par>
                              <p:par>
                                <p:cTn id="14" presetID="9" presetClass="emph" presetSubtype="0" nodeType="withEffect">
                                  <p:stCondLst>
                                    <p:cond delay="0"/>
                                  </p:stCondLst>
                                  <p:childTnLst>
                                    <p:set>
                                      <p:cBhvr rctx="PPT">
                                        <p:cTn id="15" dur="indefinite"/>
                                        <p:tgtEl>
                                          <p:spTgt spid="3"/>
                                        </p:tgtEl>
                                        <p:attrNameLst>
                                          <p:attrName>style.opacity</p:attrName>
                                        </p:attrNameLst>
                                      </p:cBhvr>
                                      <p:to>
                                        <p:strVal val="0.5"/>
                                      </p:to>
                                    </p:set>
                                    <p:animEffect filter="image" prLst="opacity: 0.5">
                                      <p:cBhvr rctx="IE">
                                        <p:cTn id="16" dur="indefinite"/>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a:solidFill>
            <a:schemeClr val="bg1">
              <a:lumMod val="85000"/>
            </a:schemeClr>
          </a:solidFill>
        </p:spPr>
        <p:txBody>
          <a:bodyPr anchor="ctr">
            <a:normAutofit/>
          </a:bodyPr>
          <a:lstStyle/>
          <a:p>
            <a:r>
              <a:rPr lang="en-US" sz="4000" dirty="0" smtClean="0"/>
              <a:t>Results</a:t>
            </a:r>
            <a:endParaRPr lang="en-US" sz="40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7946" t="6680" r="28183" b="12339"/>
          <a:stretch/>
        </p:blipFill>
        <p:spPr>
          <a:xfrm>
            <a:off x="524891" y="1096808"/>
            <a:ext cx="3666109" cy="5075391"/>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8005" t="6160" r="28005" b="12073"/>
          <a:stretch/>
        </p:blipFill>
        <p:spPr>
          <a:xfrm>
            <a:off x="4847649" y="1096808"/>
            <a:ext cx="3640619" cy="5075392"/>
          </a:xfrm>
          <a:prstGeom prst="rect">
            <a:avLst/>
          </a:prstGeom>
        </p:spPr>
      </p:pic>
      <p:sp>
        <p:nvSpPr>
          <p:cNvPr id="7" name="TextBox 6"/>
          <p:cNvSpPr txBox="1"/>
          <p:nvPr/>
        </p:nvSpPr>
        <p:spPr>
          <a:xfrm>
            <a:off x="1014124" y="6210300"/>
            <a:ext cx="2819400" cy="861774"/>
          </a:xfrm>
          <a:prstGeom prst="rect">
            <a:avLst/>
          </a:prstGeom>
          <a:noFill/>
        </p:spPr>
        <p:txBody>
          <a:bodyPr wrap="square" rtlCol="0">
            <a:spAutoFit/>
          </a:bodyPr>
          <a:lstStyle/>
          <a:p>
            <a:pPr algn="ctr"/>
            <a:r>
              <a:rPr lang="en-US" dirty="0" smtClean="0"/>
              <a:t>Oxford detector</a:t>
            </a:r>
          </a:p>
          <a:p>
            <a:pPr algn="ctr"/>
            <a:r>
              <a:rPr lang="en-US" sz="1400" dirty="0"/>
              <a:t>[</a:t>
            </a:r>
            <a:r>
              <a:rPr lang="en-US" sz="1400" dirty="0" err="1"/>
              <a:t>C.Arteta</a:t>
            </a:r>
            <a:r>
              <a:rPr lang="en-US" sz="1400" dirty="0"/>
              <a:t> MICCAI 2012] </a:t>
            </a:r>
          </a:p>
          <a:p>
            <a:pPr algn="ctr"/>
            <a:r>
              <a:rPr lang="en-US" dirty="0" smtClean="0"/>
              <a:t> </a:t>
            </a:r>
            <a:endParaRPr lang="en-US" dirty="0"/>
          </a:p>
        </p:txBody>
      </p:sp>
      <p:sp>
        <p:nvSpPr>
          <p:cNvPr id="8" name="TextBox 7"/>
          <p:cNvSpPr txBox="1"/>
          <p:nvPr/>
        </p:nvSpPr>
        <p:spPr>
          <a:xfrm>
            <a:off x="5323680" y="6210300"/>
            <a:ext cx="2819400" cy="381000"/>
          </a:xfrm>
          <a:prstGeom prst="rect">
            <a:avLst/>
          </a:prstGeom>
          <a:noFill/>
        </p:spPr>
        <p:txBody>
          <a:bodyPr wrap="square" rtlCol="0">
            <a:spAutoFit/>
          </a:bodyPr>
          <a:lstStyle/>
          <a:p>
            <a:pPr algn="ctr"/>
            <a:r>
              <a:rPr lang="en-US" dirty="0" smtClean="0"/>
              <a:t>Our adaptive detector </a:t>
            </a:r>
            <a:endParaRPr lang="en-US" dirty="0"/>
          </a:p>
        </p:txBody>
      </p:sp>
    </p:spTree>
    <p:extLst>
      <p:ext uri="{BB962C8B-B14F-4D97-AF65-F5344CB8AC3E}">
        <p14:creationId xmlns:p14="http://schemas.microsoft.com/office/powerpoint/2010/main" val="33058061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4253</TotalTime>
  <Words>785</Words>
  <Application>Microsoft Office PowerPoint</Application>
  <PresentationFormat>On-screen Show (4:3)</PresentationFormat>
  <Paragraphs>64</Paragraphs>
  <Slides>15</Slides>
  <Notes>7</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Finding Cells via Adaptive Detectors for Breast Cancer Image Analysis  </vt:lpstr>
      <vt:lpstr>Breast Cancer Images</vt:lpstr>
      <vt:lpstr>Computer-Aided Diagnosis</vt:lpstr>
      <vt:lpstr>Cell Detection</vt:lpstr>
      <vt:lpstr>Previous Method</vt:lpstr>
      <vt:lpstr>Our Method</vt:lpstr>
      <vt:lpstr>Dataset</vt:lpstr>
      <vt:lpstr>Results</vt:lpstr>
      <vt:lpstr>Results</vt:lpstr>
      <vt:lpstr>Results</vt:lpstr>
      <vt:lpstr>Results</vt:lpstr>
      <vt:lpstr>Precision &amp; Recall</vt:lpstr>
      <vt:lpstr>Conclusions</vt:lpstr>
      <vt:lpstr>Future Work</vt:lpstr>
      <vt:lpstr>K-Means Clustering</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Fredrikson, Annika</dc:creator>
  <cp:lastModifiedBy>Fredrikson, Annika</cp:lastModifiedBy>
  <cp:revision>204</cp:revision>
  <dcterms:created xsi:type="dcterms:W3CDTF">2014-07-21T12:54:27Z</dcterms:created>
  <dcterms:modified xsi:type="dcterms:W3CDTF">2014-07-31T21:51:51Z</dcterms:modified>
</cp:coreProperties>
</file>