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305" r:id="rId3"/>
    <p:sldId id="295" r:id="rId4"/>
    <p:sldId id="290" r:id="rId5"/>
    <p:sldId id="293" r:id="rId6"/>
    <p:sldId id="292" r:id="rId7"/>
    <p:sldId id="296" r:id="rId8"/>
    <p:sldId id="286" r:id="rId9"/>
    <p:sldId id="264" r:id="rId10"/>
    <p:sldId id="297" r:id="rId11"/>
    <p:sldId id="263" r:id="rId12"/>
    <p:sldId id="279" r:id="rId13"/>
    <p:sldId id="304" r:id="rId14"/>
    <p:sldId id="287" r:id="rId15"/>
    <p:sldId id="283" r:id="rId16"/>
    <p:sldId id="299" r:id="rId17"/>
    <p:sldId id="308" r:id="rId18"/>
    <p:sldId id="306" r:id="rId19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86" autoAdjust="0"/>
    <p:restoredTop sz="82205" autoAdjust="0"/>
  </p:normalViewPr>
  <p:slideViewPr>
    <p:cSldViewPr>
      <p:cViewPr varScale="1">
        <p:scale>
          <a:sx n="114" d="100"/>
          <a:sy n="114" d="100"/>
        </p:scale>
        <p:origin x="-8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06FE218-8D02-40FF-985B-34DD9FA7A1F0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8D53796-6A9B-4673-B3D0-CA530EFD8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19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</a:t>
            </a:r>
            <a:r>
              <a:rPr lang="en-US" dirty="0" err="1" smtClean="0"/>
              <a:t>Geolocation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98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 attribute relative frequency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32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 attribute relative frequency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32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Continent Classification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64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Continent Classification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64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Unsupervised clustering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11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9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Image forensics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Bad/Intentionally</a:t>
            </a:r>
            <a:r>
              <a:rPr lang="en-US" baseline="0" dirty="0" smtClean="0"/>
              <a:t> obfuscated metadata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Old scanned photos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don’t know where most photos have been taken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r>
              <a:rPr lang="en-US" dirty="0" smtClean="0"/>
              <a:t>Interesting to have information we don’t already have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98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Scene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47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Scene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47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Scene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47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Scene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47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Scene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47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Geofaces</a:t>
            </a:r>
            <a:r>
              <a:rPr lang="en-US" dirty="0" smtClean="0"/>
              <a:t> dataset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38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Face attributes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53796-6A9B-4673-B3D0-CA530EFD82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4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68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5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9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00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5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8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6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3EE40-080D-4BF9-A7B3-97FD27F2ECFF}" type="datetimeFigureOut">
              <a:rPr lang="en-US" smtClean="0"/>
              <a:t>7/31/2014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EFB87-69D2-41C6-BF2E-8E5B38E1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2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res\2 minute talk\img\world-map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86" b="50000"/>
          <a:stretch/>
        </p:blipFill>
        <p:spPr bwMode="auto">
          <a:xfrm>
            <a:off x="2362200" y="1750735"/>
            <a:ext cx="6781800" cy="510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94538" y="224794"/>
            <a:ext cx="61824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Image </a:t>
            </a:r>
            <a:r>
              <a:rPr lang="en-US" sz="6000" dirty="0" err="1" smtClean="0"/>
              <a:t>Geolocation</a:t>
            </a:r>
            <a:endParaRPr lang="en-US" sz="6000" dirty="0" smtClean="0"/>
          </a:p>
          <a:p>
            <a:r>
              <a:rPr lang="en-US" sz="6000" dirty="0" smtClean="0"/>
              <a:t>from Faces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99845" y="2143780"/>
            <a:ext cx="2822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Connor Greenwell</a:t>
            </a:r>
          </a:p>
        </p:txBody>
      </p:sp>
      <p:pic>
        <p:nvPicPr>
          <p:cNvPr id="7170" name="Picture 2" descr="C:\Users\cgreenw4\Downloads\LabLogo_White_Hal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0"/>
            <a:ext cx="1950440" cy="118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53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228599"/>
            <a:ext cx="551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Attribute Relative Frequency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6279999" y="5509411"/>
            <a:ext cx="1891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Female(red) </a:t>
            </a:r>
          </a:p>
          <a:p>
            <a:r>
              <a:rPr lang="en-US" sz="2400" dirty="0" smtClean="0"/>
              <a:t>or Male(blue)</a:t>
            </a:r>
            <a:endParaRPr lang="en-US" sz="2400" dirty="0"/>
          </a:p>
        </p:txBody>
      </p:sp>
      <p:pic>
        <p:nvPicPr>
          <p:cNvPr id="5" name="Picture 2" descr="Z:\share\Connor\location_visualization\figures\female-ma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99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8600" y="228600"/>
            <a:ext cx="551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Attribute Relative Frequency</a:t>
            </a:r>
            <a:endParaRPr lang="en-US" sz="3600" dirty="0"/>
          </a:p>
        </p:txBody>
      </p:sp>
      <p:pic>
        <p:nvPicPr>
          <p:cNvPr id="5123" name="Picture 3" descr="H:\pres\vialab_weekly_meeting\14-07-15\img\la-beard-gri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540" y="1085518"/>
            <a:ext cx="9861080" cy="57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54380" y="1524001"/>
            <a:ext cx="105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No Beard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78187" y="5833145"/>
            <a:ext cx="73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Beard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419597" y="368069"/>
            <a:ext cx="9983194" cy="6121862"/>
            <a:chOff x="-384502" y="152400"/>
            <a:chExt cx="9983194" cy="6121862"/>
          </a:xfrm>
        </p:grpSpPr>
        <p:pic>
          <p:nvPicPr>
            <p:cNvPr id="6148" name="Picture 4" descr="H:\pres\pres_comp\figures\world-ma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4502" y="152400"/>
              <a:ext cx="9983194" cy="6121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1524000" y="763899"/>
              <a:ext cx="6924705" cy="3883831"/>
              <a:chOff x="1524000" y="763899"/>
              <a:chExt cx="6924705" cy="3883831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2590800" y="2993480"/>
                <a:ext cx="715571" cy="825659"/>
              </a:xfrm>
              <a:prstGeom prst="round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4249309" y="990600"/>
                <a:ext cx="715571" cy="825659"/>
              </a:xfrm>
              <a:prstGeom prst="roundRect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7017563" y="1732372"/>
                <a:ext cx="715571" cy="825659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846754" y="3505200"/>
                <a:ext cx="715571" cy="825659"/>
              </a:xfrm>
              <a:prstGeom prst="roundRect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6324600" y="2107198"/>
                <a:ext cx="715571" cy="825659"/>
              </a:xfrm>
              <a:prstGeom prst="roundRect">
                <a:avLst/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1524000" y="2026420"/>
                <a:ext cx="715571" cy="825659"/>
              </a:xfrm>
              <a:prstGeom prst="roundRect">
                <a:avLst/>
              </a:prstGeom>
              <a:blipFill dpi="0"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964880" y="1911229"/>
                <a:ext cx="715571" cy="825659"/>
              </a:xfrm>
              <a:prstGeom prst="roundRect">
                <a:avLst/>
              </a:pr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2228285" y="906713"/>
                <a:ext cx="715571" cy="825659"/>
              </a:xfrm>
              <a:prstGeom prst="roundRect">
                <a:avLst/>
              </a:prstGeom>
              <a:blipFill dpi="0"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4147502" y="2500495"/>
                <a:ext cx="715571" cy="825659"/>
              </a:xfrm>
              <a:prstGeom prst="roundRect">
                <a:avLst/>
              </a:prstGeom>
              <a:blipFill dpi="0"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7733134" y="3733800"/>
                <a:ext cx="715571" cy="825659"/>
              </a:xfrm>
              <a:prstGeom prst="roundRect">
                <a:avLst/>
              </a:pr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534486" y="1319542"/>
                <a:ext cx="715571" cy="825659"/>
              </a:xfrm>
              <a:prstGeom prst="roundRect">
                <a:avLst/>
              </a:pr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2238072" y="1674836"/>
                <a:ext cx="715571" cy="825659"/>
              </a:xfrm>
              <a:prstGeom prst="roundRect">
                <a:avLst/>
              </a:prstGeom>
              <a:blipFill dpi="0"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5029200" y="763899"/>
                <a:ext cx="715571" cy="825659"/>
              </a:xfrm>
              <a:prstGeom prst="roundRect">
                <a:avLst/>
              </a:prstGeom>
              <a:blipFill dpi="0"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2595858" y="3822071"/>
                <a:ext cx="715571" cy="825659"/>
              </a:xfrm>
              <a:prstGeom prst="roundRect">
                <a:avLst/>
              </a:prstGeom>
              <a:blipFill dpi="0"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7703383" y="1200761"/>
                <a:ext cx="715571" cy="825659"/>
              </a:xfrm>
              <a:prstGeom prst="roundRect">
                <a:avLst/>
              </a:prstGeom>
              <a:blipFill dpi="0" rotWithShape="1"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5204487" y="5288340"/>
            <a:ext cx="38633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dirty="0"/>
              <a:t>Continent </a:t>
            </a:r>
            <a:endParaRPr lang="en-US" sz="4800" dirty="0" smtClean="0"/>
          </a:p>
          <a:p>
            <a:pPr algn="r"/>
            <a:r>
              <a:rPr lang="en-US" sz="4800" dirty="0" smtClean="0"/>
              <a:t>Classification</a:t>
            </a:r>
            <a:endParaRPr lang="en-US" sz="4800" dirty="0"/>
          </a:p>
        </p:txBody>
      </p:sp>
      <p:sp>
        <p:nvSpPr>
          <p:cNvPr id="10" name="Oval 9"/>
          <p:cNvSpPr/>
          <p:nvPr/>
        </p:nvSpPr>
        <p:spPr>
          <a:xfrm>
            <a:off x="914400" y="609600"/>
            <a:ext cx="2361934" cy="2667000"/>
          </a:xfrm>
          <a:prstGeom prst="ellipse">
            <a:avLst/>
          </a:prstGeom>
          <a:noFill/>
          <a:ln w="76200"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727794" y="2735696"/>
            <a:ext cx="2361934" cy="2667000"/>
          </a:xfrm>
          <a:prstGeom prst="ellipse">
            <a:avLst/>
          </a:prstGeom>
          <a:noFill/>
          <a:ln w="76200">
            <a:solidFill>
              <a:schemeClr val="accent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924775" y="2002855"/>
            <a:ext cx="2361934" cy="2667000"/>
          </a:xfrm>
          <a:prstGeom prst="ellipse">
            <a:avLst/>
          </a:prstGeom>
          <a:noFill/>
          <a:ln w="76200">
            <a:solidFill>
              <a:schemeClr val="accent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287570" y="609601"/>
            <a:ext cx="3233650" cy="2666999"/>
          </a:xfrm>
          <a:prstGeom prst="ellipse">
            <a:avLst/>
          </a:prstGeom>
          <a:noFill/>
          <a:ln w="762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924775" y="658911"/>
            <a:ext cx="2209534" cy="1752600"/>
          </a:xfrm>
          <a:prstGeom prst="ellipse">
            <a:avLst/>
          </a:prstGeom>
          <a:noFill/>
          <a:ln w="76200">
            <a:solidFill>
              <a:schemeClr val="accent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934466" y="3447372"/>
            <a:ext cx="2209534" cy="1752600"/>
          </a:xfrm>
          <a:prstGeom prst="ellipse">
            <a:avLst/>
          </a:prstGeom>
          <a:noFill/>
          <a:ln w="76200">
            <a:solidFill>
              <a:schemeClr val="tx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14400" y="385877"/>
            <a:ext cx="7315200" cy="6086246"/>
            <a:chOff x="2438400" y="152400"/>
            <a:chExt cx="4762500" cy="3962400"/>
          </a:xfrm>
        </p:grpSpPr>
        <p:sp>
          <p:nvSpPr>
            <p:cNvPr id="3" name="Rectangle 2"/>
            <p:cNvSpPr/>
            <p:nvPr/>
          </p:nvSpPr>
          <p:spPr>
            <a:xfrm>
              <a:off x="2438400" y="152400"/>
              <a:ext cx="4762500" cy="396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7" name="Picture 3" descr="H:\pres\pres_comp\figures\confusion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6" r="23614" b="7784"/>
            <a:stretch/>
          </p:blipFill>
          <p:spPr bwMode="auto">
            <a:xfrm>
              <a:off x="3252243" y="457200"/>
              <a:ext cx="3572705" cy="297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1985289" y="1692631"/>
              <a:ext cx="1727402" cy="500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</a:rPr>
                <a:t>Labeled As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71928" y="3505200"/>
              <a:ext cx="2133330" cy="500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</a:rPr>
                <a:t>True Location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20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252248"/>
            <a:ext cx="8534400" cy="55915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886" y="6248400"/>
            <a:ext cx="6239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Clustering By Similarity and Location</a:t>
            </a:r>
            <a:endParaRPr lang="en-US" sz="3200" dirty="0"/>
          </a:p>
        </p:txBody>
      </p:sp>
      <p:grpSp>
        <p:nvGrpSpPr>
          <p:cNvPr id="5132" name="Group 5131"/>
          <p:cNvGrpSpPr/>
          <p:nvPr/>
        </p:nvGrpSpPr>
        <p:grpSpPr>
          <a:xfrm>
            <a:off x="1489812" y="1295400"/>
            <a:ext cx="6206388" cy="3505200"/>
            <a:chOff x="1489812" y="1295400"/>
            <a:chExt cx="6206388" cy="35052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489812" y="1498090"/>
              <a:ext cx="2449691" cy="71171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39503" y="1295400"/>
              <a:ext cx="2509438" cy="91440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479771" y="3788037"/>
              <a:ext cx="2082829" cy="1012563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939503" y="2209800"/>
              <a:ext cx="1623097" cy="1578237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489812" y="1498090"/>
              <a:ext cx="262788" cy="238811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0" name="Straight Connector 5119"/>
            <p:cNvCxnSpPr/>
            <p:nvPr/>
          </p:nvCxnSpPr>
          <p:spPr>
            <a:xfrm flipV="1">
              <a:off x="5562600" y="3429000"/>
              <a:ext cx="2133600" cy="359037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9" name="Straight Connector 5128"/>
            <p:cNvCxnSpPr/>
            <p:nvPr/>
          </p:nvCxnSpPr>
          <p:spPr>
            <a:xfrm>
              <a:off x="1752600" y="3886200"/>
              <a:ext cx="1727171" cy="91440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1" name="Straight Connector 5130"/>
            <p:cNvCxnSpPr/>
            <p:nvPr/>
          </p:nvCxnSpPr>
          <p:spPr>
            <a:xfrm>
              <a:off x="6448941" y="1295400"/>
              <a:ext cx="1247259" cy="2133600"/>
            </a:xfrm>
            <a:prstGeom prst="line">
              <a:avLst/>
            </a:prstGeom>
            <a:ln w="95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901870" y="533400"/>
            <a:ext cx="7310898" cy="4880296"/>
            <a:chOff x="1981200" y="388341"/>
            <a:chExt cx="6158917" cy="4111305"/>
          </a:xfrm>
        </p:grpSpPr>
        <p:sp>
          <p:nvSpPr>
            <p:cNvPr id="8" name="Rounded Rectangle 7"/>
            <p:cNvSpPr/>
            <p:nvPr/>
          </p:nvSpPr>
          <p:spPr>
            <a:xfrm>
              <a:off x="4044892" y="1201024"/>
              <a:ext cx="990600" cy="1143000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657600" y="3356646"/>
              <a:ext cx="990600" cy="1143000"/>
            </a:xfrm>
            <a:prstGeom prst="round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981200" y="629524"/>
              <a:ext cx="990600" cy="1143000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158917" y="388341"/>
              <a:ext cx="990600" cy="1143000"/>
            </a:xfrm>
            <a:prstGeom prst="round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149517" y="2213646"/>
              <a:ext cx="990600" cy="1143000"/>
            </a:xfrm>
            <a:prstGeom prst="round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334000" y="2558643"/>
              <a:ext cx="990600" cy="1143000"/>
            </a:xfrm>
            <a:prstGeom prst="round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145135" y="2539768"/>
              <a:ext cx="990600" cy="1143000"/>
            </a:xfrm>
            <a:prstGeom prst="round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49" name="Group 5148"/>
          <p:cNvGrpSpPr/>
          <p:nvPr/>
        </p:nvGrpSpPr>
        <p:grpSpPr>
          <a:xfrm>
            <a:off x="533400" y="2057400"/>
            <a:ext cx="7848600" cy="2514600"/>
            <a:chOff x="533400" y="2057400"/>
            <a:chExt cx="7848600" cy="2514600"/>
          </a:xfrm>
        </p:grpSpPr>
        <p:cxnSp>
          <p:nvCxnSpPr>
            <p:cNvPr id="5137" name="Straight Connector 5136"/>
            <p:cNvCxnSpPr/>
            <p:nvPr/>
          </p:nvCxnSpPr>
          <p:spPr>
            <a:xfrm>
              <a:off x="533400" y="2362200"/>
              <a:ext cx="3124200" cy="1016311"/>
            </a:xfrm>
            <a:prstGeom prst="line">
              <a:avLst/>
            </a:prstGeom>
            <a:ln w="762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9" name="Straight Connector 5138"/>
            <p:cNvCxnSpPr/>
            <p:nvPr/>
          </p:nvCxnSpPr>
          <p:spPr>
            <a:xfrm flipV="1">
              <a:off x="3657600" y="2514600"/>
              <a:ext cx="2400072" cy="863912"/>
            </a:xfrm>
            <a:prstGeom prst="line">
              <a:avLst/>
            </a:prstGeom>
            <a:ln w="762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6" name="Straight Connector 5145"/>
            <p:cNvCxnSpPr/>
            <p:nvPr/>
          </p:nvCxnSpPr>
          <p:spPr>
            <a:xfrm flipV="1">
              <a:off x="6057672" y="2057400"/>
              <a:ext cx="2324328" cy="457200"/>
            </a:xfrm>
            <a:prstGeom prst="line">
              <a:avLst/>
            </a:prstGeom>
            <a:ln w="762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8" name="Straight Connector 5147"/>
            <p:cNvCxnSpPr/>
            <p:nvPr/>
          </p:nvCxnSpPr>
          <p:spPr>
            <a:xfrm>
              <a:off x="6057672" y="2514600"/>
              <a:ext cx="876528" cy="2057400"/>
            </a:xfrm>
            <a:prstGeom prst="line">
              <a:avLst/>
            </a:prstGeom>
            <a:ln w="762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53" name="Group 5152"/>
          <p:cNvGrpSpPr/>
          <p:nvPr/>
        </p:nvGrpSpPr>
        <p:grpSpPr>
          <a:xfrm>
            <a:off x="0" y="152400"/>
            <a:ext cx="8686800" cy="5691352"/>
            <a:chOff x="0" y="152400"/>
            <a:chExt cx="8686800" cy="5691352"/>
          </a:xfrm>
          <a:noFill/>
        </p:grpSpPr>
        <p:sp>
          <p:nvSpPr>
            <p:cNvPr id="5150" name="Oval 5149"/>
            <p:cNvSpPr/>
            <p:nvPr/>
          </p:nvSpPr>
          <p:spPr>
            <a:xfrm>
              <a:off x="228600" y="152400"/>
              <a:ext cx="8077200" cy="2846518"/>
            </a:xfrm>
            <a:prstGeom prst="ellipse">
              <a:avLst/>
            </a:pr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1" name="Oval 5150"/>
            <p:cNvSpPr/>
            <p:nvPr/>
          </p:nvSpPr>
          <p:spPr>
            <a:xfrm>
              <a:off x="0" y="2870355"/>
              <a:ext cx="6858000" cy="2973397"/>
            </a:xfrm>
            <a:prstGeom prst="ellipse">
              <a:avLst/>
            </a:prstGeom>
            <a:noFill/>
            <a:ln w="76200">
              <a:solidFill>
                <a:schemeClr val="accent3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2" name="Oval 5151"/>
            <p:cNvSpPr/>
            <p:nvPr/>
          </p:nvSpPr>
          <p:spPr>
            <a:xfrm>
              <a:off x="6629400" y="2209800"/>
              <a:ext cx="2057400" cy="2362200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862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4745" y="96554"/>
            <a:ext cx="7494510" cy="4399246"/>
            <a:chOff x="824745" y="96554"/>
            <a:chExt cx="7494510" cy="4399246"/>
          </a:xfrm>
        </p:grpSpPr>
        <p:sp>
          <p:nvSpPr>
            <p:cNvPr id="23" name="Rectangle 22"/>
            <p:cNvSpPr/>
            <p:nvPr/>
          </p:nvSpPr>
          <p:spPr>
            <a:xfrm>
              <a:off x="824745" y="96554"/>
              <a:ext cx="7494510" cy="43992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H:\pres\pres_comp\figures\global_cluster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2" t="14531" r="9165" b="17638"/>
            <a:stretch/>
          </p:blipFill>
          <p:spPr bwMode="auto">
            <a:xfrm>
              <a:off x="915606" y="477554"/>
              <a:ext cx="7294614" cy="3637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33400" y="4592459"/>
            <a:ext cx="8077200" cy="2168698"/>
            <a:chOff x="457200" y="4648384"/>
            <a:chExt cx="8229600" cy="2209616"/>
          </a:xfrm>
        </p:grpSpPr>
        <p:sp>
          <p:nvSpPr>
            <p:cNvPr id="15" name="Flowchart: Process 14"/>
            <p:cNvSpPr/>
            <p:nvPr/>
          </p:nvSpPr>
          <p:spPr>
            <a:xfrm>
              <a:off x="457200" y="4648384"/>
              <a:ext cx="8229600" cy="220961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56109" y="4953000"/>
              <a:ext cx="7631779" cy="1676400"/>
              <a:chOff x="756109" y="4953000"/>
              <a:chExt cx="7631779" cy="1676400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046249" y="4953000"/>
                <a:ext cx="1341639" cy="1676400"/>
              </a:xfrm>
              <a:prstGeom prst="rect">
                <a:avLst/>
              </a:prstGeom>
              <a:ln w="127000" cap="sq">
                <a:solidFill>
                  <a:srgbClr val="92D05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949020" y="4953325"/>
                <a:ext cx="1341120" cy="1675750"/>
              </a:xfrm>
              <a:prstGeom prst="rect">
                <a:avLst/>
              </a:prstGeom>
              <a:ln w="127000" cap="sq">
                <a:solidFill>
                  <a:schemeClr val="accent2">
                    <a:lumMod val="75000"/>
                  </a:schemeClr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53859" y="4953325"/>
                <a:ext cx="1341120" cy="1675750"/>
              </a:xfrm>
              <a:prstGeom prst="rect">
                <a:avLst/>
              </a:prstGeom>
              <a:ln w="127000" cap="sq">
                <a:solidFill>
                  <a:srgbClr val="0070C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56109" y="4953000"/>
                <a:ext cx="1341639" cy="1676400"/>
              </a:xfrm>
              <a:prstGeom prst="rect">
                <a:avLst/>
              </a:prstGeom>
              <a:ln w="127000" cap="sq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cxnSp>
        <p:nvCxnSpPr>
          <p:cNvPr id="26" name="Straight Arrow Connector 25"/>
          <p:cNvCxnSpPr/>
          <p:nvPr/>
        </p:nvCxnSpPr>
        <p:spPr>
          <a:xfrm flipV="1">
            <a:off x="1600200" y="1600200"/>
            <a:ext cx="838200" cy="320040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124200" y="1676400"/>
            <a:ext cx="419618" cy="3124200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724400" y="1447800"/>
            <a:ext cx="875780" cy="335280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0" name="Straight Arrow Connector 5119"/>
          <p:cNvCxnSpPr/>
          <p:nvPr/>
        </p:nvCxnSpPr>
        <p:spPr>
          <a:xfrm flipH="1" flipV="1">
            <a:off x="6705600" y="2296178"/>
            <a:ext cx="953228" cy="2504422"/>
          </a:xfrm>
          <a:prstGeom prst="straightConnector1">
            <a:avLst/>
          </a:prstGeom>
          <a:ln w="762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46041" y="613162"/>
            <a:ext cx="1139130" cy="1328986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8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7782E-6 L 0.42483 -0.008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04733" y="96554"/>
            <a:ext cx="5534534" cy="4399246"/>
            <a:chOff x="1804733" y="96554"/>
            <a:chExt cx="5534534" cy="4399246"/>
          </a:xfrm>
        </p:grpSpPr>
        <p:sp>
          <p:nvSpPr>
            <p:cNvPr id="3" name="Rectangle 2"/>
            <p:cNvSpPr/>
            <p:nvPr/>
          </p:nvSpPr>
          <p:spPr>
            <a:xfrm>
              <a:off x="1804733" y="96554"/>
              <a:ext cx="5534534" cy="43992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H:\pres\pres_comp\figures\europe_cluste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0" t="5696" r="15500" b="8750"/>
            <a:stretch/>
          </p:blipFill>
          <p:spPr bwMode="auto">
            <a:xfrm>
              <a:off x="1963026" y="302188"/>
              <a:ext cx="5199774" cy="3987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33400" y="2133600"/>
            <a:ext cx="8077200" cy="4627557"/>
            <a:chOff x="533400" y="2133600"/>
            <a:chExt cx="8077200" cy="4627557"/>
          </a:xfrm>
        </p:grpSpPr>
        <p:grpSp>
          <p:nvGrpSpPr>
            <p:cNvPr id="11" name="Group 10"/>
            <p:cNvGrpSpPr/>
            <p:nvPr/>
          </p:nvGrpSpPr>
          <p:grpSpPr>
            <a:xfrm>
              <a:off x="533400" y="4592459"/>
              <a:ext cx="8077200" cy="2168698"/>
              <a:chOff x="457200" y="4648384"/>
              <a:chExt cx="8229600" cy="2209616"/>
            </a:xfrm>
          </p:grpSpPr>
          <p:sp>
            <p:nvSpPr>
              <p:cNvPr id="10" name="Flowchart: Process 9"/>
              <p:cNvSpPr/>
              <p:nvPr/>
            </p:nvSpPr>
            <p:spPr>
              <a:xfrm>
                <a:off x="457200" y="4648384"/>
                <a:ext cx="8229600" cy="2209616"/>
              </a:xfrm>
              <a:prstGeom prst="flowChartProces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756109" y="4953000"/>
                <a:ext cx="7631779" cy="1676400"/>
                <a:chOff x="756109" y="4953000"/>
                <a:chExt cx="7631779" cy="1676400"/>
              </a:xfrm>
            </p:grpSpPr>
            <p:pic>
              <p:nvPicPr>
                <p:cNvPr id="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046249" y="4953000"/>
                  <a:ext cx="1341639" cy="1676400"/>
                </a:xfrm>
                <a:prstGeom prst="rect">
                  <a:avLst/>
                </a:prstGeom>
                <a:ln w="127000" cap="sq">
                  <a:solidFill>
                    <a:srgbClr val="FFFF00"/>
                  </a:solidFill>
                  <a:miter lim="800000"/>
                </a:ln>
                <a:effectLst>
                  <a:outerShdw blurRad="57150" dist="50800" dir="2700000" algn="tl" rotWithShape="0">
                    <a:srgbClr val="000000">
                      <a:alpha val="4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949020" y="4953325"/>
                  <a:ext cx="1341120" cy="1675750"/>
                </a:xfrm>
                <a:prstGeom prst="rect">
                  <a:avLst/>
                </a:prstGeom>
                <a:ln w="127000" cap="sq">
                  <a:solidFill>
                    <a:schemeClr val="accent6"/>
                  </a:solidFill>
                  <a:miter lim="800000"/>
                </a:ln>
                <a:effectLst>
                  <a:outerShdw blurRad="57150" dist="50800" dir="2700000" algn="tl" rotWithShape="0">
                    <a:srgbClr val="000000">
                      <a:alpha val="4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2853859" y="4953325"/>
                  <a:ext cx="1341120" cy="1675750"/>
                </a:xfrm>
                <a:prstGeom prst="rect">
                  <a:avLst/>
                </a:prstGeom>
                <a:ln w="127000" cap="sq">
                  <a:solidFill>
                    <a:srgbClr val="92D050"/>
                  </a:solidFill>
                  <a:miter lim="800000"/>
                </a:ln>
                <a:effectLst>
                  <a:outerShdw blurRad="57150" dist="50800" dir="2700000" algn="tl" rotWithShape="0">
                    <a:srgbClr val="000000">
                      <a:alpha val="4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6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756109" y="4953000"/>
                  <a:ext cx="1341639" cy="1676400"/>
                </a:xfrm>
                <a:prstGeom prst="rect">
                  <a:avLst/>
                </a:prstGeom>
                <a:ln w="127000" cap="sq">
                  <a:solidFill>
                    <a:srgbClr val="002060"/>
                  </a:solidFill>
                  <a:miter lim="800000"/>
                </a:ln>
                <a:effectLst>
                  <a:outerShdw blurRad="57150" dist="50800" dir="2700000" algn="tl" rotWithShape="0">
                    <a:srgbClr val="000000">
                      <a:alpha val="4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1600200" y="2590800"/>
              <a:ext cx="2133600" cy="220980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657600" y="3124200"/>
              <a:ext cx="609600" cy="1676400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4800600" y="2133600"/>
              <a:ext cx="799580" cy="266700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5715000" y="3276600"/>
              <a:ext cx="1943828" cy="152400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ounded Rectangle 20"/>
          <p:cNvSpPr/>
          <p:nvPr/>
        </p:nvSpPr>
        <p:spPr>
          <a:xfrm>
            <a:off x="452876" y="650308"/>
            <a:ext cx="1075448" cy="1254692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4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27782E-6 L 0.33334 0.1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78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16200000">
            <a:off x="1428473" y="-834492"/>
            <a:ext cx="6271438" cy="8550020"/>
            <a:chOff x="228601" y="239299"/>
            <a:chExt cx="7819620" cy="12370839"/>
          </a:xfrm>
        </p:grpSpPr>
        <p:grpSp>
          <p:nvGrpSpPr>
            <p:cNvPr id="4" name="Group 3"/>
            <p:cNvGrpSpPr/>
            <p:nvPr/>
          </p:nvGrpSpPr>
          <p:grpSpPr>
            <a:xfrm>
              <a:off x="228601" y="239299"/>
              <a:ext cx="7746401" cy="12370839"/>
              <a:chOff x="228601" y="239299"/>
              <a:chExt cx="7746401" cy="12370839"/>
            </a:xfrm>
          </p:grpSpPr>
          <p:sp>
            <p:nvSpPr>
              <p:cNvPr id="8" name="Rectangle 7"/>
              <p:cNvSpPr/>
              <p:nvPr/>
            </p:nvSpPr>
            <p:spPr>
              <a:xfrm rot="5400000">
                <a:off x="-5128827" y="5596727"/>
                <a:ext cx="12370839" cy="165598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sz="2800" dirty="0" smtClean="0"/>
                  <a:t>Locator</a:t>
                </a:r>
                <a:endParaRPr lang="en-US" sz="2800" dirty="0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 rot="5400000">
                <a:off x="1139371" y="727736"/>
                <a:ext cx="1490427" cy="1367764"/>
              </a:xfrm>
              <a:prstGeom prst="roundRect">
                <a:avLst>
                  <a:gd name="adj" fmla="val 10966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Arch.</a:t>
                </a:r>
              </a:p>
              <a:p>
                <a:pPr algn="ctr"/>
                <a:r>
                  <a:rPr lang="en-US" dirty="0" smtClean="0"/>
                  <a:t>analysis</a:t>
                </a:r>
                <a:endParaRPr lang="en-US" dirty="0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 rot="5400000">
                <a:off x="1139371" y="2745116"/>
                <a:ext cx="1490427" cy="1367764"/>
              </a:xfrm>
              <a:prstGeom prst="roundRect">
                <a:avLst>
                  <a:gd name="adj" fmla="val 13409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Scene</a:t>
                </a:r>
                <a:endParaRPr lang="en-US" dirty="0" smtClean="0"/>
              </a:p>
              <a:p>
                <a:pPr algn="ctr"/>
                <a:r>
                  <a:rPr lang="en-US" dirty="0" smtClean="0"/>
                  <a:t>analysis</a:t>
                </a:r>
                <a:endParaRPr lang="en-US" dirty="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5400000">
                <a:off x="853540" y="5085093"/>
                <a:ext cx="7497148" cy="6745776"/>
              </a:xfrm>
              <a:prstGeom prst="roundRect">
                <a:avLst>
                  <a:gd name="adj" fmla="val 15534"/>
                </a:avLst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Face analysis</a:t>
                </a:r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 smtClean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 smtClean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 smtClean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 smtClean="0"/>
              </a:p>
              <a:p>
                <a:pPr algn="ctr"/>
                <a:endParaRPr lang="en-US" sz="2800" dirty="0"/>
              </a:p>
              <a:p>
                <a:pPr algn="ctr"/>
                <a:endParaRPr lang="en-US" sz="2800" dirty="0" smtClean="0"/>
              </a:p>
              <a:p>
                <a:pPr algn="ctr"/>
                <a:endParaRPr lang="en-US" sz="2800" dirty="0"/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 rot="5400000">
              <a:off x="1063171" y="663608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 rot="5400000">
              <a:off x="765190" y="4996353"/>
              <a:ext cx="7654415" cy="6911646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 rot="5400000">
              <a:off x="1063173" y="2680989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2" descr="H:\pres\pres_comp\figures\europe_clust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5696" r="15500" b="8750"/>
          <a:stretch/>
        </p:blipFill>
        <p:spPr bwMode="auto">
          <a:xfrm>
            <a:off x="4756975" y="1219200"/>
            <a:ext cx="2495000" cy="191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H:\pres\pres_comp\figures\confusi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r="23614" b="7784"/>
          <a:stretch/>
        </p:blipFill>
        <p:spPr bwMode="auto">
          <a:xfrm>
            <a:off x="6118529" y="3407587"/>
            <a:ext cx="2300467" cy="191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9182" y="315984"/>
            <a:ext cx="2459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/>
              <a:t>Conclusion</a:t>
            </a:r>
            <a:endParaRPr lang="en-US" sz="4000" dirty="0"/>
          </a:p>
        </p:txBody>
      </p:sp>
      <p:pic>
        <p:nvPicPr>
          <p:cNvPr id="1026" name="Picture 2" descr="Z:\share\Connor\location_visualization\figures\female-mal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0758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41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res\2 minute talk\img\world-map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86" b="50000"/>
          <a:stretch/>
        </p:blipFill>
        <p:spPr bwMode="auto">
          <a:xfrm>
            <a:off x="2362200" y="1750735"/>
            <a:ext cx="6781800" cy="510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514600"/>
            <a:ext cx="7638128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150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Questions</a:t>
            </a:r>
            <a:r>
              <a:rPr lang="en-US" sz="2390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23900" b="0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0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res\2 minute talk\img\world-map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86" b="50000"/>
          <a:stretch/>
        </p:blipFill>
        <p:spPr bwMode="auto">
          <a:xfrm>
            <a:off x="2362200" y="1750735"/>
            <a:ext cx="6781800" cy="510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514600"/>
            <a:ext cx="7638128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390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23900" b="0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5" name="Picture 3" descr="H:\pres\pres_comp\figures\forensic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3564834" cy="5124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H:\pres\pres_comp\figures\ny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94" y="914400"/>
            <a:ext cx="5334000" cy="355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902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:\pres\pres_comp\figures\gr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55843"/>
            <a:ext cx="5845516" cy="438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28599" y="239300"/>
            <a:ext cx="2209802" cy="6417224"/>
            <a:chOff x="228599" y="239300"/>
            <a:chExt cx="2209802" cy="6417224"/>
          </a:xfrm>
        </p:grpSpPr>
        <p:grpSp>
          <p:nvGrpSpPr>
            <p:cNvPr id="33" name="Group 32"/>
            <p:cNvGrpSpPr/>
            <p:nvPr/>
          </p:nvGrpSpPr>
          <p:grpSpPr>
            <a:xfrm>
              <a:off x="228599" y="239300"/>
              <a:ext cx="2133601" cy="6417224"/>
              <a:chOff x="228599" y="239300"/>
              <a:chExt cx="2133601" cy="6417224"/>
            </a:xfrm>
          </p:grpSpPr>
          <p:sp>
            <p:nvSpPr>
              <p:cNvPr id="40" name="Rectangle 39"/>
              <p:cNvSpPr/>
              <p:nvPr/>
            </p:nvSpPr>
            <p:spPr>
              <a:xfrm rot="5400000">
                <a:off x="-2285819" y="2753718"/>
                <a:ext cx="6417224" cy="138838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sz="3600" dirty="0" smtClean="0"/>
                  <a:t>Locator</a:t>
                </a:r>
                <a:endParaRPr lang="en-US" sz="3600" dirty="0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871774" y="727736"/>
                <a:ext cx="1490426" cy="136776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Architectural</a:t>
                </a:r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871774" y="2745118"/>
                <a:ext cx="1490426" cy="136776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Scene</a:t>
                </a:r>
                <a:endParaRPr lang="en-US" sz="1600" dirty="0" smtClean="0"/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</p:grpSp>
        <p:sp>
          <p:nvSpPr>
            <p:cNvPr id="34" name="Rounded Rectangle 33"/>
            <p:cNvSpPr/>
            <p:nvPr/>
          </p:nvSpPr>
          <p:spPr>
            <a:xfrm>
              <a:off x="795574" y="663607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795574" y="4698371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95575" y="2680989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310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:\pres\pres_comp\figures\gr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55843"/>
            <a:ext cx="5845516" cy="438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owchart: Process 11"/>
          <p:cNvSpPr/>
          <p:nvPr/>
        </p:nvSpPr>
        <p:spPr>
          <a:xfrm>
            <a:off x="3581400" y="1524000"/>
            <a:ext cx="1219200" cy="1143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Process 39"/>
          <p:cNvSpPr/>
          <p:nvPr/>
        </p:nvSpPr>
        <p:spPr>
          <a:xfrm>
            <a:off x="7239000" y="2327749"/>
            <a:ext cx="1219200" cy="1143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Process 40"/>
          <p:cNvSpPr/>
          <p:nvPr/>
        </p:nvSpPr>
        <p:spPr>
          <a:xfrm>
            <a:off x="4800600" y="1954956"/>
            <a:ext cx="1219200" cy="1143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Process 42"/>
          <p:cNvSpPr/>
          <p:nvPr/>
        </p:nvSpPr>
        <p:spPr>
          <a:xfrm>
            <a:off x="5638800" y="3368612"/>
            <a:ext cx="1219200" cy="1143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3885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Carl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Doersch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Saurabh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Singh,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Abhinav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Gupta, Josef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Sivic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and Alexei A.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Efros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What Makes Paris Look like Paris? ACM Transactions on Graphics (SIGGRAPH 2012), August 2012, vol. 31, No. 3.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28599" y="239300"/>
            <a:ext cx="2209802" cy="6417224"/>
            <a:chOff x="228599" y="239300"/>
            <a:chExt cx="2209802" cy="6417224"/>
          </a:xfrm>
        </p:grpSpPr>
        <p:grpSp>
          <p:nvGrpSpPr>
            <p:cNvPr id="45" name="Group 44"/>
            <p:cNvGrpSpPr/>
            <p:nvPr/>
          </p:nvGrpSpPr>
          <p:grpSpPr>
            <a:xfrm>
              <a:off x="228599" y="239300"/>
              <a:ext cx="2133601" cy="6417224"/>
              <a:chOff x="228599" y="239300"/>
              <a:chExt cx="2133601" cy="6417224"/>
            </a:xfrm>
          </p:grpSpPr>
          <p:sp>
            <p:nvSpPr>
              <p:cNvPr id="52" name="Rectangle 51"/>
              <p:cNvSpPr/>
              <p:nvPr/>
            </p:nvSpPr>
            <p:spPr>
              <a:xfrm rot="5400000">
                <a:off x="-2285819" y="2753718"/>
                <a:ext cx="6417224" cy="138838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sz="3600" dirty="0" smtClean="0"/>
                  <a:t>Locator</a:t>
                </a:r>
                <a:endParaRPr lang="en-US" sz="3600" dirty="0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871774" y="727736"/>
                <a:ext cx="1490426" cy="136776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Architectural</a:t>
                </a:r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871774" y="2745118"/>
                <a:ext cx="1490426" cy="136776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Scene</a:t>
                </a:r>
                <a:endParaRPr lang="en-US" sz="1600" dirty="0" smtClean="0"/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</p:grpSp>
        <p:sp>
          <p:nvSpPr>
            <p:cNvPr id="46" name="Rounded Rectangle 45"/>
            <p:cNvSpPr/>
            <p:nvPr/>
          </p:nvSpPr>
          <p:spPr>
            <a:xfrm>
              <a:off x="795574" y="663607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795574" y="4698371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795575" y="2680989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131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:\pres\pres_comp\figures\gr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55843"/>
            <a:ext cx="5845516" cy="438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lowchart: Process 11"/>
          <p:cNvSpPr/>
          <p:nvPr/>
        </p:nvSpPr>
        <p:spPr>
          <a:xfrm>
            <a:off x="3581400" y="3409187"/>
            <a:ext cx="970697" cy="910028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Process 12"/>
          <p:cNvSpPr/>
          <p:nvPr/>
        </p:nvSpPr>
        <p:spPr>
          <a:xfrm>
            <a:off x="5486400" y="3581400"/>
            <a:ext cx="905030" cy="848466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68292" y="62241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James Hays, Alexei A.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Efros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IM2GPS: estimating geographic information from a single image. Proceedings of the IEEE Conf. on Computer Vision and Pattern Recognition (CVPR), 2008. 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28599" y="239300"/>
            <a:ext cx="2209802" cy="6417224"/>
            <a:chOff x="228599" y="239300"/>
            <a:chExt cx="2209802" cy="6417224"/>
          </a:xfrm>
        </p:grpSpPr>
        <p:grpSp>
          <p:nvGrpSpPr>
            <p:cNvPr id="16" name="Group 15"/>
            <p:cNvGrpSpPr/>
            <p:nvPr/>
          </p:nvGrpSpPr>
          <p:grpSpPr>
            <a:xfrm>
              <a:off x="228599" y="239300"/>
              <a:ext cx="2133601" cy="6417224"/>
              <a:chOff x="228599" y="239300"/>
              <a:chExt cx="2133601" cy="6417224"/>
            </a:xfrm>
          </p:grpSpPr>
          <p:sp>
            <p:nvSpPr>
              <p:cNvPr id="20" name="Rectangle 19"/>
              <p:cNvSpPr/>
              <p:nvPr/>
            </p:nvSpPr>
            <p:spPr>
              <a:xfrm rot="5400000">
                <a:off x="-2285819" y="2753718"/>
                <a:ext cx="6417224" cy="138838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sz="3600" dirty="0" smtClean="0"/>
                  <a:t>Locator</a:t>
                </a:r>
                <a:endParaRPr lang="en-US" sz="3600" dirty="0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871774" y="727736"/>
                <a:ext cx="1490426" cy="136776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Architectural</a:t>
                </a:r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871774" y="2745118"/>
                <a:ext cx="1490426" cy="136776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Scene</a:t>
                </a:r>
                <a:endParaRPr lang="en-US" sz="1600" dirty="0" smtClean="0"/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</p:grpSp>
        <p:sp>
          <p:nvSpPr>
            <p:cNvPr id="17" name="Rounded Rectangle 16"/>
            <p:cNvSpPr/>
            <p:nvPr/>
          </p:nvSpPr>
          <p:spPr>
            <a:xfrm>
              <a:off x="795574" y="663607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795574" y="4698371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95575" y="2680989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Flowchart: Process 23"/>
          <p:cNvSpPr/>
          <p:nvPr/>
        </p:nvSpPr>
        <p:spPr>
          <a:xfrm>
            <a:off x="6553200" y="1904999"/>
            <a:ext cx="381000" cy="381001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Process 24"/>
          <p:cNvSpPr/>
          <p:nvPr/>
        </p:nvSpPr>
        <p:spPr>
          <a:xfrm>
            <a:off x="6934200" y="4698371"/>
            <a:ext cx="905030" cy="848466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9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:\pres\pres_comp\figures\gr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55843"/>
            <a:ext cx="5845516" cy="438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Process 12"/>
          <p:cNvSpPr/>
          <p:nvPr/>
        </p:nvSpPr>
        <p:spPr>
          <a:xfrm>
            <a:off x="3434080" y="4191000"/>
            <a:ext cx="406400" cy="381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ocess 13"/>
          <p:cNvSpPr/>
          <p:nvPr/>
        </p:nvSpPr>
        <p:spPr>
          <a:xfrm>
            <a:off x="4114800" y="4267200"/>
            <a:ext cx="406400" cy="381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ocess 14"/>
          <p:cNvSpPr/>
          <p:nvPr/>
        </p:nvSpPr>
        <p:spPr>
          <a:xfrm>
            <a:off x="6589295" y="4256930"/>
            <a:ext cx="132874" cy="12457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ocess 15"/>
          <p:cNvSpPr/>
          <p:nvPr/>
        </p:nvSpPr>
        <p:spPr>
          <a:xfrm>
            <a:off x="6056721" y="4289870"/>
            <a:ext cx="132874" cy="12457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rocess 16"/>
          <p:cNvSpPr/>
          <p:nvPr/>
        </p:nvSpPr>
        <p:spPr>
          <a:xfrm>
            <a:off x="7924800" y="4258761"/>
            <a:ext cx="132874" cy="12457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ocess 17"/>
          <p:cNvSpPr/>
          <p:nvPr/>
        </p:nvSpPr>
        <p:spPr>
          <a:xfrm>
            <a:off x="6248400" y="4475460"/>
            <a:ext cx="132874" cy="12457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ocess 18"/>
          <p:cNvSpPr/>
          <p:nvPr/>
        </p:nvSpPr>
        <p:spPr>
          <a:xfrm>
            <a:off x="4724400" y="4272310"/>
            <a:ext cx="132874" cy="12457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28599" y="239300"/>
            <a:ext cx="2209802" cy="6417224"/>
            <a:chOff x="228599" y="239300"/>
            <a:chExt cx="2209802" cy="6417224"/>
          </a:xfrm>
        </p:grpSpPr>
        <p:grpSp>
          <p:nvGrpSpPr>
            <p:cNvPr id="21" name="Group 20"/>
            <p:cNvGrpSpPr/>
            <p:nvPr/>
          </p:nvGrpSpPr>
          <p:grpSpPr>
            <a:xfrm>
              <a:off x="228599" y="239300"/>
              <a:ext cx="2133601" cy="6417224"/>
              <a:chOff x="228599" y="239300"/>
              <a:chExt cx="2133601" cy="6417224"/>
            </a:xfrm>
          </p:grpSpPr>
          <p:sp>
            <p:nvSpPr>
              <p:cNvPr id="25" name="Rectangle 24"/>
              <p:cNvSpPr/>
              <p:nvPr/>
            </p:nvSpPr>
            <p:spPr>
              <a:xfrm rot="5400000">
                <a:off x="-2285819" y="2753718"/>
                <a:ext cx="6417224" cy="138838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sz="3600" dirty="0" smtClean="0"/>
                  <a:t>Locator</a:t>
                </a:r>
                <a:endParaRPr lang="en-US" sz="3600" dirty="0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871774" y="727736"/>
                <a:ext cx="1490426" cy="136776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Architectural</a:t>
                </a:r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871774" y="2745118"/>
                <a:ext cx="1490426" cy="136776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Scene</a:t>
                </a:r>
                <a:endParaRPr lang="en-US" sz="1600" dirty="0" smtClean="0"/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871774" y="4762500"/>
                <a:ext cx="1490426" cy="136776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Face</a:t>
                </a:r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</p:grpSp>
        <p:sp>
          <p:nvSpPr>
            <p:cNvPr id="22" name="Rounded Rectangle 21"/>
            <p:cNvSpPr/>
            <p:nvPr/>
          </p:nvSpPr>
          <p:spPr>
            <a:xfrm>
              <a:off x="795574" y="663607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95574" y="4698371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95575" y="2680989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35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:\pres\pres_comp\figures\gr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55843"/>
            <a:ext cx="5845516" cy="438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Process 12"/>
          <p:cNvSpPr/>
          <p:nvPr/>
        </p:nvSpPr>
        <p:spPr>
          <a:xfrm>
            <a:off x="3434080" y="4191000"/>
            <a:ext cx="406400" cy="381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ocess 13"/>
          <p:cNvSpPr/>
          <p:nvPr/>
        </p:nvSpPr>
        <p:spPr>
          <a:xfrm>
            <a:off x="4114800" y="4267200"/>
            <a:ext cx="406400" cy="381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ocess 14"/>
          <p:cNvSpPr/>
          <p:nvPr/>
        </p:nvSpPr>
        <p:spPr>
          <a:xfrm>
            <a:off x="6589295" y="4256930"/>
            <a:ext cx="132874" cy="12457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ocess 15"/>
          <p:cNvSpPr/>
          <p:nvPr/>
        </p:nvSpPr>
        <p:spPr>
          <a:xfrm>
            <a:off x="6056721" y="4289870"/>
            <a:ext cx="132874" cy="12457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rocess 16"/>
          <p:cNvSpPr/>
          <p:nvPr/>
        </p:nvSpPr>
        <p:spPr>
          <a:xfrm>
            <a:off x="7924800" y="4258761"/>
            <a:ext cx="132874" cy="12457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ocess 17"/>
          <p:cNvSpPr/>
          <p:nvPr/>
        </p:nvSpPr>
        <p:spPr>
          <a:xfrm>
            <a:off x="6248400" y="4475460"/>
            <a:ext cx="132874" cy="12457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ocess 18"/>
          <p:cNvSpPr/>
          <p:nvPr/>
        </p:nvSpPr>
        <p:spPr>
          <a:xfrm>
            <a:off x="4724400" y="4272310"/>
            <a:ext cx="132874" cy="12457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Process 22"/>
          <p:cNvSpPr/>
          <p:nvPr/>
        </p:nvSpPr>
        <p:spPr>
          <a:xfrm>
            <a:off x="3581400" y="3409187"/>
            <a:ext cx="970697" cy="910028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Process 23"/>
          <p:cNvSpPr/>
          <p:nvPr/>
        </p:nvSpPr>
        <p:spPr>
          <a:xfrm>
            <a:off x="5486400" y="3581400"/>
            <a:ext cx="905030" cy="848466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Process 24"/>
          <p:cNvSpPr/>
          <p:nvPr/>
        </p:nvSpPr>
        <p:spPr>
          <a:xfrm>
            <a:off x="3581400" y="1524000"/>
            <a:ext cx="1219200" cy="1143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Process 25"/>
          <p:cNvSpPr/>
          <p:nvPr/>
        </p:nvSpPr>
        <p:spPr>
          <a:xfrm>
            <a:off x="7239000" y="2327749"/>
            <a:ext cx="1219200" cy="1143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Process 26"/>
          <p:cNvSpPr/>
          <p:nvPr/>
        </p:nvSpPr>
        <p:spPr>
          <a:xfrm>
            <a:off x="4800600" y="1954956"/>
            <a:ext cx="1219200" cy="1143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Process 27"/>
          <p:cNvSpPr/>
          <p:nvPr/>
        </p:nvSpPr>
        <p:spPr>
          <a:xfrm>
            <a:off x="5638800" y="3368612"/>
            <a:ext cx="1219200" cy="1143000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8599" y="239300"/>
            <a:ext cx="2209802" cy="6417224"/>
            <a:chOff x="228599" y="239300"/>
            <a:chExt cx="2209802" cy="6417224"/>
          </a:xfrm>
        </p:grpSpPr>
        <p:grpSp>
          <p:nvGrpSpPr>
            <p:cNvPr id="10" name="Group 9"/>
            <p:cNvGrpSpPr/>
            <p:nvPr/>
          </p:nvGrpSpPr>
          <p:grpSpPr>
            <a:xfrm>
              <a:off x="228599" y="239300"/>
              <a:ext cx="2133601" cy="6417224"/>
              <a:chOff x="228599" y="239300"/>
              <a:chExt cx="2133601" cy="6417224"/>
            </a:xfrm>
          </p:grpSpPr>
          <p:sp>
            <p:nvSpPr>
              <p:cNvPr id="6" name="Rectangle 5"/>
              <p:cNvSpPr/>
              <p:nvPr/>
            </p:nvSpPr>
            <p:spPr>
              <a:xfrm rot="5400000">
                <a:off x="-2285819" y="2753718"/>
                <a:ext cx="6417224" cy="138838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sz="3600" dirty="0" smtClean="0"/>
                  <a:t>Locator</a:t>
                </a:r>
                <a:endParaRPr lang="en-US" sz="3600" dirty="0"/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871774" y="727736"/>
                <a:ext cx="1490426" cy="136776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Architectural</a:t>
                </a:r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871774" y="2745118"/>
                <a:ext cx="1490426" cy="1367764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shade val="30000"/>
                      <a:satMod val="115000"/>
                    </a:schemeClr>
                  </a:gs>
                  <a:gs pos="50000">
                    <a:schemeClr val="accent1">
                      <a:shade val="67500"/>
                      <a:satMod val="115000"/>
                    </a:scheme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Scene</a:t>
                </a:r>
                <a:endParaRPr lang="en-US" sz="1600" dirty="0" smtClean="0"/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871774" y="4762500"/>
                <a:ext cx="1490426" cy="136776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Face</a:t>
                </a:r>
              </a:p>
              <a:p>
                <a:pPr algn="ctr"/>
                <a:r>
                  <a:rPr lang="en-US" sz="1600" dirty="0" smtClean="0"/>
                  <a:t>analysis</a:t>
                </a:r>
                <a:endParaRPr lang="en-US" sz="1600" dirty="0"/>
              </a:p>
            </p:txBody>
          </p:sp>
        </p:grpSp>
        <p:sp>
          <p:nvSpPr>
            <p:cNvPr id="3" name="Rounded Rectangle 2"/>
            <p:cNvSpPr/>
            <p:nvPr/>
          </p:nvSpPr>
          <p:spPr>
            <a:xfrm>
              <a:off x="795574" y="663607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95574" y="4698371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795575" y="2680989"/>
              <a:ext cx="1642826" cy="1496022"/>
            </a:xfrm>
            <a:prstGeom prst="round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Flowchart: Process 33"/>
          <p:cNvSpPr/>
          <p:nvPr/>
        </p:nvSpPr>
        <p:spPr>
          <a:xfrm>
            <a:off x="6553200" y="1904999"/>
            <a:ext cx="381000" cy="381001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Process 35"/>
          <p:cNvSpPr/>
          <p:nvPr/>
        </p:nvSpPr>
        <p:spPr>
          <a:xfrm>
            <a:off x="6934200" y="4698371"/>
            <a:ext cx="905030" cy="848466"/>
          </a:xfrm>
          <a:prstGeom prst="flowChartProcess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7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993" y="915608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1.2M faces and corresponding locations scraped from Flickr images</a:t>
            </a:r>
          </a:p>
        </p:txBody>
      </p:sp>
      <p:pic>
        <p:nvPicPr>
          <p:cNvPr id="2051" name="Picture 3" descr="H:\pres\pres_comp\figures\face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8946"/>
            <a:ext cx="9144000" cy="32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6149159"/>
            <a:ext cx="5277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Exploring the Geo-Dependence of Human Face Appearance 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en-US" sz="1200" dirty="0">
                <a:solidFill>
                  <a:schemeClr val="bg1"/>
                </a:solidFill>
              </a:rPr>
              <a:t>Mohammad T. Islam, Scott Workman, </a:t>
            </a:r>
            <a:r>
              <a:rPr lang="en-US" sz="1200" dirty="0" err="1">
                <a:solidFill>
                  <a:schemeClr val="bg1"/>
                </a:solidFill>
              </a:rPr>
              <a:t>Hui</a:t>
            </a:r>
            <a:r>
              <a:rPr lang="en-US" sz="1200" dirty="0">
                <a:solidFill>
                  <a:schemeClr val="bg1"/>
                </a:solidFill>
              </a:rPr>
              <a:t> Wu, Richard Souvenir, Nathan Jacobs), </a:t>
            </a:r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1200" dirty="0" smtClean="0">
                <a:solidFill>
                  <a:schemeClr val="bg1"/>
                </a:solidFill>
              </a:rPr>
              <a:t>In </a:t>
            </a:r>
            <a:r>
              <a:rPr lang="en-US" sz="1200" dirty="0">
                <a:solidFill>
                  <a:schemeClr val="bg1"/>
                </a:solidFill>
              </a:rPr>
              <a:t>IEEE Winter Conference on Applications of Computer Vision (WACV), 2014.</a:t>
            </a:r>
          </a:p>
        </p:txBody>
      </p:sp>
      <p:pic>
        <p:nvPicPr>
          <p:cNvPr id="2052" name="Picture 4" descr="H:\pres\pres_comp\figures\datase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3022"/>
            <a:ext cx="4374028" cy="309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993" y="194707"/>
            <a:ext cx="3635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Dataset: </a:t>
            </a:r>
            <a:r>
              <a:rPr lang="en-US" sz="3600" dirty="0" err="1" smtClean="0"/>
              <a:t>GeoFaces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267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301" y="6172200"/>
            <a:ext cx="4895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Supervised Descent Method and its Application to Face Alignment </a:t>
            </a:r>
            <a:br>
              <a:rPr lang="en-US" sz="1200" dirty="0"/>
            </a:br>
            <a:r>
              <a:rPr lang="en-US" sz="1200" dirty="0"/>
              <a:t>X. </a:t>
            </a:r>
            <a:r>
              <a:rPr lang="en-US" sz="1200" dirty="0" err="1"/>
              <a:t>Xiong</a:t>
            </a:r>
            <a:r>
              <a:rPr lang="en-US" sz="1200" dirty="0"/>
              <a:t> and F. De la Torre </a:t>
            </a:r>
            <a:br>
              <a:rPr lang="en-US" sz="1200" dirty="0"/>
            </a:br>
            <a:r>
              <a:rPr lang="en-US" sz="1200" dirty="0"/>
              <a:t>IEEE Conference on Computer Vision and Pattern Recognition (CVPR), 2013.</a:t>
            </a:r>
          </a:p>
        </p:txBody>
      </p:sp>
      <p:pic>
        <p:nvPicPr>
          <p:cNvPr id="25" name="Picture 2" descr="H:\pres\pres_comp\figures\filt_fac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79" b="29947"/>
          <a:stretch/>
        </p:blipFill>
        <p:spPr bwMode="auto">
          <a:xfrm>
            <a:off x="609600" y="990600"/>
            <a:ext cx="3810000" cy="449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562600" y="609600"/>
            <a:ext cx="2438400" cy="2286000"/>
            <a:chOff x="5334000" y="609600"/>
            <a:chExt cx="2438400" cy="2286000"/>
          </a:xfrm>
        </p:grpSpPr>
        <p:sp>
          <p:nvSpPr>
            <p:cNvPr id="10" name="Down Arrow 9"/>
            <p:cNvSpPr/>
            <p:nvPr/>
          </p:nvSpPr>
          <p:spPr>
            <a:xfrm>
              <a:off x="6181890" y="1752600"/>
              <a:ext cx="739693" cy="1143000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Process 8"/>
            <p:cNvSpPr/>
            <p:nvPr/>
          </p:nvSpPr>
          <p:spPr>
            <a:xfrm>
              <a:off x="5334000" y="609600"/>
              <a:ext cx="2438400" cy="1524000"/>
            </a:xfrm>
            <a:prstGeom prst="flowChartProces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CMU </a:t>
              </a:r>
              <a:r>
                <a:rPr lang="en-US" sz="2000" dirty="0" err="1" smtClean="0"/>
                <a:t>IntraFace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Attribute</a:t>
              </a:r>
            </a:p>
            <a:p>
              <a:pPr algn="ctr"/>
              <a:r>
                <a:rPr lang="en-US" sz="2000" dirty="0" smtClean="0"/>
                <a:t>Detector</a:t>
              </a:r>
              <a:endParaRPr lang="en-US" sz="2000" dirty="0"/>
            </a:p>
          </p:txBody>
        </p:sp>
      </p:grpSp>
      <p:sp>
        <p:nvSpPr>
          <p:cNvPr id="26" name="Flowchart: Process 25"/>
          <p:cNvSpPr/>
          <p:nvPr/>
        </p:nvSpPr>
        <p:spPr>
          <a:xfrm>
            <a:off x="609600" y="990600"/>
            <a:ext cx="533400" cy="647700"/>
          </a:xfrm>
          <a:prstGeom prst="flowChartProcess">
            <a:avLst/>
          </a:prstGeom>
          <a:solidFill>
            <a:srgbClr val="F2F2F2">
              <a:alpha val="58039"/>
            </a:srgbClr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Process 45"/>
          <p:cNvSpPr/>
          <p:nvPr/>
        </p:nvSpPr>
        <p:spPr>
          <a:xfrm>
            <a:off x="1159778" y="990600"/>
            <a:ext cx="533400" cy="647700"/>
          </a:xfrm>
          <a:prstGeom prst="flowChartProcess">
            <a:avLst/>
          </a:prstGeom>
          <a:solidFill>
            <a:srgbClr val="F2F2F2">
              <a:alpha val="58039"/>
            </a:srgbClr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Process 46"/>
          <p:cNvSpPr/>
          <p:nvPr/>
        </p:nvSpPr>
        <p:spPr>
          <a:xfrm>
            <a:off x="1709956" y="990600"/>
            <a:ext cx="533400" cy="647700"/>
          </a:xfrm>
          <a:prstGeom prst="flowChartProcess">
            <a:avLst/>
          </a:prstGeom>
          <a:solidFill>
            <a:srgbClr val="F2F2F2">
              <a:alpha val="58039"/>
            </a:srgbClr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Process 47"/>
          <p:cNvSpPr/>
          <p:nvPr/>
        </p:nvSpPr>
        <p:spPr>
          <a:xfrm>
            <a:off x="2260833" y="990600"/>
            <a:ext cx="533400" cy="647700"/>
          </a:xfrm>
          <a:prstGeom prst="flowChartProcess">
            <a:avLst/>
          </a:prstGeom>
          <a:solidFill>
            <a:srgbClr val="F2F2F2">
              <a:alpha val="58039"/>
            </a:srgbClr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Process 48"/>
          <p:cNvSpPr/>
          <p:nvPr/>
        </p:nvSpPr>
        <p:spPr>
          <a:xfrm>
            <a:off x="2802622" y="990600"/>
            <a:ext cx="533400" cy="647700"/>
          </a:xfrm>
          <a:prstGeom prst="flowChartProcess">
            <a:avLst/>
          </a:prstGeom>
          <a:solidFill>
            <a:srgbClr val="F2F2F2">
              <a:alpha val="58039"/>
            </a:srgbClr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Process 49"/>
          <p:cNvSpPr/>
          <p:nvPr/>
        </p:nvSpPr>
        <p:spPr>
          <a:xfrm>
            <a:off x="3344411" y="990600"/>
            <a:ext cx="533400" cy="647700"/>
          </a:xfrm>
          <a:prstGeom prst="flowChartProcess">
            <a:avLst/>
          </a:prstGeom>
          <a:solidFill>
            <a:srgbClr val="F2F2F2">
              <a:alpha val="58039"/>
            </a:srgbClr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Process 50"/>
          <p:cNvSpPr/>
          <p:nvPr/>
        </p:nvSpPr>
        <p:spPr>
          <a:xfrm>
            <a:off x="3886200" y="978366"/>
            <a:ext cx="533400" cy="647700"/>
          </a:xfrm>
          <a:prstGeom prst="flowChartProcess">
            <a:avLst/>
          </a:prstGeom>
          <a:solidFill>
            <a:srgbClr val="F2F2F2">
              <a:alpha val="58039"/>
            </a:srgbClr>
          </a:solidFill>
          <a:ln w="762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/>
          <p:cNvSpPr/>
          <p:nvPr/>
        </p:nvSpPr>
        <p:spPr>
          <a:xfrm>
            <a:off x="4569072" y="2990134"/>
            <a:ext cx="442252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(…, female, no beard, glasses, white, …)</a:t>
            </a:r>
          </a:p>
          <a:p>
            <a:pPr algn="ctr"/>
            <a:r>
              <a:rPr lang="en-US" sz="1400" dirty="0"/>
              <a:t>(…, female, no beard, no glasses, black, …)</a:t>
            </a:r>
          </a:p>
          <a:p>
            <a:pPr algn="ctr"/>
            <a:r>
              <a:rPr lang="en-US" sz="1400" dirty="0"/>
              <a:t>(…, male, beard, no glasses</a:t>
            </a:r>
            <a:r>
              <a:rPr lang="en-US" sz="1400" dirty="0" smtClean="0"/>
              <a:t>, </a:t>
            </a:r>
            <a:r>
              <a:rPr lang="en-US" sz="1400" dirty="0"/>
              <a:t>black</a:t>
            </a:r>
            <a:r>
              <a:rPr lang="en-US" sz="1400" dirty="0" smtClean="0"/>
              <a:t>, …)</a:t>
            </a:r>
          </a:p>
          <a:p>
            <a:pPr algn="ctr"/>
            <a:r>
              <a:rPr lang="en-US" sz="1400" dirty="0"/>
              <a:t>(…, male</a:t>
            </a:r>
            <a:r>
              <a:rPr lang="en-US" sz="1400" dirty="0" smtClean="0"/>
              <a:t>, </a:t>
            </a:r>
            <a:r>
              <a:rPr lang="en-US" sz="1400" dirty="0"/>
              <a:t>no beard, no glasses</a:t>
            </a:r>
            <a:r>
              <a:rPr lang="en-US" sz="1400" dirty="0" smtClean="0"/>
              <a:t>, </a:t>
            </a:r>
            <a:r>
              <a:rPr lang="en-US" sz="1400" dirty="0"/>
              <a:t>white, …)</a:t>
            </a:r>
          </a:p>
          <a:p>
            <a:pPr algn="ctr"/>
            <a:r>
              <a:rPr lang="en-US" sz="1400" dirty="0"/>
              <a:t>(…, male</a:t>
            </a:r>
            <a:r>
              <a:rPr lang="en-US" sz="1400" dirty="0" smtClean="0"/>
              <a:t>, </a:t>
            </a:r>
            <a:r>
              <a:rPr lang="en-US" sz="1400" dirty="0"/>
              <a:t>no beard, no glasses, </a:t>
            </a:r>
            <a:r>
              <a:rPr lang="en-US" sz="1400" dirty="0" err="1"/>
              <a:t>asian</a:t>
            </a:r>
            <a:r>
              <a:rPr lang="en-US" sz="1400" dirty="0" smtClean="0"/>
              <a:t>, </a:t>
            </a:r>
            <a:r>
              <a:rPr lang="en-US" sz="1400" dirty="0"/>
              <a:t>…)</a:t>
            </a:r>
          </a:p>
          <a:p>
            <a:pPr algn="ctr"/>
            <a:r>
              <a:rPr lang="en-US" sz="1400" dirty="0"/>
              <a:t>(…, male, beard, no glasses</a:t>
            </a:r>
            <a:r>
              <a:rPr lang="en-US" sz="1400" dirty="0" smtClean="0"/>
              <a:t>, </a:t>
            </a:r>
            <a:r>
              <a:rPr lang="en-US" sz="1400" dirty="0" err="1"/>
              <a:t>asian</a:t>
            </a:r>
            <a:r>
              <a:rPr lang="en-US" sz="1400" dirty="0"/>
              <a:t>, …)</a:t>
            </a:r>
          </a:p>
          <a:p>
            <a:pPr algn="ctr"/>
            <a:r>
              <a:rPr lang="en-US" sz="1400" dirty="0"/>
              <a:t>(…, female, no beard, </a:t>
            </a:r>
            <a:r>
              <a:rPr lang="en-US" sz="1400" dirty="0" smtClean="0"/>
              <a:t>glasses, </a:t>
            </a:r>
            <a:r>
              <a:rPr lang="en-US" sz="1400" dirty="0"/>
              <a:t>white, …)</a:t>
            </a:r>
          </a:p>
          <a:p>
            <a:pPr algn="ctr"/>
            <a:r>
              <a:rPr lang="en-US" sz="1400" dirty="0"/>
              <a:t>(…, male</a:t>
            </a:r>
            <a:r>
              <a:rPr lang="en-US" sz="1400" dirty="0" smtClean="0"/>
              <a:t>, </a:t>
            </a:r>
            <a:r>
              <a:rPr lang="en-US" sz="1400" dirty="0"/>
              <a:t>no beard, no glasses, black, …)</a:t>
            </a:r>
          </a:p>
          <a:p>
            <a:pPr algn="ctr"/>
            <a:r>
              <a:rPr lang="en-US" sz="1400" dirty="0"/>
              <a:t>(…, male, beard, no glasses</a:t>
            </a:r>
            <a:r>
              <a:rPr lang="en-US" sz="1400" dirty="0" smtClean="0"/>
              <a:t>, </a:t>
            </a:r>
            <a:r>
              <a:rPr lang="en-US" sz="1400" dirty="0" err="1"/>
              <a:t>asian</a:t>
            </a:r>
            <a:r>
              <a:rPr lang="en-US" sz="1400" dirty="0"/>
              <a:t>, …)</a:t>
            </a:r>
          </a:p>
          <a:p>
            <a:pPr algn="ctr"/>
            <a:r>
              <a:rPr lang="en-US" sz="1400" dirty="0"/>
              <a:t>(…, female, no beard, glasses, white, …)</a:t>
            </a:r>
          </a:p>
          <a:p>
            <a:pPr algn="ctr"/>
            <a:r>
              <a:rPr lang="en-US" sz="1400" dirty="0"/>
              <a:t>(…, female, no beard, no glasses, black, …)</a:t>
            </a:r>
          </a:p>
          <a:p>
            <a:pPr algn="ctr"/>
            <a:r>
              <a:rPr lang="en-US" sz="1400" dirty="0"/>
              <a:t>(…, male, beard, </a:t>
            </a:r>
            <a:r>
              <a:rPr lang="en-US" sz="1400" dirty="0" smtClean="0"/>
              <a:t>glasses, </a:t>
            </a:r>
            <a:r>
              <a:rPr lang="en-US" sz="1400" dirty="0" err="1"/>
              <a:t>asian</a:t>
            </a:r>
            <a:r>
              <a:rPr lang="en-US" sz="1400" dirty="0" smtClean="0"/>
              <a:t>, </a:t>
            </a:r>
            <a:r>
              <a:rPr lang="en-US" sz="1400" dirty="0"/>
              <a:t>…)</a:t>
            </a:r>
          </a:p>
          <a:p>
            <a:pPr algn="ctr"/>
            <a:r>
              <a:rPr lang="en-US" sz="1400" dirty="0"/>
              <a:t>(…, male</a:t>
            </a:r>
            <a:r>
              <a:rPr lang="en-US" sz="1400" dirty="0" smtClean="0"/>
              <a:t>, </a:t>
            </a:r>
            <a:r>
              <a:rPr lang="en-US" sz="1400" dirty="0"/>
              <a:t>no beard, glasses, black</a:t>
            </a:r>
            <a:r>
              <a:rPr lang="en-US" sz="1400" dirty="0" smtClean="0"/>
              <a:t>, </a:t>
            </a:r>
            <a:r>
              <a:rPr lang="en-US" sz="1400" dirty="0"/>
              <a:t>…)</a:t>
            </a:r>
          </a:p>
          <a:p>
            <a:pPr algn="ctr"/>
            <a:r>
              <a:rPr lang="en-US" sz="1400" dirty="0"/>
              <a:t>(…, female, no beard, </a:t>
            </a:r>
            <a:r>
              <a:rPr lang="en-US" sz="1400" dirty="0" smtClean="0"/>
              <a:t>glasses</a:t>
            </a:r>
            <a:r>
              <a:rPr lang="en-US" sz="1400" dirty="0"/>
              <a:t>, black, …)</a:t>
            </a:r>
          </a:p>
          <a:p>
            <a:pPr algn="ctr"/>
            <a:r>
              <a:rPr lang="en-US" sz="1400" dirty="0"/>
              <a:t>(…, male, beard, no glasses</a:t>
            </a:r>
            <a:r>
              <a:rPr lang="en-US" sz="1400" dirty="0" smtClean="0"/>
              <a:t>, </a:t>
            </a:r>
            <a:r>
              <a:rPr lang="en-US" sz="1400" dirty="0" err="1"/>
              <a:t>asian</a:t>
            </a:r>
            <a:r>
              <a:rPr lang="en-US" sz="1400" dirty="0"/>
              <a:t>, …)</a:t>
            </a:r>
          </a:p>
          <a:p>
            <a:pPr algn="ctr"/>
            <a:r>
              <a:rPr lang="en-US" sz="1400" dirty="0"/>
              <a:t>(…, female, no beard, glasses, white, …)</a:t>
            </a:r>
          </a:p>
          <a:p>
            <a:pPr algn="ctr"/>
            <a:r>
              <a:rPr lang="en-US" sz="1400" dirty="0"/>
              <a:t>(…, female, no beard, no glasses, white</a:t>
            </a:r>
            <a:r>
              <a:rPr lang="en-US" sz="1400" dirty="0" smtClean="0"/>
              <a:t>, </a:t>
            </a:r>
            <a:r>
              <a:rPr lang="en-US" sz="1400" dirty="0"/>
              <a:t>…)</a:t>
            </a:r>
          </a:p>
          <a:p>
            <a:pPr algn="ctr"/>
            <a:r>
              <a:rPr lang="en-US" sz="1400" dirty="0"/>
              <a:t>(…, male, beard, no glasses</a:t>
            </a:r>
            <a:r>
              <a:rPr lang="en-US" sz="1400" dirty="0" smtClean="0"/>
              <a:t>, </a:t>
            </a:r>
            <a:r>
              <a:rPr lang="en-US" sz="1400" dirty="0" err="1"/>
              <a:t>asian</a:t>
            </a:r>
            <a:r>
              <a:rPr lang="en-US" sz="1400" dirty="0"/>
              <a:t>, …)</a:t>
            </a:r>
          </a:p>
          <a:p>
            <a:pPr algn="ctr"/>
            <a:endParaRPr lang="en-US" sz="1400" dirty="0"/>
          </a:p>
        </p:txBody>
      </p:sp>
      <p:sp>
        <p:nvSpPr>
          <p:cNvPr id="3" name="Rounded Rectangle 2"/>
          <p:cNvSpPr/>
          <p:nvPr/>
        </p:nvSpPr>
        <p:spPr>
          <a:xfrm>
            <a:off x="5562600" y="3657600"/>
            <a:ext cx="2438400" cy="228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2.5</a:t>
            </a:r>
          </a:p>
          <a:p>
            <a:pPr algn="ctr"/>
            <a:r>
              <a:rPr lang="en-US" sz="2800" dirty="0" smtClean="0"/>
              <a:t>CPU-months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0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5718E-6 L -3.33333E-6 0.5635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64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96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5718E-6 L -3.33333E-6 0.5635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7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64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96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0"/>
                            </p:stCondLst>
                            <p:childTnLst>
                              <p:par>
                                <p:cTn id="4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5718E-6 L -3.33333E-6 0.563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7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"/>
                            </p:stCondLst>
                            <p:childTnLst>
                              <p:par>
                                <p:cTn id="65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5718E-6 L -3.33333E-6 0.5635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300"/>
                            </p:stCondLst>
                            <p:childTnLst>
                              <p:par>
                                <p:cTn id="7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30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5718E-6 L -3.33333E-6 0.563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3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300"/>
                            </p:stCondLst>
                            <p:childTnLst>
                              <p:par>
                                <p:cTn id="8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30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5718E-6 L -3.33333E-6 0.5635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300"/>
                            </p:stCondLst>
                            <p:childTnLst>
                              <p:par>
                                <p:cTn id="92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30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65718E-6 L -3.33333E-6 0.563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2" animBg="1"/>
      <p:bldP spid="1039" grpId="0" uiExpand="1" build="p" advAuto="20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8633</TotalTime>
  <Words>493</Words>
  <Application>Microsoft Office PowerPoint</Application>
  <PresentationFormat>On-screen Show (4:3)</PresentationFormat>
  <Paragraphs>147</Paragraphs>
  <Slides>18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Greenwell, Connor</dc:creator>
  <cp:lastModifiedBy>Greenwell, Connor</cp:lastModifiedBy>
  <cp:revision>270</cp:revision>
  <cp:lastPrinted>2014-07-08T13:56:26Z</cp:lastPrinted>
  <dcterms:created xsi:type="dcterms:W3CDTF">2014-07-07T21:36:19Z</dcterms:created>
  <dcterms:modified xsi:type="dcterms:W3CDTF">2014-07-31T20:15:33Z</dcterms:modified>
</cp:coreProperties>
</file>