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768" r:id="rId2"/>
  </p:sldMasterIdLst>
  <p:notesMasterIdLst>
    <p:notesMasterId r:id="rId19"/>
  </p:notesMasterIdLst>
  <p:sldIdLst>
    <p:sldId id="258" r:id="rId3"/>
    <p:sldId id="276" r:id="rId4"/>
    <p:sldId id="281" r:id="rId5"/>
    <p:sldId id="260" r:id="rId6"/>
    <p:sldId id="270" r:id="rId7"/>
    <p:sldId id="273" r:id="rId8"/>
    <p:sldId id="271" r:id="rId9"/>
    <p:sldId id="274" r:id="rId10"/>
    <p:sldId id="275" r:id="rId11"/>
    <p:sldId id="277" r:id="rId12"/>
    <p:sldId id="282" r:id="rId13"/>
    <p:sldId id="285" r:id="rId14"/>
    <p:sldId id="286" r:id="rId15"/>
    <p:sldId id="279" r:id="rId16"/>
    <p:sldId id="280" r:id="rId17"/>
    <p:sldId id="26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4" autoAdjust="0"/>
    <p:restoredTop sz="72462" autoAdjust="0"/>
  </p:normalViewPr>
  <p:slideViewPr>
    <p:cSldViewPr>
      <p:cViewPr>
        <p:scale>
          <a:sx n="150" d="100"/>
          <a:sy n="150" d="100"/>
        </p:scale>
        <p:origin x="336" y="112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8E3DCA-389A-4579-8481-5D0F75F47A4F}" type="datetimeFigureOut">
              <a:rPr lang="en-US" smtClean="0"/>
              <a:t>7/31/2014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14724-A0F2-4EEC-AFF4-BF918EEF84DB}" type="slidenum">
              <a:rPr lang="en-US" smtClean="0"/>
              <a:t>‹#›</a:t>
            </a:fld>
            <a:endParaRPr lang="en-US"/>
          </a:p>
        </p:txBody>
      </p:sp>
    </p:spTree>
    <p:extLst>
      <p:ext uri="{BB962C8B-B14F-4D97-AF65-F5344CB8AC3E}">
        <p14:creationId xmlns:p14="http://schemas.microsoft.com/office/powerpoint/2010/main" val="4169693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 I’m Darren S II working @ UNC Charlotte’s Visualization lab</a:t>
            </a:r>
          </a:p>
          <a:p>
            <a:r>
              <a:rPr lang="en-US" dirty="0" smtClean="0"/>
              <a:t>Background:</a:t>
            </a:r>
            <a:r>
              <a:rPr lang="en-US" baseline="0" dirty="0" smtClean="0"/>
              <a:t> </a:t>
            </a:r>
            <a:r>
              <a:rPr lang="en-US" baseline="0" dirty="0" smtClean="0"/>
              <a:t>One of the problems we have identified is that the size and complexity of data is increasing. Organizations </a:t>
            </a:r>
            <a:r>
              <a:rPr lang="en-US" baseline="0" dirty="0" smtClean="0"/>
              <a:t>need to upgrade their systems that handle and analyze data</a:t>
            </a:r>
          </a:p>
          <a:p>
            <a:r>
              <a:rPr lang="en-US" baseline="0" dirty="0" smtClean="0"/>
              <a:t>Purpose: One of our core objectives here is to find and create tools and methods that improve the way people view data</a:t>
            </a:r>
          </a:p>
          <a:p>
            <a:r>
              <a:rPr lang="en-US" baseline="0" dirty="0" smtClean="0"/>
              <a:t>Transition: One of the tools that the </a:t>
            </a:r>
            <a:r>
              <a:rPr lang="en-US" baseline="0" dirty="0" err="1" smtClean="0"/>
              <a:t>VisLab</a:t>
            </a:r>
            <a:r>
              <a:rPr lang="en-US" baseline="0" dirty="0" smtClean="0"/>
              <a:t> has developed is a browser based program code-named: </a:t>
            </a:r>
            <a:r>
              <a:rPr lang="en-US" baseline="0" dirty="0" err="1" smtClean="0"/>
              <a:t>VARome</a:t>
            </a:r>
            <a:endParaRPr lang="en-US" dirty="0"/>
          </a:p>
        </p:txBody>
      </p:sp>
      <p:sp>
        <p:nvSpPr>
          <p:cNvPr id="4" name="Slide Number Placeholder 3"/>
          <p:cNvSpPr>
            <a:spLocks noGrp="1"/>
          </p:cNvSpPr>
          <p:nvPr>
            <p:ph type="sldNum" sz="quarter" idx="10"/>
          </p:nvPr>
        </p:nvSpPr>
        <p:spPr/>
        <p:txBody>
          <a:bodyPr/>
          <a:lstStyle/>
          <a:p>
            <a:fld id="{D5114724-A0F2-4EEC-AFF4-BF918EEF84DB}" type="slidenum">
              <a:rPr lang="en-US" smtClean="0"/>
              <a:t>1</a:t>
            </a:fld>
            <a:endParaRPr lang="en-US"/>
          </a:p>
        </p:txBody>
      </p:sp>
    </p:spTree>
    <p:extLst>
      <p:ext uri="{BB962C8B-B14F-4D97-AF65-F5344CB8AC3E}">
        <p14:creationId xmlns:p14="http://schemas.microsoft.com/office/powerpoint/2010/main" val="4179844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ThemeRiver</a:t>
            </a:r>
            <a:r>
              <a:rPr lang="en-US" dirty="0" smtClean="0"/>
              <a:t>: In our quest to find meaningful ways to present data, we</a:t>
            </a:r>
            <a:r>
              <a:rPr lang="en-US" baseline="0" dirty="0" smtClean="0"/>
              <a:t> came across a type of graph called a </a:t>
            </a:r>
            <a:r>
              <a:rPr lang="en-US" baseline="0" dirty="0" err="1" smtClean="0"/>
              <a:t>ThemeRiver</a:t>
            </a:r>
            <a:r>
              <a:rPr lang="en-US" baseline="0" dirty="0" smtClean="0"/>
              <a:t>.</a:t>
            </a:r>
            <a:endParaRPr lang="en-US" dirty="0" smtClean="0"/>
          </a:p>
          <a:p>
            <a:endParaRPr lang="en-US" dirty="0" smtClean="0"/>
          </a:p>
          <a:p>
            <a:r>
              <a:rPr lang="en-US" dirty="0" smtClean="0"/>
              <a:t>This</a:t>
            </a:r>
            <a:r>
              <a:rPr lang="en-US" baseline="0" dirty="0" smtClean="0"/>
              <a:t> type of graph is called a </a:t>
            </a:r>
            <a:r>
              <a:rPr lang="en-US" baseline="0" dirty="0" err="1" smtClean="0"/>
              <a:t>ThemeRiver</a:t>
            </a:r>
            <a:r>
              <a:rPr lang="en-US" baseline="0" dirty="0" smtClean="0"/>
              <a:t>. These graphs are especially useful for displaying the relationship between large amounts of related data over time. I like to think of them as super bar charts.</a:t>
            </a:r>
          </a:p>
          <a:p>
            <a:endParaRPr lang="en-US" baseline="0" dirty="0" smtClean="0"/>
          </a:p>
          <a:p>
            <a:endParaRPr lang="en-US" baseline="0" dirty="0" smtClean="0"/>
          </a:p>
          <a:p>
            <a:r>
              <a:rPr lang="en-US" baseline="0" dirty="0" smtClean="0"/>
              <a:t>In our case, each ribbon would represents a different topic or set of topics. The ‘peaks’ of the ribbons would be representative of the peaks found in the TimeLine on </a:t>
            </a:r>
            <a:r>
              <a:rPr lang="en-US" baseline="0" dirty="0" err="1" smtClean="0"/>
              <a:t>VARome</a:t>
            </a:r>
            <a:r>
              <a:rPr lang="en-US" baseline="0" dirty="0" smtClean="0"/>
              <a:t>. Larger peaks = larger events in that topic set = more articles confirming events at that time period.</a:t>
            </a:r>
          </a:p>
          <a:p>
            <a:endParaRPr lang="en-US" baseline="0" dirty="0" smtClean="0"/>
          </a:p>
          <a:p>
            <a:r>
              <a:rPr lang="en-US" baseline="0" dirty="0" smtClean="0"/>
              <a:t>Thanks to some test users, we have recorded annotation data (topic, date, weight) from several of the articles. By taking a section of that data, I could make the </a:t>
            </a:r>
            <a:r>
              <a:rPr lang="en-US" baseline="0" dirty="0" err="1" smtClean="0"/>
              <a:t>ThemeRiver</a:t>
            </a:r>
            <a:r>
              <a:rPr lang="en-US" baseline="0" dirty="0" smtClean="0"/>
              <a:t> interactive to compliment the web program. An algorithm displays where the annotation data is located on the river as well as the contents of the annotations when the user hovers over the coordinate.</a:t>
            </a:r>
          </a:p>
          <a:p>
            <a:endParaRPr lang="en-US" dirty="0"/>
          </a:p>
        </p:txBody>
      </p:sp>
      <p:sp>
        <p:nvSpPr>
          <p:cNvPr id="4" name="Slide Number Placeholder 3"/>
          <p:cNvSpPr>
            <a:spLocks noGrp="1"/>
          </p:cNvSpPr>
          <p:nvPr>
            <p:ph type="sldNum" sz="quarter" idx="10"/>
          </p:nvPr>
        </p:nvSpPr>
        <p:spPr/>
        <p:txBody>
          <a:bodyPr/>
          <a:lstStyle/>
          <a:p>
            <a:fld id="{D5114724-A0F2-4EEC-AFF4-BF918EEF84DB}" type="slidenum">
              <a:rPr lang="en-US" smtClean="0"/>
              <a:t>10</a:t>
            </a:fld>
            <a:endParaRPr lang="en-US"/>
          </a:p>
        </p:txBody>
      </p:sp>
    </p:spTree>
    <p:extLst>
      <p:ext uri="{BB962C8B-B14F-4D97-AF65-F5344CB8AC3E}">
        <p14:creationId xmlns:p14="http://schemas.microsoft.com/office/powerpoint/2010/main" val="2637770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our case, each ribbon would represents a different topic or set of topics. The ‘peaks’ of the ribbons would be representative of the peaks found in the TimeLine on </a:t>
            </a:r>
            <a:r>
              <a:rPr lang="en-US" baseline="0" dirty="0" err="1" smtClean="0"/>
              <a:t>VARome</a:t>
            </a:r>
            <a:r>
              <a:rPr lang="en-US" baseline="0" dirty="0" smtClean="0"/>
              <a:t>. Larger peaks = larger events in that topic set = more articles confirming events at that time period. This data would be generated by the Wikipedia.</a:t>
            </a:r>
          </a:p>
          <a:p>
            <a:endParaRPr lang="en-US" baseline="0" dirty="0" smtClean="0"/>
          </a:p>
          <a:p>
            <a:r>
              <a:rPr lang="en-US" baseline="0" dirty="0" smtClean="0"/>
              <a:t>Thanks to some test users, we have recorded annotation data (topic, date, weight) from several of the articles (basically sticky notes). By taking a section of that data, I could make the </a:t>
            </a:r>
            <a:r>
              <a:rPr lang="en-US" baseline="0" dirty="0" err="1" smtClean="0"/>
              <a:t>ThemeRiver</a:t>
            </a:r>
            <a:r>
              <a:rPr lang="en-US" baseline="0" dirty="0" smtClean="0"/>
              <a:t> interactive to compliment the web program. An algorithm displays where the annotation data is located on the river as well as the contents of the annotations when the user hovers over the coordinate.</a:t>
            </a:r>
          </a:p>
          <a:p>
            <a:endParaRPr lang="en-US" baseline="0" dirty="0" smtClean="0"/>
          </a:p>
          <a:p>
            <a:r>
              <a:rPr lang="en-US" baseline="0" dirty="0" smtClean="0"/>
              <a:t>Annotations made from users by hand. Task is to effectively incorporate annotations into the </a:t>
            </a:r>
            <a:r>
              <a:rPr lang="en-US" baseline="0" dirty="0" err="1" smtClean="0"/>
              <a:t>ThemeRiver</a:t>
            </a:r>
            <a:r>
              <a:rPr lang="en-US" baseline="0" dirty="0" smtClean="0"/>
              <a:t>.</a:t>
            </a:r>
          </a:p>
          <a:p>
            <a:endParaRPr lang="en-US" dirty="0" smtClean="0"/>
          </a:p>
          <a:p>
            <a:r>
              <a:rPr lang="en-US" dirty="0" smtClean="0"/>
              <a:t>The graph looks thin in comparison because this was made using a small subset of data.</a:t>
            </a:r>
            <a:r>
              <a:rPr lang="en-US" baseline="0" dirty="0" smtClean="0"/>
              <a:t> If we were to fill in the missing values in time then even with random values, our graph would look much more fleshed out and useful.</a:t>
            </a:r>
          </a:p>
          <a:p>
            <a:endParaRPr lang="en-US" baseline="0" dirty="0" smtClean="0"/>
          </a:p>
          <a:p>
            <a:r>
              <a:rPr lang="en-US" baseline="0" dirty="0" smtClean="0"/>
              <a:t>Like this.</a:t>
            </a:r>
            <a:endParaRPr lang="en-US" dirty="0" smtClean="0"/>
          </a:p>
          <a:p>
            <a:endParaRPr lang="en-US" dirty="0"/>
          </a:p>
        </p:txBody>
      </p:sp>
      <p:sp>
        <p:nvSpPr>
          <p:cNvPr id="4" name="Slide Number Placeholder 3"/>
          <p:cNvSpPr>
            <a:spLocks noGrp="1"/>
          </p:cNvSpPr>
          <p:nvPr>
            <p:ph type="sldNum" sz="quarter" idx="10"/>
          </p:nvPr>
        </p:nvSpPr>
        <p:spPr/>
        <p:txBody>
          <a:bodyPr/>
          <a:lstStyle/>
          <a:p>
            <a:fld id="{D5114724-A0F2-4EEC-AFF4-BF918EEF84DB}" type="slidenum">
              <a:rPr lang="en-US" smtClean="0"/>
              <a:t>11</a:t>
            </a:fld>
            <a:endParaRPr lang="en-US"/>
          </a:p>
        </p:txBody>
      </p:sp>
    </p:spTree>
    <p:extLst>
      <p:ext uri="{BB962C8B-B14F-4D97-AF65-F5344CB8AC3E}">
        <p14:creationId xmlns:p14="http://schemas.microsoft.com/office/powerpoint/2010/main" val="4028756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our case, each ribbon would represents a different topic or set of topics. The ‘peaks’ of the ribbons would be representative of the peaks found in the TimeLine on </a:t>
            </a:r>
            <a:r>
              <a:rPr lang="en-US" baseline="0" dirty="0" err="1" smtClean="0"/>
              <a:t>VARome</a:t>
            </a:r>
            <a:r>
              <a:rPr lang="en-US" baseline="0" dirty="0" smtClean="0"/>
              <a:t>. Larger peaks = larger events in that topic set = more articles confirming events at that time period. This data would be generated by the Wikipedia.</a:t>
            </a:r>
          </a:p>
          <a:p>
            <a:endParaRPr lang="en-US" baseline="0" dirty="0" smtClean="0"/>
          </a:p>
          <a:p>
            <a:r>
              <a:rPr lang="en-US" baseline="0" dirty="0" smtClean="0"/>
              <a:t>Thanks to some test users, we have recorded annotation data (topic, date, weight) from several of the articles (basically sticky notes). By taking a section of that data, I could make the </a:t>
            </a:r>
            <a:r>
              <a:rPr lang="en-US" baseline="0" dirty="0" err="1" smtClean="0"/>
              <a:t>ThemeRiver</a:t>
            </a:r>
            <a:r>
              <a:rPr lang="en-US" baseline="0" dirty="0" smtClean="0"/>
              <a:t> interactive to compliment the web program. An algorithm displays where the annotation data is located on the river as well as the contents of the annotations when the user hovers over the coordinate. Red dots are where the annotations actually are.</a:t>
            </a:r>
          </a:p>
          <a:p>
            <a:endParaRPr lang="en-US" baseline="0" dirty="0" smtClean="0"/>
          </a:p>
          <a:p>
            <a:endParaRPr lang="en-US" dirty="0" smtClean="0"/>
          </a:p>
          <a:p>
            <a:r>
              <a:rPr lang="en-US" dirty="0" smtClean="0"/>
              <a:t>The graph looks thin in comparison because this was made using a small subset of data.</a:t>
            </a:r>
            <a:r>
              <a:rPr lang="en-US" baseline="0" dirty="0" smtClean="0"/>
              <a:t> If we were to fill in the missing values in time then even with random values, our graph would look much more fleshed out and useful.</a:t>
            </a:r>
          </a:p>
          <a:p>
            <a:endParaRPr lang="en-US" baseline="0" dirty="0" smtClean="0"/>
          </a:p>
          <a:p>
            <a:r>
              <a:rPr lang="en-US" baseline="0" dirty="0" smtClean="0"/>
              <a:t>Like this.</a:t>
            </a:r>
            <a:endParaRPr lang="en-US" dirty="0" smtClean="0"/>
          </a:p>
          <a:p>
            <a:endParaRPr lang="en-US" dirty="0"/>
          </a:p>
        </p:txBody>
      </p:sp>
      <p:sp>
        <p:nvSpPr>
          <p:cNvPr id="4" name="Slide Number Placeholder 3"/>
          <p:cNvSpPr>
            <a:spLocks noGrp="1"/>
          </p:cNvSpPr>
          <p:nvPr>
            <p:ph type="sldNum" sz="quarter" idx="10"/>
          </p:nvPr>
        </p:nvSpPr>
        <p:spPr/>
        <p:txBody>
          <a:bodyPr/>
          <a:lstStyle/>
          <a:p>
            <a:fld id="{D5114724-A0F2-4EEC-AFF4-BF918EEF84DB}" type="slidenum">
              <a:rPr lang="en-US" smtClean="0"/>
              <a:t>12</a:t>
            </a:fld>
            <a:endParaRPr lang="en-US"/>
          </a:p>
        </p:txBody>
      </p:sp>
    </p:spTree>
    <p:extLst>
      <p:ext uri="{BB962C8B-B14F-4D97-AF65-F5344CB8AC3E}">
        <p14:creationId xmlns:p14="http://schemas.microsoft.com/office/powerpoint/2010/main" val="3123718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our case, each ribbon would represents a different topic or set of topics. The ‘peaks’ of the ribbons would be representative of the peaks found in the TimeLine on </a:t>
            </a:r>
            <a:r>
              <a:rPr lang="en-US" baseline="0" dirty="0" err="1" smtClean="0"/>
              <a:t>VARome</a:t>
            </a:r>
            <a:r>
              <a:rPr lang="en-US" baseline="0" dirty="0" smtClean="0"/>
              <a:t>. Larger peaks = larger events in that topic set = more articles confirming events at that time period. This data would be generated by the Wikipedia.</a:t>
            </a:r>
          </a:p>
          <a:p>
            <a:endParaRPr lang="en-US" baseline="0" dirty="0" smtClean="0"/>
          </a:p>
          <a:p>
            <a:r>
              <a:rPr lang="en-US" baseline="0" dirty="0" smtClean="0"/>
              <a:t>Thanks to some test users, we have recorded annotation data (topic, date, weight) from several of the articles (basically sticky notes). By taking a section of that data, I could make the </a:t>
            </a:r>
            <a:r>
              <a:rPr lang="en-US" baseline="0" dirty="0" err="1" smtClean="0"/>
              <a:t>ThemeRiver</a:t>
            </a:r>
            <a:r>
              <a:rPr lang="en-US" baseline="0" dirty="0" smtClean="0"/>
              <a:t> interactive to compliment the web program. An algorithm displays where the annotations users make on the river. as well as the contents of the annotations when the user hovers over the coordinate.</a:t>
            </a:r>
          </a:p>
          <a:p>
            <a:endParaRPr lang="en-US" baseline="0" dirty="0" smtClean="0"/>
          </a:p>
          <a:p>
            <a:r>
              <a:rPr lang="en-US" baseline="0" dirty="0" smtClean="0"/>
              <a:t>Annotations have to be placed @ the right time and on the right topic ribbon and then displayed.</a:t>
            </a:r>
          </a:p>
          <a:p>
            <a:endParaRPr lang="en-US" baseline="0" dirty="0" smtClean="0"/>
          </a:p>
          <a:p>
            <a:endParaRPr lang="en-US" baseline="0" dirty="0" smtClean="0"/>
          </a:p>
          <a:p>
            <a:r>
              <a:rPr lang="en-US" baseline="0" dirty="0" smtClean="0"/>
              <a:t>Like this.</a:t>
            </a:r>
            <a:endParaRPr lang="en-US" dirty="0" smtClean="0"/>
          </a:p>
          <a:p>
            <a:endParaRPr lang="en-US" dirty="0"/>
          </a:p>
        </p:txBody>
      </p:sp>
      <p:sp>
        <p:nvSpPr>
          <p:cNvPr id="4" name="Slide Number Placeholder 3"/>
          <p:cNvSpPr>
            <a:spLocks noGrp="1"/>
          </p:cNvSpPr>
          <p:nvPr>
            <p:ph type="sldNum" sz="quarter" idx="10"/>
          </p:nvPr>
        </p:nvSpPr>
        <p:spPr/>
        <p:txBody>
          <a:bodyPr/>
          <a:lstStyle/>
          <a:p>
            <a:fld id="{D5114724-A0F2-4EEC-AFF4-BF918EEF84DB}" type="slidenum">
              <a:rPr lang="en-US" smtClean="0"/>
              <a:t>13</a:t>
            </a:fld>
            <a:endParaRPr lang="en-US"/>
          </a:p>
        </p:txBody>
      </p:sp>
    </p:spTree>
    <p:extLst>
      <p:ext uri="{BB962C8B-B14F-4D97-AF65-F5344CB8AC3E}">
        <p14:creationId xmlns:p14="http://schemas.microsoft.com/office/powerpoint/2010/main" val="1828546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overall objective of</a:t>
            </a:r>
            <a:r>
              <a:rPr lang="en-US" baseline="0" dirty="0" smtClean="0"/>
              <a:t> this project is to explore the value of having an interactive </a:t>
            </a:r>
            <a:r>
              <a:rPr lang="en-US" baseline="0" dirty="0" err="1" smtClean="0"/>
              <a:t>ThemeRiver</a:t>
            </a:r>
            <a:r>
              <a:rPr lang="en-US" baseline="0" dirty="0" smtClean="0"/>
              <a:t> as another method of viewing data from </a:t>
            </a:r>
            <a:r>
              <a:rPr lang="en-US" baseline="0" dirty="0" err="1" smtClean="0"/>
              <a:t>VARome</a:t>
            </a:r>
            <a:r>
              <a:rPr lang="en-US" baseline="0" dirty="0" smtClean="0"/>
              <a:t>. We wanted to see if this type of visualization was healthy for users to understand </a:t>
            </a:r>
            <a:r>
              <a:rPr lang="en-US" baseline="0" dirty="0" err="1" smtClean="0"/>
              <a:t>VARome</a:t>
            </a:r>
            <a:r>
              <a:rPr lang="en-US" baseline="0" dirty="0" smtClean="0"/>
              <a:t> better as well as identifying trends in data over time that may otherwise have been missed.</a:t>
            </a:r>
            <a:endParaRPr lang="en-US" dirty="0" smtClean="0"/>
          </a:p>
          <a:p>
            <a:endParaRPr lang="en-US" dirty="0"/>
          </a:p>
        </p:txBody>
      </p:sp>
      <p:sp>
        <p:nvSpPr>
          <p:cNvPr id="4" name="Slide Number Placeholder 3"/>
          <p:cNvSpPr>
            <a:spLocks noGrp="1"/>
          </p:cNvSpPr>
          <p:nvPr>
            <p:ph type="sldNum" sz="quarter" idx="10"/>
          </p:nvPr>
        </p:nvSpPr>
        <p:spPr/>
        <p:txBody>
          <a:bodyPr/>
          <a:lstStyle/>
          <a:p>
            <a:fld id="{D5114724-A0F2-4EEC-AFF4-BF918EEF84DB}" type="slidenum">
              <a:rPr lang="en-US" smtClean="0"/>
              <a:t>14</a:t>
            </a:fld>
            <a:endParaRPr lang="en-US"/>
          </a:p>
        </p:txBody>
      </p:sp>
    </p:spTree>
    <p:extLst>
      <p:ext uri="{BB962C8B-B14F-4D97-AF65-F5344CB8AC3E}">
        <p14:creationId xmlns:p14="http://schemas.microsoft.com/office/powerpoint/2010/main" val="807206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While the various visualization techniques</a:t>
            </a:r>
            <a:r>
              <a:rPr lang="en-US" baseline="0" dirty="0" smtClean="0"/>
              <a:t> I learned over the summer were specific to Wikipedia articles, this project has the capacity to handle multiple applications of large data sets such as military, corporate, and even medical data. </a:t>
            </a:r>
            <a:r>
              <a:rPr lang="en-US" baseline="0" dirty="0" err="1" smtClean="0"/>
              <a:t>VARome</a:t>
            </a:r>
            <a:r>
              <a:rPr lang="en-US" baseline="0" dirty="0" smtClean="0"/>
              <a:t>  is currently available for public @ </a:t>
            </a:r>
            <a:r>
              <a:rPr lang="en-US" sz="1200" b="0" i="0" kern="1200" dirty="0" smtClean="0">
                <a:solidFill>
                  <a:schemeClr val="tx1"/>
                </a:solidFill>
                <a:effectLst/>
                <a:latin typeface="+mn-lt"/>
                <a:ea typeface="+mn-ea"/>
                <a:cs typeface="+mn-cs"/>
              </a:rPr>
              <a:t>http://coit-ts.uncc.edu/~icho/</a:t>
            </a:r>
            <a:endParaRPr lang="en-US" dirty="0" smtClean="0"/>
          </a:p>
          <a:p>
            <a:endParaRPr lang="en-US" dirty="0"/>
          </a:p>
        </p:txBody>
      </p:sp>
      <p:sp>
        <p:nvSpPr>
          <p:cNvPr id="4" name="Slide Number Placeholder 3"/>
          <p:cNvSpPr>
            <a:spLocks noGrp="1"/>
          </p:cNvSpPr>
          <p:nvPr>
            <p:ph type="sldNum" sz="quarter" idx="10"/>
          </p:nvPr>
        </p:nvSpPr>
        <p:spPr/>
        <p:txBody>
          <a:bodyPr/>
          <a:lstStyle/>
          <a:p>
            <a:fld id="{D5114724-A0F2-4EEC-AFF4-BF918EEF84DB}" type="slidenum">
              <a:rPr lang="en-US" smtClean="0"/>
              <a:t>15</a:t>
            </a:fld>
            <a:endParaRPr lang="en-US"/>
          </a:p>
        </p:txBody>
      </p:sp>
    </p:spTree>
    <p:extLst>
      <p:ext uri="{BB962C8B-B14F-4D97-AF65-F5344CB8AC3E}">
        <p14:creationId xmlns:p14="http://schemas.microsoft.com/office/powerpoint/2010/main" val="1967849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 questions?</a:t>
            </a:r>
            <a:endParaRPr lang="en-US" dirty="0"/>
          </a:p>
        </p:txBody>
      </p:sp>
      <p:sp>
        <p:nvSpPr>
          <p:cNvPr id="4" name="Slide Number Placeholder 3"/>
          <p:cNvSpPr>
            <a:spLocks noGrp="1"/>
          </p:cNvSpPr>
          <p:nvPr>
            <p:ph type="sldNum" sz="quarter" idx="10"/>
          </p:nvPr>
        </p:nvSpPr>
        <p:spPr/>
        <p:txBody>
          <a:bodyPr/>
          <a:lstStyle/>
          <a:p>
            <a:fld id="{D5114724-A0F2-4EEC-AFF4-BF918EEF84DB}" type="slidenum">
              <a:rPr lang="en-US" smtClean="0"/>
              <a:t>16</a:t>
            </a:fld>
            <a:endParaRPr lang="en-US"/>
          </a:p>
        </p:txBody>
      </p:sp>
    </p:spTree>
    <p:extLst>
      <p:ext uri="{BB962C8B-B14F-4D97-AF65-F5344CB8AC3E}">
        <p14:creationId xmlns:p14="http://schemas.microsoft.com/office/powerpoint/2010/main" val="3963711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 I’m Darren S II working @ UNC Charlotte’s Visualization lab</a:t>
            </a:r>
          </a:p>
          <a:p>
            <a:r>
              <a:rPr lang="en-US" dirty="0" smtClean="0"/>
              <a:t>Background:</a:t>
            </a:r>
            <a:r>
              <a:rPr lang="en-US" baseline="0" dirty="0" smtClean="0"/>
              <a:t> The amount and complexity of data is increasing. Data sets such as Wikipedia articles are hard to analyze because they are mostly text. Organizations need stronger structures that can efficiently handle and analyze such data.</a:t>
            </a:r>
          </a:p>
          <a:p>
            <a:r>
              <a:rPr lang="en-US" baseline="0" dirty="0" smtClean="0"/>
              <a:t>Purpose: One of our core objectives here is to find and create tools and methods that improve the way people view data.</a:t>
            </a:r>
          </a:p>
          <a:p>
            <a:r>
              <a:rPr lang="en-US" baseline="0" dirty="0" smtClean="0"/>
              <a:t>---Specific Objective: Specifically, we want to improve the way people can explore and analyze the numerous Wikipedia articles without reading every single one of them.</a:t>
            </a:r>
          </a:p>
          <a:p>
            <a:r>
              <a:rPr lang="en-US" baseline="0" dirty="0" smtClean="0"/>
              <a:t>Transition: One of the tools that the </a:t>
            </a:r>
            <a:r>
              <a:rPr lang="en-US" baseline="0" dirty="0" err="1" smtClean="0"/>
              <a:t>VisLab</a:t>
            </a:r>
            <a:r>
              <a:rPr lang="en-US" baseline="0" dirty="0" smtClean="0"/>
              <a:t> has developed is a browser based program code-named: </a:t>
            </a:r>
            <a:r>
              <a:rPr lang="en-US" baseline="0" dirty="0" err="1" smtClean="0"/>
              <a:t>VARome</a:t>
            </a:r>
            <a:r>
              <a:rPr lang="en-US" baseline="0" dirty="0" smtClean="0"/>
              <a:t>.</a:t>
            </a:r>
            <a:endParaRPr lang="en-US" dirty="0" smtClean="0"/>
          </a:p>
          <a:p>
            <a:endParaRPr lang="en-US" dirty="0" smtClean="0"/>
          </a:p>
          <a:p>
            <a:r>
              <a:rPr lang="en-US" dirty="0" smtClean="0"/>
              <a:t>Topics</a:t>
            </a:r>
            <a:r>
              <a:rPr lang="en-US" baseline="0" dirty="0" smtClean="0"/>
              <a:t> are summaries of a bunch of articles. Topics can include war, architecture, culture, etc…</a:t>
            </a:r>
            <a:endParaRPr lang="en-US" dirty="0" smtClean="0"/>
          </a:p>
        </p:txBody>
      </p:sp>
      <p:sp>
        <p:nvSpPr>
          <p:cNvPr id="4" name="Slide Number Placeholder 3"/>
          <p:cNvSpPr>
            <a:spLocks noGrp="1"/>
          </p:cNvSpPr>
          <p:nvPr>
            <p:ph type="sldNum" sz="quarter" idx="10"/>
          </p:nvPr>
        </p:nvSpPr>
        <p:spPr/>
        <p:txBody>
          <a:bodyPr/>
          <a:lstStyle/>
          <a:p>
            <a:fld id="{D5114724-A0F2-4EEC-AFF4-BF918EEF84DB}" type="slidenum">
              <a:rPr lang="en-US" smtClean="0"/>
              <a:t>2</a:t>
            </a:fld>
            <a:endParaRPr lang="en-US"/>
          </a:p>
        </p:txBody>
      </p:sp>
    </p:spTree>
    <p:extLst>
      <p:ext uri="{BB962C8B-B14F-4D97-AF65-F5344CB8AC3E}">
        <p14:creationId xmlns:p14="http://schemas.microsoft.com/office/powerpoint/2010/main" val="2349409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Processing the data from Wikipedia</a:t>
            </a:r>
            <a:r>
              <a:rPr lang="en-US" baseline="0" dirty="0" smtClean="0"/>
              <a:t> articles</a:t>
            </a:r>
            <a:endParaRPr lang="en-US" dirty="0"/>
          </a:p>
        </p:txBody>
      </p:sp>
      <p:sp>
        <p:nvSpPr>
          <p:cNvPr id="4" name="Slide Number Placeholder 3"/>
          <p:cNvSpPr>
            <a:spLocks noGrp="1"/>
          </p:cNvSpPr>
          <p:nvPr>
            <p:ph type="sldNum" sz="quarter" idx="10"/>
          </p:nvPr>
        </p:nvSpPr>
        <p:spPr/>
        <p:txBody>
          <a:bodyPr/>
          <a:lstStyle/>
          <a:p>
            <a:fld id="{D5114724-A0F2-4EEC-AFF4-BF918EEF84DB}" type="slidenum">
              <a:rPr lang="en-US" smtClean="0"/>
              <a:t>3</a:t>
            </a:fld>
            <a:endParaRPr lang="en-US"/>
          </a:p>
        </p:txBody>
      </p:sp>
    </p:spTree>
    <p:extLst>
      <p:ext uri="{BB962C8B-B14F-4D97-AF65-F5344CB8AC3E}">
        <p14:creationId xmlns:p14="http://schemas.microsoft.com/office/powerpoint/2010/main" val="684643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Background:</a:t>
            </a:r>
            <a:r>
              <a:rPr lang="en-US" baseline="0" dirty="0" smtClean="0"/>
              <a:t> </a:t>
            </a:r>
            <a:r>
              <a:rPr lang="en-US" baseline="0" dirty="0" err="1" smtClean="0"/>
              <a:t>VARome</a:t>
            </a:r>
            <a:r>
              <a:rPr lang="en-US" baseline="0" dirty="0" smtClean="0"/>
              <a:t> is a web program designed to efficiently find Wikipedia articles based </a:t>
            </a:r>
            <a:r>
              <a:rPr lang="en-US" baseline="0" dirty="0" smtClean="0"/>
              <a:t>on algorithmic </a:t>
            </a:r>
            <a:r>
              <a:rPr lang="en-US" baseline="0" dirty="0" smtClean="0"/>
              <a:t>magic that determines what the article’s location, time, and topic of its contents are. </a:t>
            </a:r>
            <a:r>
              <a:rPr lang="en-US" baseline="0" dirty="0" smtClean="0"/>
              <a:t>It was originally </a:t>
            </a:r>
            <a:r>
              <a:rPr lang="en-US" baseline="0" dirty="0" smtClean="0"/>
              <a:t>commissioned for use in quickly finding information on </a:t>
            </a:r>
            <a:r>
              <a:rPr lang="en-US" baseline="0" dirty="0" smtClean="0"/>
              <a:t>the Roman empire </a:t>
            </a:r>
            <a:r>
              <a:rPr lang="en-US" baseline="0" dirty="0" smtClean="0"/>
              <a:t>(thus the temporary name).</a:t>
            </a:r>
          </a:p>
          <a:p>
            <a:endParaRPr lang="en-US" baseline="0" dirty="0" smtClean="0"/>
          </a:p>
          <a:p>
            <a:r>
              <a:rPr lang="en-US" baseline="0" dirty="0" smtClean="0"/>
              <a:t>(Visual Analytics Rome)</a:t>
            </a:r>
          </a:p>
          <a:p>
            <a:endParaRPr lang="en-US" baseline="0" dirty="0" smtClean="0"/>
          </a:p>
          <a:p>
            <a:r>
              <a:rPr lang="en-US" dirty="0" smtClean="0"/>
              <a:t>Features:</a:t>
            </a:r>
          </a:p>
          <a:p>
            <a:r>
              <a:rPr lang="en-US" dirty="0" smtClean="0"/>
              <a:t>	Main</a:t>
            </a:r>
            <a:r>
              <a:rPr lang="en-US" baseline="0" dirty="0" smtClean="0"/>
              <a:t> View: Shows an example of one of the many types of base maps</a:t>
            </a:r>
          </a:p>
          <a:p>
            <a:r>
              <a:rPr lang="en-US" baseline="0" dirty="0" smtClean="0"/>
              <a:t>	Support View: Shows a snippet of the various topics  to search through from the articles that have been scanned so far</a:t>
            </a:r>
          </a:p>
          <a:p>
            <a:r>
              <a:rPr lang="en-US" baseline="0" dirty="0" smtClean="0"/>
              <a:t>	TimeLine: The navigator specifies the range the user wants to search in from 2000 BC to 2010. The actual graph shows the number of articles about the current topic in the time period (in this case all topics). Peaks represent more articles on the subject in that decade.</a:t>
            </a:r>
          </a:p>
          <a:p>
            <a:endParaRPr lang="en-US" dirty="0" smtClean="0"/>
          </a:p>
          <a:p>
            <a:r>
              <a:rPr lang="en-US" dirty="0" smtClean="0"/>
              <a:t>How to use:</a:t>
            </a:r>
          </a:p>
          <a:p>
            <a:pPr marL="228600" indent="-228600">
              <a:buAutoNum type="arabicParenR"/>
            </a:pPr>
            <a:r>
              <a:rPr lang="en-US" dirty="0" smtClean="0"/>
              <a:t>Select</a:t>
            </a:r>
            <a:r>
              <a:rPr lang="en-US" baseline="0" dirty="0" smtClean="0"/>
              <a:t> a topic</a:t>
            </a:r>
          </a:p>
          <a:p>
            <a:pPr marL="228600" indent="-228600">
              <a:buAutoNum type="arabicParenR"/>
            </a:pPr>
            <a:r>
              <a:rPr lang="en-US" baseline="0" dirty="0" smtClean="0"/>
              <a:t>Select the decade you want. Wait for results to appear.</a:t>
            </a:r>
          </a:p>
          <a:p>
            <a:pPr marL="228600" indent="-228600">
              <a:buAutoNum type="arabicParenR"/>
            </a:pPr>
            <a:r>
              <a:rPr lang="en-US" baseline="0" dirty="0" smtClean="0"/>
              <a:t>Zoom in and select a red dot. Click on an article.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Emril</a:t>
            </a:r>
            <a:r>
              <a:rPr lang="en-US" dirty="0" smtClean="0"/>
              <a:t>: BAM. Found</a:t>
            </a:r>
            <a:r>
              <a:rPr lang="en-US" baseline="0" dirty="0" smtClean="0"/>
              <a:t> an article on the Battle of </a:t>
            </a:r>
            <a:r>
              <a:rPr lang="en-US" baseline="0" dirty="0" err="1" smtClean="0"/>
              <a:t>Alesia</a:t>
            </a:r>
            <a:r>
              <a:rPr lang="en-US" baseline="0" dirty="0" smtClean="0"/>
              <a:t>. What that is? I don’t know. </a:t>
            </a:r>
            <a:r>
              <a:rPr lang="en-US" baseline="0" dirty="0" smtClean="0"/>
              <a:t>But if I wanted to know the location, time, and what it was, I know where  I could find out.</a:t>
            </a:r>
            <a:endParaRPr lang="en-US" dirty="0" smtClean="0"/>
          </a:p>
          <a:p>
            <a:endParaRPr lang="en-US" dirty="0" smtClean="0"/>
          </a:p>
          <a:p>
            <a:r>
              <a:rPr lang="en-US" dirty="0" smtClean="0"/>
              <a:t>But what if for whatever reason I wanted to compare how multiple topics related</a:t>
            </a:r>
            <a:r>
              <a:rPr lang="en-US" baseline="0" dirty="0" smtClean="0"/>
              <a:t> to each other over time? Well we have an app for that too.</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5114724-A0F2-4EEC-AFF4-BF918EEF84DB}" type="slidenum">
              <a:rPr lang="en-US" smtClean="0"/>
              <a:t>4</a:t>
            </a:fld>
            <a:endParaRPr lang="en-US"/>
          </a:p>
        </p:txBody>
      </p:sp>
    </p:spTree>
    <p:extLst>
      <p:ext uri="{BB962C8B-B14F-4D97-AF65-F5344CB8AC3E}">
        <p14:creationId xmlns:p14="http://schemas.microsoft.com/office/powerpoint/2010/main" val="3679811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Features:</a:t>
            </a:r>
          </a:p>
          <a:p>
            <a:r>
              <a:rPr lang="en-US" dirty="0" smtClean="0"/>
              <a:t>	Map</a:t>
            </a:r>
            <a:r>
              <a:rPr lang="en-US" baseline="0" dirty="0" smtClean="0"/>
              <a:t> View: Shows an example of one of the many types of base maps</a:t>
            </a:r>
          </a:p>
          <a:p>
            <a:r>
              <a:rPr lang="en-US" baseline="0" dirty="0" smtClean="0"/>
              <a:t>	Support View: Shows a snippet of the various topics  to search through from the articles that have been scanned so far</a:t>
            </a:r>
          </a:p>
          <a:p>
            <a:r>
              <a:rPr lang="en-US" baseline="0" dirty="0" smtClean="0"/>
              <a:t>	TimeLine: The navigator specifies the range the user wants to search in from 2000 BC to 2010. The actual graph shows the number of articles about the current topic in the time period (in this case all topics). Peaks represent more articles on the subject in that decade.</a:t>
            </a:r>
          </a:p>
          <a:p>
            <a:endParaRPr lang="en-US" dirty="0"/>
          </a:p>
        </p:txBody>
      </p:sp>
      <p:sp>
        <p:nvSpPr>
          <p:cNvPr id="4" name="Slide Number Placeholder 3"/>
          <p:cNvSpPr>
            <a:spLocks noGrp="1"/>
          </p:cNvSpPr>
          <p:nvPr>
            <p:ph type="sldNum" sz="quarter" idx="10"/>
          </p:nvPr>
        </p:nvSpPr>
        <p:spPr/>
        <p:txBody>
          <a:bodyPr/>
          <a:lstStyle/>
          <a:p>
            <a:fld id="{D5114724-A0F2-4EEC-AFF4-BF918EEF84DB}" type="slidenum">
              <a:rPr lang="en-US" smtClean="0"/>
              <a:t>5</a:t>
            </a:fld>
            <a:endParaRPr lang="en-US"/>
          </a:p>
        </p:txBody>
      </p:sp>
    </p:spTree>
    <p:extLst>
      <p:ext uri="{BB962C8B-B14F-4D97-AF65-F5344CB8AC3E}">
        <p14:creationId xmlns:p14="http://schemas.microsoft.com/office/powerpoint/2010/main" val="1795814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Features:</a:t>
            </a:r>
          </a:p>
          <a:p>
            <a:r>
              <a:rPr lang="en-US" dirty="0" smtClean="0"/>
              <a:t>	Main</a:t>
            </a:r>
            <a:r>
              <a:rPr lang="en-US" baseline="0" dirty="0" smtClean="0"/>
              <a:t> View: Shows an example of one of the many types of base maps</a:t>
            </a:r>
          </a:p>
          <a:p>
            <a:r>
              <a:rPr lang="en-US" baseline="0" dirty="0" smtClean="0"/>
              <a:t>	Support View: Shows a snippet of the various topics  to search through from the articles that have been scanned so far</a:t>
            </a:r>
          </a:p>
          <a:p>
            <a:r>
              <a:rPr lang="en-US" baseline="0" dirty="0" smtClean="0"/>
              <a:t>	TimeLine: The navigator specifies the range the user wants to search in from 2000 BC to 2010. The actual graph shows the number of articles about the current topic in the time period (in this case all topics). Peaks represent more articles on the subject in that decade.</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5114724-A0F2-4EEC-AFF4-BF918EEF84DB}" type="slidenum">
              <a:rPr lang="en-US" smtClean="0"/>
              <a:t>6</a:t>
            </a:fld>
            <a:endParaRPr lang="en-US"/>
          </a:p>
        </p:txBody>
      </p:sp>
    </p:spTree>
    <p:extLst>
      <p:ext uri="{BB962C8B-B14F-4D97-AF65-F5344CB8AC3E}">
        <p14:creationId xmlns:p14="http://schemas.microsoft.com/office/powerpoint/2010/main" val="2311978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Features:</a:t>
            </a:r>
          </a:p>
          <a:p>
            <a:r>
              <a:rPr lang="en-US" dirty="0" smtClean="0"/>
              <a:t>	Main</a:t>
            </a:r>
            <a:r>
              <a:rPr lang="en-US" baseline="0" dirty="0" smtClean="0"/>
              <a:t> View: Shows an example of one of the many types of base maps</a:t>
            </a:r>
          </a:p>
          <a:p>
            <a:r>
              <a:rPr lang="en-US" baseline="0" dirty="0" smtClean="0"/>
              <a:t>	Support View: Shows a snippet of the various topics  to search through from the articles that have been scanned so far</a:t>
            </a:r>
          </a:p>
          <a:p>
            <a:r>
              <a:rPr lang="en-US" baseline="0" dirty="0" smtClean="0"/>
              <a:t>	TimeLine: The navigator specifies the range the user wants to search in from 2000 BC to 2010. The actual graph shows the number of articles about the current topic in the time period (in this case all topics). Peaks represent more articles on the subject in that decade = important events.</a:t>
            </a:r>
          </a:p>
          <a:p>
            <a:endParaRPr lang="en-US" dirty="0" smtClean="0"/>
          </a:p>
          <a:p>
            <a:r>
              <a:rPr lang="en-US" dirty="0" smtClean="0"/>
              <a:t>How to use:</a:t>
            </a:r>
          </a:p>
          <a:p>
            <a:pPr marL="228600" indent="-228600">
              <a:buAutoNum type="arabicParenR"/>
            </a:pPr>
            <a:r>
              <a:rPr lang="en-US" dirty="0" smtClean="0"/>
              <a:t>Select</a:t>
            </a:r>
            <a:r>
              <a:rPr lang="en-US" baseline="0" dirty="0" smtClean="0"/>
              <a:t> a topic</a:t>
            </a:r>
          </a:p>
          <a:p>
            <a:pPr marL="228600" indent="-228600">
              <a:buAutoNum type="arabicParenR"/>
            </a:pPr>
            <a:r>
              <a:rPr lang="en-US" baseline="0" dirty="0" smtClean="0"/>
              <a:t>Select the decade you want. Wait for results to appear.</a:t>
            </a:r>
          </a:p>
          <a:p>
            <a:pPr marL="228600" indent="-228600">
              <a:buAutoNum type="arabicParenR"/>
            </a:pPr>
            <a:r>
              <a:rPr lang="en-US" baseline="0" dirty="0" smtClean="0"/>
              <a:t>Zoom in and select a red dot. Click on an article.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Emril</a:t>
            </a:r>
            <a:r>
              <a:rPr lang="en-US" dirty="0" smtClean="0"/>
              <a:t>: BAM. Found</a:t>
            </a:r>
            <a:r>
              <a:rPr lang="en-US" baseline="0" dirty="0" smtClean="0"/>
              <a:t> an article on the Battle of </a:t>
            </a:r>
            <a:r>
              <a:rPr lang="en-US" baseline="0" dirty="0" err="1" smtClean="0"/>
              <a:t>Alesia</a:t>
            </a:r>
            <a:r>
              <a:rPr lang="en-US" baseline="0" dirty="0" smtClean="0"/>
              <a:t>. What that is? I don’t know. But I know where I could find out.</a:t>
            </a:r>
            <a:endParaRPr lang="en-US" dirty="0" smtClean="0"/>
          </a:p>
          <a:p>
            <a:endParaRPr lang="en-US" dirty="0" smtClean="0"/>
          </a:p>
          <a:p>
            <a:r>
              <a:rPr lang="en-US" dirty="0" smtClean="0"/>
              <a:t>But what if for whatever reason I wanted to compare how multiple topics related</a:t>
            </a:r>
            <a:r>
              <a:rPr lang="en-US" baseline="0" dirty="0" smtClean="0"/>
              <a:t> to each other over time? Well we have an app for that too.</a:t>
            </a:r>
            <a:endParaRPr lang="en-US" dirty="0" smtClean="0"/>
          </a:p>
          <a:p>
            <a:endParaRPr lang="en-US" dirty="0"/>
          </a:p>
        </p:txBody>
      </p:sp>
      <p:sp>
        <p:nvSpPr>
          <p:cNvPr id="4" name="Slide Number Placeholder 3"/>
          <p:cNvSpPr>
            <a:spLocks noGrp="1"/>
          </p:cNvSpPr>
          <p:nvPr>
            <p:ph type="sldNum" sz="quarter" idx="10"/>
          </p:nvPr>
        </p:nvSpPr>
        <p:spPr/>
        <p:txBody>
          <a:bodyPr/>
          <a:lstStyle/>
          <a:p>
            <a:fld id="{D5114724-A0F2-4EEC-AFF4-BF918EEF84DB}" type="slidenum">
              <a:rPr lang="en-US" smtClean="0"/>
              <a:t>7</a:t>
            </a:fld>
            <a:endParaRPr lang="en-US"/>
          </a:p>
        </p:txBody>
      </p:sp>
    </p:spTree>
    <p:extLst>
      <p:ext uri="{BB962C8B-B14F-4D97-AF65-F5344CB8AC3E}">
        <p14:creationId xmlns:p14="http://schemas.microsoft.com/office/powerpoint/2010/main" val="1497236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use:</a:t>
            </a:r>
          </a:p>
          <a:p>
            <a:pPr marL="228600" indent="-228600">
              <a:buAutoNum type="arabicParenR"/>
            </a:pPr>
            <a:r>
              <a:rPr lang="en-US" dirty="0" smtClean="0"/>
              <a:t>Select</a:t>
            </a:r>
            <a:r>
              <a:rPr lang="en-US" baseline="0" dirty="0" smtClean="0"/>
              <a:t> a topic</a:t>
            </a:r>
          </a:p>
          <a:p>
            <a:pPr marL="228600" indent="-228600">
              <a:buAutoNum type="arabicParenR"/>
            </a:pPr>
            <a:r>
              <a:rPr lang="en-US" baseline="0" dirty="0" smtClean="0"/>
              <a:t>Select the decade you want. Wait for results to appear.</a:t>
            </a:r>
          </a:p>
          <a:p>
            <a:pPr marL="228600" indent="-228600">
              <a:buAutoNum type="arabicParenR"/>
            </a:pPr>
            <a:r>
              <a:rPr lang="en-US" baseline="0" dirty="0" smtClean="0"/>
              <a:t>Zoom in and select a red dot. Click on an article.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Emril</a:t>
            </a:r>
            <a:r>
              <a:rPr lang="en-US" dirty="0" smtClean="0"/>
              <a:t>: BAM. Found</a:t>
            </a:r>
            <a:r>
              <a:rPr lang="en-US" baseline="0" dirty="0" smtClean="0"/>
              <a:t> an article on the Battle of </a:t>
            </a:r>
            <a:r>
              <a:rPr lang="en-US" baseline="0" dirty="0" err="1" smtClean="0"/>
              <a:t>Alesia</a:t>
            </a:r>
            <a:r>
              <a:rPr lang="en-US" baseline="0" dirty="0" smtClean="0"/>
              <a:t>. What that is? I don’t know. But I know where I could find out.</a:t>
            </a:r>
            <a:endParaRPr lang="en-US" dirty="0" smtClean="0"/>
          </a:p>
          <a:p>
            <a:endParaRPr lang="en-US" dirty="0" smtClean="0"/>
          </a:p>
          <a:p>
            <a:r>
              <a:rPr lang="en-US" dirty="0" smtClean="0"/>
              <a:t>But what if for whatever reason I wanted to compare how multiple topics related</a:t>
            </a:r>
            <a:r>
              <a:rPr lang="en-US" baseline="0" dirty="0" smtClean="0"/>
              <a:t> to each other over time? Right now our timeline only shows one topic at a time Well we have an app for that too.</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5114724-A0F2-4EEC-AFF4-BF918EEF84DB}" type="slidenum">
              <a:rPr lang="en-US" smtClean="0"/>
              <a:t>8</a:t>
            </a:fld>
            <a:endParaRPr lang="en-US"/>
          </a:p>
        </p:txBody>
      </p:sp>
    </p:spTree>
    <p:extLst>
      <p:ext uri="{BB962C8B-B14F-4D97-AF65-F5344CB8AC3E}">
        <p14:creationId xmlns:p14="http://schemas.microsoft.com/office/powerpoint/2010/main" val="657946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Emril</a:t>
            </a:r>
            <a:r>
              <a:rPr lang="en-US" dirty="0" smtClean="0"/>
              <a:t>: BAM. Found</a:t>
            </a:r>
            <a:r>
              <a:rPr lang="en-US" baseline="0" dirty="0" smtClean="0"/>
              <a:t> an article on the Battle of </a:t>
            </a:r>
            <a:r>
              <a:rPr lang="en-US" baseline="0" dirty="0" err="1" smtClean="0"/>
              <a:t>Alesia</a:t>
            </a:r>
            <a:r>
              <a:rPr lang="en-US" baseline="0" dirty="0" smtClean="0"/>
              <a:t>. What that is? I don’t know. But I know where I could find out.</a:t>
            </a:r>
            <a:endParaRPr lang="en-US" dirty="0" smtClean="0"/>
          </a:p>
          <a:p>
            <a:endParaRPr lang="en-US" dirty="0" smtClean="0"/>
          </a:p>
          <a:p>
            <a:r>
              <a:rPr lang="en-US" dirty="0" smtClean="0"/>
              <a:t>But what if for whatever reason I wanted to compare how multiple topics related</a:t>
            </a:r>
            <a:r>
              <a:rPr lang="en-US" baseline="0" dirty="0" smtClean="0"/>
              <a:t> to each other over time? Well we have an app for that too.</a:t>
            </a:r>
            <a:endParaRPr lang="en-US" dirty="0" smtClean="0"/>
          </a:p>
          <a:p>
            <a:endParaRPr lang="en-US" dirty="0"/>
          </a:p>
        </p:txBody>
      </p:sp>
      <p:sp>
        <p:nvSpPr>
          <p:cNvPr id="4" name="Slide Number Placeholder 3"/>
          <p:cNvSpPr>
            <a:spLocks noGrp="1"/>
          </p:cNvSpPr>
          <p:nvPr>
            <p:ph type="sldNum" sz="quarter" idx="10"/>
          </p:nvPr>
        </p:nvSpPr>
        <p:spPr/>
        <p:txBody>
          <a:bodyPr/>
          <a:lstStyle/>
          <a:p>
            <a:fld id="{D5114724-A0F2-4EEC-AFF4-BF918EEF84DB}" type="slidenum">
              <a:rPr lang="en-US" smtClean="0"/>
              <a:t>9</a:t>
            </a:fld>
            <a:endParaRPr lang="en-US"/>
          </a:p>
        </p:txBody>
      </p:sp>
    </p:spTree>
    <p:extLst>
      <p:ext uri="{BB962C8B-B14F-4D97-AF65-F5344CB8AC3E}">
        <p14:creationId xmlns:p14="http://schemas.microsoft.com/office/powerpoint/2010/main" val="237413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7CBD601C-B9E9-42BF-8100-0CCED38EE013}" type="datetimeFigureOut">
              <a:rPr lang="en-US" smtClean="0"/>
              <a:t>7/31/2014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8528AECF-B834-4B49-8DC9-F4EE337AEB88}"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BD601C-B9E9-42BF-8100-0CCED38EE013}" type="datetimeFigureOut">
              <a:rPr lang="en-US" smtClean="0"/>
              <a:t>7/31/2014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28AECF-B834-4B49-8DC9-F4EE337AEB8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BD601C-B9E9-42BF-8100-0CCED38EE013}" type="datetimeFigureOut">
              <a:rPr lang="en-US" smtClean="0"/>
              <a:t>7/31/2014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28AECF-B834-4B49-8DC9-F4EE337AEB8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524CE7-C4B9-4AD2-88AC-98D783589B5A}" type="datetimeFigureOut">
              <a:rPr lang="en-US">
                <a:solidFill>
                  <a:prstClr val="black">
                    <a:tint val="75000"/>
                  </a:prstClr>
                </a:solidFill>
              </a:rPr>
              <a:pPr/>
              <a:t>7/31/2014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A14FF0-1BC9-459C-8199-1C21085DDB5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7369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524CE7-C4B9-4AD2-88AC-98D783589B5A}" type="datetimeFigureOut">
              <a:rPr lang="en-US">
                <a:solidFill>
                  <a:prstClr val="black">
                    <a:tint val="75000"/>
                  </a:prstClr>
                </a:solidFill>
              </a:rPr>
              <a:pPr/>
              <a:t>7/31/2014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A14FF0-1BC9-459C-8199-1C21085DDB5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06326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524CE7-C4B9-4AD2-88AC-98D783589B5A}" type="datetimeFigureOut">
              <a:rPr lang="en-US">
                <a:solidFill>
                  <a:prstClr val="black">
                    <a:tint val="75000"/>
                  </a:prstClr>
                </a:solidFill>
              </a:rPr>
              <a:pPr/>
              <a:t>7/31/2014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A14FF0-1BC9-459C-8199-1C21085DDB5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7435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524CE7-C4B9-4AD2-88AC-98D783589B5A}" type="datetimeFigureOut">
              <a:rPr lang="en-US">
                <a:solidFill>
                  <a:prstClr val="black">
                    <a:tint val="75000"/>
                  </a:prstClr>
                </a:solidFill>
              </a:rPr>
              <a:pPr/>
              <a:t>7/31/2014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A14FF0-1BC9-459C-8199-1C21085DDB5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7006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524CE7-C4B9-4AD2-88AC-98D783589B5A}" type="datetimeFigureOut">
              <a:rPr lang="en-US">
                <a:solidFill>
                  <a:prstClr val="black">
                    <a:tint val="75000"/>
                  </a:prstClr>
                </a:solidFill>
              </a:rPr>
              <a:pPr/>
              <a:t>7/31/2014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FA14FF0-1BC9-459C-8199-1C21085DDB5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64042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524CE7-C4B9-4AD2-88AC-98D783589B5A}" type="datetimeFigureOut">
              <a:rPr lang="en-US">
                <a:solidFill>
                  <a:prstClr val="black">
                    <a:tint val="75000"/>
                  </a:prstClr>
                </a:solidFill>
              </a:rPr>
              <a:pPr/>
              <a:t>7/31/2014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FA14FF0-1BC9-459C-8199-1C21085DDB5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42610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524CE7-C4B9-4AD2-88AC-98D783589B5A}" type="datetimeFigureOut">
              <a:rPr lang="en-US">
                <a:solidFill>
                  <a:prstClr val="black">
                    <a:tint val="75000"/>
                  </a:prstClr>
                </a:solidFill>
              </a:rPr>
              <a:pPr/>
              <a:t>7/31/2014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FA14FF0-1BC9-459C-8199-1C21085DDB5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5036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524CE7-C4B9-4AD2-88AC-98D783589B5A}" type="datetimeFigureOut">
              <a:rPr lang="en-US">
                <a:solidFill>
                  <a:prstClr val="black">
                    <a:tint val="75000"/>
                  </a:prstClr>
                </a:solidFill>
              </a:rPr>
              <a:pPr/>
              <a:t>7/31/2014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A14FF0-1BC9-459C-8199-1C21085DDB5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113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BD601C-B9E9-42BF-8100-0CCED38EE013}" type="datetimeFigureOut">
              <a:rPr lang="en-US" smtClean="0"/>
              <a:t>7/31/2014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28AECF-B834-4B49-8DC9-F4EE337AEB88}"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524CE7-C4B9-4AD2-88AC-98D783589B5A}" type="datetimeFigureOut">
              <a:rPr lang="en-US">
                <a:solidFill>
                  <a:prstClr val="black">
                    <a:tint val="75000"/>
                  </a:prstClr>
                </a:solidFill>
              </a:rPr>
              <a:pPr/>
              <a:t>7/31/2014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A14FF0-1BC9-459C-8199-1C21085DDB5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85620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524CE7-C4B9-4AD2-88AC-98D783589B5A}" type="datetimeFigureOut">
              <a:rPr lang="en-US">
                <a:solidFill>
                  <a:prstClr val="black">
                    <a:tint val="75000"/>
                  </a:prstClr>
                </a:solidFill>
              </a:rPr>
              <a:pPr/>
              <a:t>7/31/2014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A14FF0-1BC9-459C-8199-1C21085DDB5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89011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524CE7-C4B9-4AD2-88AC-98D783589B5A}" type="datetimeFigureOut">
              <a:rPr lang="en-US">
                <a:solidFill>
                  <a:prstClr val="black">
                    <a:tint val="75000"/>
                  </a:prstClr>
                </a:solidFill>
              </a:rPr>
              <a:pPr/>
              <a:t>7/31/2014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A14FF0-1BC9-459C-8199-1C21085DDB5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9535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CBD601C-B9E9-42BF-8100-0CCED38EE013}" type="datetimeFigureOut">
              <a:rPr lang="en-US" smtClean="0"/>
              <a:t>7/31/2014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8528AECF-B834-4B49-8DC9-F4EE337AEB8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CBD601C-B9E9-42BF-8100-0CCED38EE013}" type="datetimeFigureOut">
              <a:rPr lang="en-US" smtClean="0"/>
              <a:t>7/31/2014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28AECF-B834-4B49-8DC9-F4EE337AEB8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CBD601C-B9E9-42BF-8100-0CCED38EE013}" type="datetimeFigureOut">
              <a:rPr lang="en-US" smtClean="0"/>
              <a:t>7/31/2014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28AECF-B834-4B49-8DC9-F4EE337AEB8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CBD601C-B9E9-42BF-8100-0CCED38EE013}" type="datetimeFigureOut">
              <a:rPr lang="en-US" smtClean="0"/>
              <a:t>7/31/2014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28AECF-B834-4B49-8DC9-F4EE337AEB8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BD601C-B9E9-42BF-8100-0CCED38EE013}" type="datetimeFigureOut">
              <a:rPr lang="en-US" smtClean="0"/>
              <a:t>7/31/2014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28AECF-B834-4B49-8DC9-F4EE337AEB8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CBD601C-B9E9-42BF-8100-0CCED38EE013}" type="datetimeFigureOut">
              <a:rPr lang="en-US" smtClean="0"/>
              <a:t>7/31/2014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28AECF-B834-4B49-8DC9-F4EE337AEB8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CBD601C-B9E9-42BF-8100-0CCED38EE013}" type="datetimeFigureOut">
              <a:rPr lang="en-US" smtClean="0"/>
              <a:t>7/31/2014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28AECF-B834-4B49-8DC9-F4EE337AEB8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CBD601C-B9E9-42BF-8100-0CCED38EE013}" type="datetimeFigureOut">
              <a:rPr lang="en-US" smtClean="0"/>
              <a:t>7/31/2014</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528AECF-B834-4B49-8DC9-F4EE337AEB88}"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524CE7-C4B9-4AD2-88AC-98D783589B5A}" type="datetimeFigureOut">
              <a:rPr lang="en-US" smtClean="0">
                <a:solidFill>
                  <a:prstClr val="black">
                    <a:tint val="75000"/>
                  </a:prstClr>
                </a:solidFill>
              </a:rPr>
              <a:pPr/>
              <a:t>7/31/2014</a:t>
            </a:fld>
            <a:endParaRPr lang="en-US" smtClean="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smtClean="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A14FF0-1BC9-459C-8199-1C21085DDB52}" type="slidenum">
              <a:rPr lang="en-US" smtClean="0">
                <a:solidFill>
                  <a:prstClr val="black">
                    <a:tint val="75000"/>
                  </a:prstClr>
                </a:solidFill>
              </a:rPr>
              <a:pPr/>
              <a:t>‹#›</a:t>
            </a:fld>
            <a:endParaRPr lang="en-US" smtClean="0">
              <a:solidFill>
                <a:prstClr val="black">
                  <a:tint val="75000"/>
                </a:prstClr>
              </a:solidFill>
            </a:endParaRPr>
          </a:p>
        </p:txBody>
      </p:sp>
    </p:spTree>
    <p:extLst>
      <p:ext uri="{BB962C8B-B14F-4D97-AF65-F5344CB8AC3E}">
        <p14:creationId xmlns:p14="http://schemas.microsoft.com/office/powerpoint/2010/main" val="338707184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0" y="0"/>
            <a:ext cx="9144000" cy="7217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330" y="1905000"/>
            <a:ext cx="945515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8100" y="2738470"/>
            <a:ext cx="9067800" cy="1376330"/>
          </a:xfrm>
        </p:spPr>
        <p:txBody>
          <a:bodyPr>
            <a:normAutofit/>
          </a:bodyPr>
          <a:lstStyle/>
          <a:p>
            <a:pPr algn="ctr"/>
            <a:r>
              <a:rPr lang="en-US" sz="2000" dirty="0" smtClean="0"/>
              <a:t>Presentation By Darren Stevens II</a:t>
            </a:r>
            <a:endParaRPr lang="en-US" sz="2000" dirty="0"/>
          </a:p>
        </p:txBody>
      </p:sp>
      <p:sp>
        <p:nvSpPr>
          <p:cNvPr id="5" name="Title 1"/>
          <p:cNvSpPr txBox="1">
            <a:spLocks/>
          </p:cNvSpPr>
          <p:nvPr/>
        </p:nvSpPr>
        <p:spPr>
          <a:xfrm>
            <a:off x="0" y="3886200"/>
            <a:ext cx="9067800" cy="137633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sz="2000" dirty="0" err="1" smtClean="0"/>
              <a:t>VisLab</a:t>
            </a:r>
            <a:r>
              <a:rPr lang="en-US" sz="2000" dirty="0" smtClean="0"/>
              <a:t> Mentors</a:t>
            </a:r>
          </a:p>
          <a:p>
            <a:r>
              <a:rPr lang="en-US" sz="2000" dirty="0" smtClean="0"/>
              <a:t>Dr. </a:t>
            </a:r>
            <a:r>
              <a:rPr lang="en-US" sz="2000" dirty="0" err="1" smtClean="0"/>
              <a:t>Wenwen</a:t>
            </a:r>
            <a:r>
              <a:rPr lang="en-US" sz="2000" dirty="0" smtClean="0"/>
              <a:t> Dou /// Dr. Isaac Cho</a:t>
            </a:r>
            <a:endParaRPr lang="en-US" sz="2000" dirty="0"/>
          </a:p>
        </p:txBody>
      </p:sp>
    </p:spTree>
    <p:extLst>
      <p:ext uri="{BB962C8B-B14F-4D97-AF65-F5344CB8AC3E}">
        <p14:creationId xmlns:p14="http://schemas.microsoft.com/office/powerpoint/2010/main" val="32827190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884238"/>
          </a:xfrm>
        </p:spPr>
        <p:txBody>
          <a:bodyPr>
            <a:normAutofit/>
          </a:bodyPr>
          <a:lstStyle/>
          <a:p>
            <a:r>
              <a:rPr lang="en-US" dirty="0" err="1" smtClean="0"/>
              <a:t>ThemeRiver</a:t>
            </a:r>
            <a:endParaRPr lang="en-US" dirty="0"/>
          </a:p>
        </p:txBody>
      </p:sp>
      <p:sp>
        <p:nvSpPr>
          <p:cNvPr id="3" name="Content Placeholder 2"/>
          <p:cNvSpPr>
            <a:spLocks noGrp="1"/>
          </p:cNvSpPr>
          <p:nvPr>
            <p:ph idx="1"/>
          </p:nvPr>
        </p:nvSpPr>
        <p:spPr>
          <a:xfrm>
            <a:off x="457200" y="762000"/>
            <a:ext cx="8229600" cy="4709160"/>
          </a:xfrm>
        </p:spPr>
        <p:txBody>
          <a:bodyPr/>
          <a:lstStyle/>
          <a:p>
            <a:r>
              <a:rPr lang="en-US" dirty="0" smtClean="0"/>
              <a:t>Havre et al. “</a:t>
            </a:r>
            <a:r>
              <a:rPr lang="en-US" dirty="0" err="1" smtClean="0"/>
              <a:t>ThemeRiver</a:t>
            </a:r>
            <a:r>
              <a:rPr lang="en-US" dirty="0" smtClean="0"/>
              <a:t> Visualizing Thematic Changes in large Document Collections”</a:t>
            </a:r>
          </a:p>
          <a:p>
            <a:r>
              <a:rPr lang="en-US" dirty="0" smtClean="0"/>
              <a:t>Specialty: Large amounts of data over time.</a:t>
            </a:r>
            <a:endParaRPr lang="en-US" dirty="0"/>
          </a:p>
        </p:txBody>
      </p:sp>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0" y="2971800"/>
            <a:ext cx="4267198" cy="18686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descr="http://ieg.ifs.tuwien.ac.at/~aigner/teaching/ws06/infovis_ue/img/technique-images/full-size/themeriver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2209800"/>
            <a:ext cx="91440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546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Values</a:t>
            </a:r>
            <a:endParaRPr lang="en-US" dirty="0"/>
          </a:p>
        </p:txBody>
      </p:sp>
      <p:sp>
        <p:nvSpPr>
          <p:cNvPr id="3" name="Content Placeholder 2"/>
          <p:cNvSpPr>
            <a:spLocks noGrp="1"/>
          </p:cNvSpPr>
          <p:nvPr>
            <p:ph idx="1"/>
          </p:nvPr>
        </p:nvSpPr>
        <p:spPr/>
        <p:txBody>
          <a:bodyPr/>
          <a:lstStyle/>
          <a:p>
            <a:r>
              <a:rPr lang="en-US" dirty="0" smtClean="0">
                <a:solidFill>
                  <a:schemeClr val="bg1"/>
                </a:solidFill>
              </a:rPr>
              <a:t>Incorporating annotations </a:t>
            </a:r>
            <a:endParaRPr lang="en-US" dirty="0">
              <a:solidFill>
                <a:schemeClr val="bg1"/>
              </a:solidFill>
            </a:endParaRPr>
          </a:p>
        </p:txBody>
      </p:sp>
      <p:pic>
        <p:nvPicPr>
          <p:cNvPr id="13314" name="Picture 2" descr="C:\Users\dsteve30\Pictures\t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571" y="3810000"/>
            <a:ext cx="8229600" cy="2632852"/>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a:xfrm>
            <a:off x="609600" y="2282371"/>
            <a:ext cx="2286000" cy="11430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Birth of Christ (0 AD)</a:t>
            </a:r>
          </a:p>
        </p:txBody>
      </p:sp>
      <p:sp>
        <p:nvSpPr>
          <p:cNvPr id="6" name="Rounded Rectangular Callout 5"/>
          <p:cNvSpPr/>
          <p:nvPr/>
        </p:nvSpPr>
        <p:spPr>
          <a:xfrm>
            <a:off x="3657600" y="2256971"/>
            <a:ext cx="2286000" cy="11430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Conquest of Dacia (106 AD)</a:t>
            </a:r>
          </a:p>
        </p:txBody>
      </p:sp>
    </p:spTree>
    <p:extLst>
      <p:ext uri="{BB962C8B-B14F-4D97-AF65-F5344CB8AC3E}">
        <p14:creationId xmlns:p14="http://schemas.microsoft.com/office/powerpoint/2010/main" val="7425679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Values</a:t>
            </a:r>
            <a:endParaRPr lang="en-US" dirty="0"/>
          </a:p>
        </p:txBody>
      </p:sp>
      <p:sp>
        <p:nvSpPr>
          <p:cNvPr id="3" name="Content Placeholder 2"/>
          <p:cNvSpPr>
            <a:spLocks noGrp="1"/>
          </p:cNvSpPr>
          <p:nvPr>
            <p:ph idx="1"/>
          </p:nvPr>
        </p:nvSpPr>
        <p:spPr/>
        <p:txBody>
          <a:bodyPr/>
          <a:lstStyle/>
          <a:p>
            <a:r>
              <a:rPr lang="en-US" dirty="0" smtClean="0"/>
              <a:t>With annotations in the proper coordinates</a:t>
            </a:r>
            <a:endParaRPr lang="en-US" dirty="0"/>
          </a:p>
        </p:txBody>
      </p:sp>
      <p:pic>
        <p:nvPicPr>
          <p:cNvPr id="13314" name="Picture 2" descr="C:\Users\dsteve30\Pictures\t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746266"/>
            <a:ext cx="8229600" cy="2632852"/>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C:\Users\dsteve30\Pictures\t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1" y="2756499"/>
            <a:ext cx="8229599" cy="2626248"/>
          </a:xfrm>
          <a:prstGeom prst="rect">
            <a:avLst/>
          </a:prstGeom>
          <a:noFill/>
          <a:extLst>
            <a:ext uri="{909E8E84-426E-40DD-AFC4-6F175D3DCCD1}">
              <a14:hiddenFill xmlns:a14="http://schemas.microsoft.com/office/drawing/2010/main">
                <a:solidFill>
                  <a:srgbClr val="FFFFFF"/>
                </a:solidFill>
              </a14:hiddenFill>
            </a:ext>
          </a:extLst>
        </p:spPr>
      </p:pic>
      <p:sp>
        <p:nvSpPr>
          <p:cNvPr id="4" name="Down Arrow 3"/>
          <p:cNvSpPr/>
          <p:nvPr/>
        </p:nvSpPr>
        <p:spPr>
          <a:xfrm rot="19692221">
            <a:off x="3523644" y="3175033"/>
            <a:ext cx="159572" cy="370812"/>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62427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Values</a:t>
            </a:r>
          </a:p>
        </p:txBody>
      </p:sp>
      <p:sp>
        <p:nvSpPr>
          <p:cNvPr id="3" name="Content Placeholder 2"/>
          <p:cNvSpPr>
            <a:spLocks noGrp="1"/>
          </p:cNvSpPr>
          <p:nvPr>
            <p:ph idx="1"/>
          </p:nvPr>
        </p:nvSpPr>
        <p:spPr/>
        <p:txBody>
          <a:bodyPr/>
          <a:lstStyle/>
          <a:p>
            <a:r>
              <a:rPr lang="en-US" dirty="0" smtClean="0"/>
              <a:t>With annotations displayed</a:t>
            </a:r>
            <a:endParaRPr lang="en-US" dirty="0"/>
          </a:p>
        </p:txBody>
      </p:sp>
      <p:pic>
        <p:nvPicPr>
          <p:cNvPr id="13314" name="Picture 2" descr="C:\Users\dsteve30\Pictures\t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746266"/>
            <a:ext cx="8229600" cy="2632852"/>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C:\Users\dsteve30\Pictures\t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731753"/>
            <a:ext cx="8229600" cy="2622960"/>
          </a:xfrm>
          <a:prstGeom prst="rect">
            <a:avLst/>
          </a:prstGeom>
          <a:noFill/>
          <a:extLst>
            <a:ext uri="{909E8E84-426E-40DD-AFC4-6F175D3DCCD1}">
              <a14:hiddenFill xmlns:a14="http://schemas.microsoft.com/office/drawing/2010/main">
                <a:solidFill>
                  <a:srgbClr val="FFFFFF"/>
                </a:solidFill>
              </a14:hiddenFill>
            </a:ext>
          </a:extLst>
        </p:spPr>
      </p:pic>
      <p:sp>
        <p:nvSpPr>
          <p:cNvPr id="9" name="Down Arrow 8"/>
          <p:cNvSpPr/>
          <p:nvPr/>
        </p:nvSpPr>
        <p:spPr>
          <a:xfrm rot="19692221">
            <a:off x="3523644" y="3214616"/>
            <a:ext cx="159572" cy="370812"/>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62427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50" t="2414"/>
          <a:stretch/>
        </p:blipFill>
        <p:spPr bwMode="auto">
          <a:xfrm>
            <a:off x="-152400" y="0"/>
            <a:ext cx="92964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5498" b="59041"/>
          <a:stretch/>
        </p:blipFill>
        <p:spPr bwMode="auto">
          <a:xfrm>
            <a:off x="4572000" y="838200"/>
            <a:ext cx="4572000"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15521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Anything Else?</a:t>
            </a:r>
            <a:endParaRPr lang="en-US" dirty="0"/>
          </a:p>
        </p:txBody>
      </p:sp>
      <p:sp>
        <p:nvSpPr>
          <p:cNvPr id="3" name="Content Placeholder 2"/>
          <p:cNvSpPr>
            <a:spLocks noGrp="1"/>
          </p:cNvSpPr>
          <p:nvPr>
            <p:ph idx="1"/>
          </p:nvPr>
        </p:nvSpPr>
        <p:spPr/>
        <p:txBody>
          <a:bodyPr/>
          <a:lstStyle/>
          <a:p>
            <a:r>
              <a:rPr lang="en-US" dirty="0" smtClean="0"/>
              <a:t>Potential data applications include:</a:t>
            </a:r>
          </a:p>
          <a:p>
            <a:pPr lvl="1"/>
            <a:r>
              <a:rPr lang="en-US" dirty="0" smtClean="0"/>
              <a:t>Military</a:t>
            </a:r>
          </a:p>
          <a:p>
            <a:pPr lvl="1"/>
            <a:r>
              <a:rPr lang="en-US" dirty="0" smtClean="0"/>
              <a:t>Corporate</a:t>
            </a:r>
          </a:p>
          <a:p>
            <a:pPr lvl="1"/>
            <a:r>
              <a:rPr lang="en-US" dirty="0" smtClean="0"/>
              <a:t>Government</a:t>
            </a:r>
          </a:p>
          <a:p>
            <a:pPr lvl="1"/>
            <a:r>
              <a:rPr lang="en-US" dirty="0" smtClean="0"/>
              <a:t>Medical </a:t>
            </a:r>
          </a:p>
          <a:p>
            <a:pPr lvl="1"/>
            <a:r>
              <a:rPr lang="en-US" dirty="0" smtClean="0"/>
              <a:t>Consumer</a:t>
            </a:r>
            <a:endParaRPr lang="en-US" dirty="0"/>
          </a:p>
          <a:p>
            <a:r>
              <a:rPr lang="en-US" dirty="0" smtClean="0"/>
              <a:t>Try for yourself at:</a:t>
            </a:r>
          </a:p>
          <a:p>
            <a:pPr lvl="1"/>
            <a:r>
              <a:rPr lang="en-US" dirty="0"/>
              <a:t>http://coit-ts.uncc.edu/~icho/</a:t>
            </a:r>
          </a:p>
          <a:p>
            <a:pPr lvl="1"/>
            <a:endParaRPr lang="en-US" dirty="0"/>
          </a:p>
          <a:p>
            <a:endParaRPr lang="en-US" dirty="0" smtClean="0"/>
          </a:p>
        </p:txBody>
      </p:sp>
      <p:pic>
        <p:nvPicPr>
          <p:cNvPr id="4" name="Picture 6" descr="http://www.zengardner.com/wp-content/uploads/500px-wikipedia-logo-v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2209800"/>
            <a:ext cx="2476500" cy="1876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8209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6"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709954" y="300335"/>
            <a:ext cx="3724096" cy="923330"/>
          </a:xfrm>
          <a:prstGeom prst="rect">
            <a:avLst/>
          </a:prstGeom>
        </p:spPr>
        <p:style>
          <a:lnRef idx="1">
            <a:schemeClr val="dk1"/>
          </a:lnRef>
          <a:fillRef idx="3">
            <a:schemeClr val="dk1"/>
          </a:fillRef>
          <a:effectRef idx="2">
            <a:schemeClr val="dk1"/>
          </a:effectRef>
          <a:fontRef idx="minor">
            <a:schemeClr val="lt1"/>
          </a:fontRef>
        </p:style>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Questions?</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20381896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Visualization Lab</a:t>
            </a:r>
            <a:endParaRPr lang="en-US" dirty="0"/>
          </a:p>
        </p:txBody>
      </p:sp>
      <p:sp>
        <p:nvSpPr>
          <p:cNvPr id="3" name="Content Placeholder 2"/>
          <p:cNvSpPr>
            <a:spLocks noGrp="1"/>
          </p:cNvSpPr>
          <p:nvPr>
            <p:ph idx="1"/>
          </p:nvPr>
        </p:nvSpPr>
        <p:spPr/>
        <p:txBody>
          <a:bodyPr>
            <a:normAutofit lnSpcReduction="10000"/>
          </a:bodyPr>
          <a:lstStyle/>
          <a:p>
            <a:r>
              <a:rPr lang="en-US" dirty="0" smtClean="0"/>
              <a:t>Problem:</a:t>
            </a:r>
          </a:p>
          <a:p>
            <a:pPr lvl="1"/>
            <a:r>
              <a:rPr lang="en-US" dirty="0" smtClean="0"/>
              <a:t>How to discover the latent structure in unstructured data (e.g. Wikipedia articles).</a:t>
            </a:r>
          </a:p>
          <a:p>
            <a:r>
              <a:rPr lang="en-US" dirty="0" smtClean="0"/>
              <a:t>Objective: </a:t>
            </a:r>
          </a:p>
          <a:p>
            <a:pPr lvl="1"/>
            <a:r>
              <a:rPr lang="en-US" dirty="0" smtClean="0"/>
              <a:t>Improve the ways people explore and analyze hundreds of thousands Wikipedia articles.</a:t>
            </a:r>
          </a:p>
          <a:p>
            <a:r>
              <a:rPr lang="en-US" dirty="0" smtClean="0"/>
              <a:t>Methods (cont.) : </a:t>
            </a:r>
          </a:p>
          <a:p>
            <a:pPr lvl="1"/>
            <a:r>
              <a:rPr lang="en-US" dirty="0" smtClean="0"/>
              <a:t>Extract topics that summarize 189,000 Wikipedia articles</a:t>
            </a:r>
          </a:p>
          <a:p>
            <a:pPr lvl="1"/>
            <a:r>
              <a:rPr lang="en-US" dirty="0" smtClean="0"/>
              <a:t>Extract time and location from the articles</a:t>
            </a:r>
          </a:p>
          <a:p>
            <a:pPr lvl="1"/>
            <a:r>
              <a:rPr lang="en-US" dirty="0" smtClean="0"/>
              <a:t>Visually present the results in a meaningful way.</a:t>
            </a:r>
          </a:p>
          <a:p>
            <a:pPr lvl="1"/>
            <a:endParaRPr lang="en-US" dirty="0"/>
          </a:p>
        </p:txBody>
      </p:sp>
    </p:spTree>
    <p:extLst>
      <p:ext uri="{BB962C8B-B14F-4D97-AF65-F5344CB8AC3E}">
        <p14:creationId xmlns:p14="http://schemas.microsoft.com/office/powerpoint/2010/main" val="26353121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grpSp>
        <p:nvGrpSpPr>
          <p:cNvPr id="13" name="Group 12"/>
          <p:cNvGrpSpPr/>
          <p:nvPr/>
        </p:nvGrpSpPr>
        <p:grpSpPr>
          <a:xfrm>
            <a:off x="196015" y="1676400"/>
            <a:ext cx="8643185" cy="4287625"/>
            <a:chOff x="401425" y="1278903"/>
            <a:chExt cx="8643185" cy="4287625"/>
          </a:xfrm>
        </p:grpSpPr>
        <p:sp>
          <p:nvSpPr>
            <p:cNvPr id="10" name="Rectangle 9"/>
            <p:cNvSpPr/>
            <p:nvPr/>
          </p:nvSpPr>
          <p:spPr>
            <a:xfrm>
              <a:off x="3733800" y="1278903"/>
              <a:ext cx="2133600" cy="428762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401425" y="1431303"/>
              <a:ext cx="8643185" cy="3962400"/>
              <a:chOff x="401425" y="1431303"/>
              <a:chExt cx="8643185" cy="3962400"/>
            </a:xfrm>
          </p:grpSpPr>
          <p:sp>
            <p:nvSpPr>
              <p:cNvPr id="4" name="Oval 3"/>
              <p:cNvSpPr/>
              <p:nvPr/>
            </p:nvSpPr>
            <p:spPr>
              <a:xfrm>
                <a:off x="401425" y="2417975"/>
                <a:ext cx="2133600" cy="1981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Collect Data</a:t>
                </a:r>
                <a:endParaRPr lang="en-US" dirty="0">
                  <a:solidFill>
                    <a:schemeClr val="bg1"/>
                  </a:solidFill>
                </a:endParaRPr>
              </a:p>
            </p:txBody>
          </p:sp>
          <p:sp>
            <p:nvSpPr>
              <p:cNvPr id="6" name="Oval 5"/>
              <p:cNvSpPr/>
              <p:nvPr/>
            </p:nvSpPr>
            <p:spPr>
              <a:xfrm>
                <a:off x="3810000" y="1431303"/>
                <a:ext cx="1981200" cy="1828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Extract Topic Summaries</a:t>
                </a:r>
                <a:endParaRPr lang="en-US" dirty="0">
                  <a:solidFill>
                    <a:schemeClr val="bg1"/>
                  </a:solidFill>
                </a:endParaRPr>
              </a:p>
            </p:txBody>
          </p:sp>
          <p:sp>
            <p:nvSpPr>
              <p:cNvPr id="7" name="Oval 6"/>
              <p:cNvSpPr/>
              <p:nvPr/>
            </p:nvSpPr>
            <p:spPr>
              <a:xfrm>
                <a:off x="3810000" y="3564903"/>
                <a:ext cx="1981200" cy="1828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Extract Location and Date</a:t>
                </a:r>
                <a:endParaRPr lang="en-US" dirty="0">
                  <a:solidFill>
                    <a:schemeClr val="bg1"/>
                  </a:solidFill>
                </a:endParaRPr>
              </a:p>
            </p:txBody>
          </p:sp>
          <p:sp>
            <p:nvSpPr>
              <p:cNvPr id="8" name="Right Arrow 7"/>
              <p:cNvSpPr/>
              <p:nvPr/>
            </p:nvSpPr>
            <p:spPr>
              <a:xfrm>
                <a:off x="6225210" y="3148584"/>
                <a:ext cx="62059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063410" y="2476500"/>
                <a:ext cx="1981200" cy="1828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Visualize Results</a:t>
                </a:r>
                <a:endParaRPr lang="en-US" dirty="0">
                  <a:solidFill>
                    <a:schemeClr val="bg1"/>
                  </a:solidFill>
                </a:endParaRPr>
              </a:p>
            </p:txBody>
          </p:sp>
          <p:sp>
            <p:nvSpPr>
              <p:cNvPr id="11" name="Right Arrow 10"/>
              <p:cNvSpPr/>
              <p:nvPr/>
            </p:nvSpPr>
            <p:spPr>
              <a:xfrm>
                <a:off x="2872410" y="3180399"/>
                <a:ext cx="68071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9737829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42" t="2361" r="-29"/>
          <a:stretch/>
        </p:blipFill>
        <p:spPr bwMode="auto">
          <a:xfrm>
            <a:off x="-186278" y="-29852"/>
            <a:ext cx="930592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49916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00" t="2414" r="-500"/>
          <a:stretch/>
        </p:blipFill>
        <p:spPr bwMode="auto">
          <a:xfrm>
            <a:off x="-180975" y="0"/>
            <a:ext cx="927735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76201" y="685800"/>
            <a:ext cx="4581525" cy="3810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noFill/>
            </a:endParaRPr>
          </a:p>
        </p:txBody>
      </p:sp>
      <p:sp>
        <p:nvSpPr>
          <p:cNvPr id="6" name="TextBox 5"/>
          <p:cNvSpPr txBox="1"/>
          <p:nvPr/>
        </p:nvSpPr>
        <p:spPr>
          <a:xfrm>
            <a:off x="4800600" y="838200"/>
            <a:ext cx="1066800" cy="369332"/>
          </a:xfrm>
          <a:prstGeom prst="rect">
            <a:avLst/>
          </a:prstGeom>
          <a:noFill/>
        </p:spPr>
        <p:txBody>
          <a:bodyPr wrap="square" rtlCol="0">
            <a:spAutoFit/>
          </a:bodyPr>
          <a:lstStyle/>
          <a:p>
            <a:endParaRPr lang="en-US" dirty="0"/>
          </a:p>
        </p:txBody>
      </p:sp>
      <p:sp>
        <p:nvSpPr>
          <p:cNvPr id="7" name="Rectangle 6"/>
          <p:cNvSpPr/>
          <p:nvPr/>
        </p:nvSpPr>
        <p:spPr>
          <a:xfrm>
            <a:off x="4648200" y="685800"/>
            <a:ext cx="4419600" cy="3810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791075" y="838200"/>
            <a:ext cx="3886200" cy="553998"/>
          </a:xfrm>
          <a:prstGeom prst="rect">
            <a:avLst/>
          </a:prstGeom>
          <a:noFill/>
        </p:spPr>
        <p:txBody>
          <a:bodyPr wrap="square" rtlCol="0">
            <a:spAutoFit/>
          </a:bodyPr>
          <a:lstStyle/>
          <a:p>
            <a:pPr algn="ctr"/>
            <a:r>
              <a:rPr lang="en-US" sz="3000" dirty="0" smtClean="0">
                <a:solidFill>
                  <a:schemeClr val="bg1"/>
                </a:solidFill>
              </a:rPr>
              <a:t>Map View</a:t>
            </a:r>
            <a:endParaRPr lang="en-US" sz="3000" dirty="0">
              <a:solidFill>
                <a:schemeClr val="bg1"/>
              </a:solidFill>
            </a:endParaRPr>
          </a:p>
        </p:txBody>
      </p:sp>
      <p:sp>
        <p:nvSpPr>
          <p:cNvPr id="9" name="TextBox 8"/>
          <p:cNvSpPr txBox="1"/>
          <p:nvPr/>
        </p:nvSpPr>
        <p:spPr>
          <a:xfrm>
            <a:off x="4800600" y="1524000"/>
            <a:ext cx="3581400" cy="2015936"/>
          </a:xfrm>
          <a:prstGeom prst="rect">
            <a:avLst/>
          </a:prstGeom>
          <a:noFill/>
        </p:spPr>
        <p:txBody>
          <a:bodyPr wrap="square" rtlCol="0">
            <a:spAutoFit/>
          </a:bodyPr>
          <a:lstStyle/>
          <a:p>
            <a:r>
              <a:rPr lang="en-US" sz="2500" dirty="0" smtClean="0">
                <a:solidFill>
                  <a:schemeClr val="bg1"/>
                </a:solidFill>
              </a:rPr>
              <a:t>Views can include:</a:t>
            </a:r>
          </a:p>
          <a:p>
            <a:pPr marL="285750" indent="-285750">
              <a:buFont typeface="Arial" panose="020B0604020202020204" pitchFamily="34" charset="0"/>
              <a:buChar char="•"/>
            </a:pPr>
            <a:r>
              <a:rPr lang="en-US" sz="2500" dirty="0" smtClean="0">
                <a:solidFill>
                  <a:schemeClr val="bg1"/>
                </a:solidFill>
              </a:rPr>
              <a:t>Imagery</a:t>
            </a:r>
          </a:p>
          <a:p>
            <a:pPr marL="285750" indent="-285750">
              <a:buFont typeface="Arial" panose="020B0604020202020204" pitchFamily="34" charset="0"/>
              <a:buChar char="•"/>
            </a:pPr>
            <a:r>
              <a:rPr lang="en-US" sz="2500" dirty="0" smtClean="0">
                <a:solidFill>
                  <a:schemeClr val="bg1"/>
                </a:solidFill>
              </a:rPr>
              <a:t>Topographic</a:t>
            </a:r>
          </a:p>
          <a:p>
            <a:pPr marL="285750" indent="-285750">
              <a:buFont typeface="Arial" panose="020B0604020202020204" pitchFamily="34" charset="0"/>
              <a:buChar char="•"/>
            </a:pPr>
            <a:r>
              <a:rPr lang="en-US" sz="2500" dirty="0" smtClean="0">
                <a:solidFill>
                  <a:schemeClr val="bg1"/>
                </a:solidFill>
              </a:rPr>
              <a:t>Street layer</a:t>
            </a:r>
          </a:p>
          <a:p>
            <a:pPr marL="285750" indent="-285750">
              <a:buFont typeface="Arial" panose="020B0604020202020204" pitchFamily="34" charset="0"/>
              <a:buChar char="•"/>
            </a:pPr>
            <a:r>
              <a:rPr lang="en-US" sz="2500" dirty="0" smtClean="0">
                <a:solidFill>
                  <a:schemeClr val="bg1"/>
                </a:solidFill>
              </a:rPr>
              <a:t>Oceanic</a:t>
            </a:r>
          </a:p>
        </p:txBody>
      </p:sp>
    </p:spTree>
    <p:extLst>
      <p:ext uri="{BB962C8B-B14F-4D97-AF65-F5344CB8AC3E}">
        <p14:creationId xmlns:p14="http://schemas.microsoft.com/office/powerpoint/2010/main" val="9071667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4" y="0"/>
            <a:ext cx="917257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505326" y="657224"/>
            <a:ext cx="4638674" cy="391477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ln>
                <a:solidFill>
                  <a:prstClr val="black"/>
                </a:solidFill>
              </a:ln>
              <a:noFill/>
            </a:endParaRPr>
          </a:p>
        </p:txBody>
      </p:sp>
      <p:sp>
        <p:nvSpPr>
          <p:cNvPr id="5" name="TextBox 4"/>
          <p:cNvSpPr txBox="1"/>
          <p:nvPr/>
        </p:nvSpPr>
        <p:spPr>
          <a:xfrm>
            <a:off x="4800600" y="838200"/>
            <a:ext cx="1066800" cy="369332"/>
          </a:xfrm>
          <a:prstGeom prst="rect">
            <a:avLst/>
          </a:prstGeom>
          <a:noFill/>
        </p:spPr>
        <p:txBody>
          <a:bodyPr wrap="square" rtlCol="0">
            <a:spAutoFit/>
          </a:bodyPr>
          <a:lstStyle/>
          <a:p>
            <a:endParaRPr lang="en-US" dirty="0" smtClean="0">
              <a:solidFill>
                <a:prstClr val="black"/>
              </a:solidFill>
            </a:endParaRPr>
          </a:p>
        </p:txBody>
      </p:sp>
      <p:sp>
        <p:nvSpPr>
          <p:cNvPr id="8" name="Rectangle 7"/>
          <p:cNvSpPr/>
          <p:nvPr/>
        </p:nvSpPr>
        <p:spPr>
          <a:xfrm>
            <a:off x="0" y="657225"/>
            <a:ext cx="4419600" cy="391477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prstClr val="white"/>
              </a:solidFill>
            </a:endParaRPr>
          </a:p>
        </p:txBody>
      </p:sp>
      <p:sp>
        <p:nvSpPr>
          <p:cNvPr id="9" name="TextBox 8"/>
          <p:cNvSpPr txBox="1"/>
          <p:nvPr/>
        </p:nvSpPr>
        <p:spPr>
          <a:xfrm>
            <a:off x="238125" y="930533"/>
            <a:ext cx="3886200" cy="553998"/>
          </a:xfrm>
          <a:prstGeom prst="rect">
            <a:avLst/>
          </a:prstGeom>
          <a:noFill/>
        </p:spPr>
        <p:txBody>
          <a:bodyPr wrap="square" rtlCol="0">
            <a:spAutoFit/>
          </a:bodyPr>
          <a:lstStyle/>
          <a:p>
            <a:pPr algn="ctr"/>
            <a:r>
              <a:rPr lang="en-US" sz="3000" dirty="0" smtClean="0">
                <a:solidFill>
                  <a:prstClr val="black"/>
                </a:solidFill>
              </a:rPr>
              <a:t>Support View</a:t>
            </a:r>
          </a:p>
        </p:txBody>
      </p:sp>
      <p:sp>
        <p:nvSpPr>
          <p:cNvPr id="10" name="TextBox 9"/>
          <p:cNvSpPr txBox="1"/>
          <p:nvPr/>
        </p:nvSpPr>
        <p:spPr>
          <a:xfrm>
            <a:off x="390525" y="1905000"/>
            <a:ext cx="3733800" cy="1631216"/>
          </a:xfrm>
          <a:prstGeom prst="rect">
            <a:avLst/>
          </a:prstGeom>
          <a:noFill/>
        </p:spPr>
        <p:txBody>
          <a:bodyPr wrap="square" rtlCol="0">
            <a:spAutoFit/>
          </a:bodyPr>
          <a:lstStyle/>
          <a:p>
            <a:r>
              <a:rPr lang="en-US" sz="2500" dirty="0" smtClean="0">
                <a:solidFill>
                  <a:prstClr val="black"/>
                </a:solidFill>
              </a:rPr>
              <a:t>Tabs can show:</a:t>
            </a:r>
          </a:p>
          <a:p>
            <a:pPr marL="342900" indent="-342900">
              <a:buFont typeface="Arial" panose="020B0604020202020204" pitchFamily="34" charset="0"/>
              <a:buChar char="•"/>
            </a:pPr>
            <a:r>
              <a:rPr lang="en-US" sz="2500" dirty="0" smtClean="0">
                <a:solidFill>
                  <a:prstClr val="black"/>
                </a:solidFill>
              </a:rPr>
              <a:t>Separate map</a:t>
            </a:r>
          </a:p>
          <a:p>
            <a:pPr marL="342900" indent="-342900">
              <a:buFont typeface="Arial" panose="020B0604020202020204" pitchFamily="34" charset="0"/>
              <a:buChar char="•"/>
            </a:pPr>
            <a:r>
              <a:rPr lang="en-US" sz="2500" dirty="0" smtClean="0">
                <a:solidFill>
                  <a:prstClr val="black"/>
                </a:solidFill>
              </a:rPr>
              <a:t>Link to Wikipedia article</a:t>
            </a:r>
          </a:p>
          <a:p>
            <a:pPr marL="342900" indent="-342900">
              <a:buFont typeface="Arial" panose="020B0604020202020204" pitchFamily="34" charset="0"/>
              <a:buChar char="•"/>
            </a:pPr>
            <a:r>
              <a:rPr lang="en-US" sz="2500" dirty="0" smtClean="0">
                <a:solidFill>
                  <a:prstClr val="black"/>
                </a:solidFill>
              </a:rPr>
              <a:t>List of searchable topics</a:t>
            </a:r>
          </a:p>
        </p:txBody>
      </p:sp>
    </p:spTree>
    <p:extLst>
      <p:ext uri="{BB962C8B-B14F-4D97-AF65-F5344CB8AC3E}">
        <p14:creationId xmlns:p14="http://schemas.microsoft.com/office/powerpoint/2010/main" val="25799015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4" y="0"/>
            <a:ext cx="917257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4585353"/>
            <a:ext cx="9144000" cy="220980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noFill/>
            </a:endParaRPr>
          </a:p>
        </p:txBody>
      </p:sp>
      <p:sp>
        <p:nvSpPr>
          <p:cNvPr id="6" name="TextBox 5"/>
          <p:cNvSpPr txBox="1"/>
          <p:nvPr/>
        </p:nvSpPr>
        <p:spPr>
          <a:xfrm>
            <a:off x="4800600" y="838200"/>
            <a:ext cx="1066800" cy="369332"/>
          </a:xfrm>
          <a:prstGeom prst="rect">
            <a:avLst/>
          </a:prstGeom>
          <a:noFill/>
        </p:spPr>
        <p:txBody>
          <a:bodyPr wrap="square" rtlCol="0">
            <a:spAutoFit/>
          </a:bodyPr>
          <a:lstStyle/>
          <a:p>
            <a:endParaRPr lang="en-US" dirty="0"/>
          </a:p>
        </p:txBody>
      </p:sp>
      <p:sp>
        <p:nvSpPr>
          <p:cNvPr id="7" name="Rectangle 6"/>
          <p:cNvSpPr/>
          <p:nvPr/>
        </p:nvSpPr>
        <p:spPr>
          <a:xfrm>
            <a:off x="0" y="657225"/>
            <a:ext cx="9144000" cy="391477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38124" y="930533"/>
            <a:ext cx="7915275" cy="553998"/>
          </a:xfrm>
          <a:prstGeom prst="rect">
            <a:avLst/>
          </a:prstGeom>
          <a:noFill/>
        </p:spPr>
        <p:txBody>
          <a:bodyPr wrap="square" rtlCol="0">
            <a:spAutoFit/>
          </a:bodyPr>
          <a:lstStyle/>
          <a:p>
            <a:pPr algn="ctr"/>
            <a:r>
              <a:rPr lang="en-US" sz="3000" dirty="0" smtClean="0">
                <a:solidFill>
                  <a:schemeClr val="bg1"/>
                </a:solidFill>
              </a:rPr>
              <a:t>Timeline</a:t>
            </a:r>
            <a:endParaRPr lang="en-US" sz="3000" dirty="0">
              <a:solidFill>
                <a:schemeClr val="bg1"/>
              </a:solidFill>
            </a:endParaRPr>
          </a:p>
        </p:txBody>
      </p:sp>
      <p:sp>
        <p:nvSpPr>
          <p:cNvPr id="9" name="TextBox 8"/>
          <p:cNvSpPr txBox="1"/>
          <p:nvPr/>
        </p:nvSpPr>
        <p:spPr>
          <a:xfrm>
            <a:off x="390525" y="1905000"/>
            <a:ext cx="7762874" cy="1246495"/>
          </a:xfrm>
          <a:prstGeom prst="rect">
            <a:avLst/>
          </a:prstGeom>
          <a:noFill/>
        </p:spPr>
        <p:txBody>
          <a:bodyPr wrap="square" rtlCol="0">
            <a:spAutoFit/>
          </a:bodyPr>
          <a:lstStyle/>
          <a:p>
            <a:r>
              <a:rPr lang="en-US" sz="2500" dirty="0" smtClean="0">
                <a:solidFill>
                  <a:schemeClr val="bg1"/>
                </a:solidFill>
              </a:rPr>
              <a:t>Navigation slider shows user’s range</a:t>
            </a:r>
          </a:p>
          <a:p>
            <a:endParaRPr lang="en-US" sz="2500" dirty="0">
              <a:solidFill>
                <a:schemeClr val="bg1"/>
              </a:solidFill>
            </a:endParaRPr>
          </a:p>
          <a:p>
            <a:r>
              <a:rPr lang="en-US" sz="2500" dirty="0" smtClean="0">
                <a:solidFill>
                  <a:schemeClr val="bg1"/>
                </a:solidFill>
              </a:rPr>
              <a:t>Graph shows number of articles on topic at the time </a:t>
            </a:r>
          </a:p>
        </p:txBody>
      </p:sp>
    </p:spTree>
    <p:extLst>
      <p:ext uri="{BB962C8B-B14F-4D97-AF65-F5344CB8AC3E}">
        <p14:creationId xmlns:p14="http://schemas.microsoft.com/office/powerpoint/2010/main" val="35125107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50" t="2414"/>
          <a:stretch/>
        </p:blipFill>
        <p:spPr bwMode="auto">
          <a:xfrm>
            <a:off x="-152400" y="0"/>
            <a:ext cx="92964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5791200" y="4114800"/>
            <a:ext cx="6096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prstClr val="white"/>
              </a:solidFill>
            </a:endParaRPr>
          </a:p>
        </p:txBody>
      </p:sp>
      <p:sp>
        <p:nvSpPr>
          <p:cNvPr id="6" name="Oval 5"/>
          <p:cNvSpPr/>
          <p:nvPr/>
        </p:nvSpPr>
        <p:spPr>
          <a:xfrm>
            <a:off x="4514850" y="4991100"/>
            <a:ext cx="457200" cy="1447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prstClr val="white"/>
              </a:solidFill>
            </a:endParaRPr>
          </a:p>
        </p:txBody>
      </p:sp>
      <p:sp>
        <p:nvSpPr>
          <p:cNvPr id="8" name="Oval 7"/>
          <p:cNvSpPr/>
          <p:nvPr/>
        </p:nvSpPr>
        <p:spPr>
          <a:xfrm>
            <a:off x="2419350" y="2667000"/>
            <a:ext cx="457200" cy="457200"/>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prstClr val="white"/>
              </a:solidFill>
            </a:endParaRPr>
          </a:p>
        </p:txBody>
      </p:sp>
      <p:sp>
        <p:nvSpPr>
          <p:cNvPr id="5" name="Rectangle 4"/>
          <p:cNvSpPr/>
          <p:nvPr/>
        </p:nvSpPr>
        <p:spPr>
          <a:xfrm>
            <a:off x="5410200" y="3990201"/>
            <a:ext cx="523188" cy="553998"/>
          </a:xfrm>
          <a:prstGeom prst="rect">
            <a:avLst/>
          </a:prstGeom>
          <a:noFill/>
        </p:spPr>
        <p:txBody>
          <a:bodyPr wrap="square" lIns="91440" tIns="45720" rIns="91440" bIns="45720">
            <a:spAutoFit/>
          </a:bodyPr>
          <a:lstStyle/>
          <a:p>
            <a:pPr algn="ctr"/>
            <a:r>
              <a:rPr lang="en-US" sz="3000" b="1" dirty="0" smtClean="0">
                <a:ln w="18000">
                  <a:solidFill>
                    <a:srgbClr val="C0504D">
                      <a:satMod val="140000"/>
                    </a:srgbClr>
                  </a:solidFill>
                  <a:prstDash val="solid"/>
                  <a:miter lim="800000"/>
                </a:ln>
                <a:noFill/>
                <a:effectLst>
                  <a:outerShdw blurRad="25500" dist="23000" dir="7020000" algn="tl">
                    <a:srgbClr val="000000">
                      <a:alpha val="50000"/>
                    </a:srgbClr>
                  </a:outerShdw>
                </a:effectLst>
              </a:rPr>
              <a:t>1</a:t>
            </a:r>
          </a:p>
        </p:txBody>
      </p:sp>
      <p:sp>
        <p:nvSpPr>
          <p:cNvPr id="10" name="Rectangle 9"/>
          <p:cNvSpPr/>
          <p:nvPr/>
        </p:nvSpPr>
        <p:spPr>
          <a:xfrm>
            <a:off x="4991100" y="4991100"/>
            <a:ext cx="523188" cy="553998"/>
          </a:xfrm>
          <a:prstGeom prst="rect">
            <a:avLst/>
          </a:prstGeom>
          <a:noFill/>
        </p:spPr>
        <p:txBody>
          <a:bodyPr wrap="square" lIns="91440" tIns="45720" rIns="91440" bIns="45720">
            <a:spAutoFit/>
          </a:bodyPr>
          <a:lstStyle/>
          <a:p>
            <a:pPr algn="ctr"/>
            <a:r>
              <a:rPr lang="en-US" sz="3000" b="1" dirty="0" smtClean="0">
                <a:ln w="18000">
                  <a:solidFill>
                    <a:srgbClr val="C0504D">
                      <a:satMod val="140000"/>
                    </a:srgbClr>
                  </a:solidFill>
                  <a:prstDash val="solid"/>
                  <a:miter lim="800000"/>
                </a:ln>
                <a:noFill/>
                <a:effectLst>
                  <a:outerShdw blurRad="25500" dist="23000" dir="7020000" algn="tl">
                    <a:srgbClr val="000000">
                      <a:alpha val="50000"/>
                    </a:srgbClr>
                  </a:outerShdw>
                </a:effectLst>
              </a:rPr>
              <a:t>2</a:t>
            </a:r>
          </a:p>
        </p:txBody>
      </p:sp>
      <p:sp>
        <p:nvSpPr>
          <p:cNvPr id="9" name="Rectangle 8"/>
          <p:cNvSpPr/>
          <p:nvPr/>
        </p:nvSpPr>
        <p:spPr>
          <a:xfrm>
            <a:off x="2267718" y="2904351"/>
            <a:ext cx="380232" cy="553998"/>
          </a:xfrm>
          <a:prstGeom prst="rect">
            <a:avLst/>
          </a:prstGeom>
          <a:noFill/>
        </p:spPr>
        <p:txBody>
          <a:bodyPr wrap="none" lIns="91440" tIns="45720" rIns="91440" bIns="45720">
            <a:spAutoFit/>
          </a:bodyPr>
          <a:lstStyle/>
          <a:p>
            <a:pPr algn="ctr"/>
            <a:r>
              <a:rPr lang="en-US" sz="3000" b="1" dirty="0" smtClean="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3</a:t>
            </a:r>
          </a:p>
        </p:txBody>
      </p:sp>
    </p:spTree>
    <p:extLst>
      <p:ext uri="{BB962C8B-B14F-4D97-AF65-F5344CB8AC3E}">
        <p14:creationId xmlns:p14="http://schemas.microsoft.com/office/powerpoint/2010/main" val="39697275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994"/>
            <a:ext cx="9143764" cy="6890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98535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2475</TotalTime>
  <Words>1563</Words>
  <Application>Microsoft Office PowerPoint</Application>
  <PresentationFormat>On-screen Show (4:3)</PresentationFormat>
  <Paragraphs>170</Paragraphs>
  <Slides>16</Slides>
  <Notes>16</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Apex</vt:lpstr>
      <vt:lpstr>Office Theme</vt:lpstr>
      <vt:lpstr>Presentation By Darren Stevens II</vt:lpstr>
      <vt:lpstr>Visualization Lab</vt:lpstr>
      <vt:lpstr>Methods</vt:lpstr>
      <vt:lpstr>PowerPoint Presentation</vt:lpstr>
      <vt:lpstr>PowerPoint Presentation</vt:lpstr>
      <vt:lpstr>PowerPoint Presentation</vt:lpstr>
      <vt:lpstr>PowerPoint Presentation</vt:lpstr>
      <vt:lpstr>PowerPoint Presentation</vt:lpstr>
      <vt:lpstr>PowerPoint Presentation</vt:lpstr>
      <vt:lpstr>ThemeRiver</vt:lpstr>
      <vt:lpstr>Example Values</vt:lpstr>
      <vt:lpstr>Example Values</vt:lpstr>
      <vt:lpstr>Example Values</vt:lpstr>
      <vt:lpstr>PowerPoint Presentation</vt:lpstr>
      <vt:lpstr>Anything Else?</vt:lpstr>
      <vt:lpstr>PowerPoint Presentation</vt:lpstr>
    </vt:vector>
  </TitlesOfParts>
  <Company>UNC Charlotte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test</dc:creator>
  <cp:lastModifiedBy>test</cp:lastModifiedBy>
  <cp:revision>7</cp:revision>
  <dcterms:created xsi:type="dcterms:W3CDTF">2014-07-09T15:55:00Z</dcterms:created>
  <dcterms:modified xsi:type="dcterms:W3CDTF">2014-07-31T20:49:39Z</dcterms:modified>
</cp:coreProperties>
</file>