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4217" r:id="rId1"/>
  </p:sldMasterIdLst>
  <p:notesMasterIdLst>
    <p:notesMasterId r:id="rId13"/>
  </p:notesMasterIdLst>
  <p:sldIdLst>
    <p:sldId id="257" r:id="rId2"/>
    <p:sldId id="259" r:id="rId3"/>
    <p:sldId id="262" r:id="rId4"/>
    <p:sldId id="261" r:id="rId5"/>
    <p:sldId id="264" r:id="rId6"/>
    <p:sldId id="256" r:id="rId7"/>
    <p:sldId id="276" r:id="rId8"/>
    <p:sldId id="258" r:id="rId9"/>
    <p:sldId id="272" r:id="rId10"/>
    <p:sldId id="265" r:id="rId11"/>
    <p:sldId id="26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1005" autoAdjust="0"/>
    <p:restoredTop sz="87196" autoAdjust="0"/>
  </p:normalViewPr>
  <p:slideViewPr>
    <p:cSldViewPr snapToGrid="0" snapToObjects="1">
      <p:cViewPr>
        <p:scale>
          <a:sx n="90" d="100"/>
          <a:sy n="90" d="100"/>
        </p:scale>
        <p:origin x="-1064" y="-2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628181-0858-0344-8FF6-0B99011CB43A}" type="datetimeFigureOut">
              <a:rPr lang="en-US" smtClean="0"/>
              <a:pPr/>
              <a:t>7/31/14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02E63B-1993-934C-B7A8-5129CE572203}"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 yourself</a:t>
            </a:r>
            <a:r>
              <a:rPr lang="en-US" baseline="0" dirty="0" smtClean="0"/>
              <a:t>: </a:t>
            </a:r>
          </a:p>
          <a:p>
            <a:r>
              <a:rPr lang="en-US" baseline="0" dirty="0" smtClean="0"/>
              <a:t>Good morning, my name is Elizabeth Riddell and </a:t>
            </a:r>
            <a:r>
              <a:rPr lang="en-US" baseline="0" dirty="0" smtClean="0"/>
              <a:t>today I </a:t>
            </a:r>
            <a:r>
              <a:rPr lang="en-US" baseline="0" dirty="0" smtClean="0"/>
              <a:t>would like introduce you all to Dancing with Technology </a:t>
            </a:r>
          </a:p>
          <a:p>
            <a:endParaRPr lang="en-US" baseline="0" dirty="0" smtClean="0"/>
          </a:p>
          <a:p>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10 seconds</a:t>
            </a:r>
          </a:p>
          <a:p>
            <a:r>
              <a:rPr lang="en-US" baseline="0" dirty="0" smtClean="0"/>
              <a:t>Don’t mention socially relevant computing because everyone will already know that. </a:t>
            </a:r>
            <a:endParaRPr lang="en-US" dirty="0"/>
          </a:p>
        </p:txBody>
      </p:sp>
      <p:sp>
        <p:nvSpPr>
          <p:cNvPr id="4" name="Slide Number Placeholder 3"/>
          <p:cNvSpPr>
            <a:spLocks noGrp="1"/>
          </p:cNvSpPr>
          <p:nvPr>
            <p:ph type="sldNum" sz="quarter" idx="10"/>
          </p:nvPr>
        </p:nvSpPr>
        <p:spPr/>
        <p:txBody>
          <a:bodyPr/>
          <a:lstStyle/>
          <a:p>
            <a:fld id="{2B02E63B-1993-934C-B7A8-5129CE57220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using dance and technology to teach statistics principles</a:t>
            </a:r>
            <a:r>
              <a:rPr lang="en-US" baseline="0" dirty="0" smtClean="0"/>
              <a:t>. </a:t>
            </a:r>
          </a:p>
          <a:p>
            <a:r>
              <a:rPr lang="en-US" baseline="0" dirty="0" smtClean="0"/>
              <a:t>Talk about online dance classes where via Google Hangouts, one could learn the choreography directly from the choreographer himself.  And get on the spot critiques.  </a:t>
            </a:r>
            <a:endParaRPr lang="en-US" dirty="0" smtClean="0"/>
          </a:p>
          <a:p>
            <a:endParaRPr lang="en-US" dirty="0" smtClean="0"/>
          </a:p>
          <a:p>
            <a:r>
              <a:rPr lang="en-US" dirty="0" smtClean="0"/>
              <a:t>Additionally</a:t>
            </a:r>
            <a:r>
              <a:rPr lang="en-US" dirty="0" smtClean="0"/>
              <a:t>, many of</a:t>
            </a:r>
            <a:r>
              <a:rPr lang="en-US" baseline="0" dirty="0" smtClean="0"/>
              <a:t> these challenges in using technology in</a:t>
            </a:r>
            <a:r>
              <a:rPr lang="en-US" baseline="0" dirty="0" smtClean="0"/>
              <a:t> distributed dance </a:t>
            </a:r>
            <a:r>
              <a:rPr lang="en-US" baseline="0" dirty="0" smtClean="0"/>
              <a:t>would not present themselves in ordinary </a:t>
            </a:r>
            <a:r>
              <a:rPr lang="en-US" baseline="0" dirty="0" smtClean="0"/>
              <a:t>uses like with video conferences.  </a:t>
            </a:r>
            <a:endParaRPr lang="en-US" dirty="0" smtClean="0"/>
          </a:p>
          <a:p>
            <a:endParaRPr lang="en-US" dirty="0" smtClean="0"/>
          </a:p>
          <a:p>
            <a:r>
              <a:rPr lang="en-US" dirty="0" smtClean="0"/>
              <a:t>Google Hangouts allowed AGA Collaborative to do something</a:t>
            </a:r>
            <a:r>
              <a:rPr lang="en-US" baseline="0" dirty="0" smtClean="0"/>
              <a:t> in the dance</a:t>
            </a:r>
            <a:r>
              <a:rPr lang="en-US" dirty="0" smtClean="0"/>
              <a:t> that they wouldn’t be able to do without the</a:t>
            </a:r>
            <a:r>
              <a:rPr lang="en-US" baseline="0" dirty="0" smtClean="0"/>
              <a:t> technology</a:t>
            </a:r>
            <a:r>
              <a:rPr lang="en-US" dirty="0" smtClean="0"/>
              <a:t>.</a:t>
            </a:r>
            <a:r>
              <a:rPr lang="en-US" baseline="0" dirty="0" smtClean="0"/>
              <a:t>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Ultimately, using </a:t>
            </a:r>
            <a:r>
              <a:rPr lang="en-US" baseline="0" dirty="0" smtClean="0"/>
              <a:t>technology in dance will change the direction of research in computing.  </a:t>
            </a:r>
            <a:r>
              <a:rPr lang="en-US" baseline="0" dirty="0" smtClean="0"/>
              <a:t> </a:t>
            </a:r>
            <a:endParaRPr lang="en-US" dirty="0" smtClean="0"/>
          </a:p>
          <a:p>
            <a:endParaRPr lang="en-US" dirty="0" smtClean="0"/>
          </a:p>
          <a:p>
            <a:r>
              <a:rPr lang="en-US" baseline="0" dirty="0" smtClean="0"/>
              <a:t>In HCI we use humans to make technology better, </a:t>
            </a:r>
          </a:p>
          <a:p>
            <a:r>
              <a:rPr lang="en-US" baseline="0" dirty="0" smtClean="0"/>
              <a:t>We use technology to make future generations better.</a:t>
            </a:r>
          </a:p>
          <a:p>
            <a:endParaRPr lang="en-US" dirty="0" smtClean="0"/>
          </a:p>
          <a:p>
            <a:r>
              <a:rPr lang="en-US" dirty="0" smtClean="0"/>
              <a:t>-----------------------</a:t>
            </a:r>
          </a:p>
          <a:p>
            <a:endParaRPr lang="en-US" dirty="0" smtClean="0"/>
          </a:p>
          <a:p>
            <a:r>
              <a:rPr lang="en-US" dirty="0" smtClean="0"/>
              <a:t>Socially Relevant computing </a:t>
            </a:r>
          </a:p>
          <a:p>
            <a:endParaRPr lang="en-US" dirty="0" smtClean="0"/>
          </a:p>
          <a:p>
            <a:r>
              <a:rPr lang="en-US" dirty="0" smtClean="0"/>
              <a:t>(dance vs.</a:t>
            </a:r>
            <a:r>
              <a:rPr lang="en-US" baseline="0" dirty="0" smtClean="0"/>
              <a:t> video conferencing) </a:t>
            </a:r>
            <a:endParaRPr lang="en-US" dirty="0" smtClean="0"/>
          </a:p>
          <a:p>
            <a:r>
              <a:rPr lang="en-US" dirty="0" smtClean="0"/>
              <a:t>Issues that wouldn’t</a:t>
            </a:r>
            <a:r>
              <a:rPr lang="en-US" baseline="0" dirty="0" smtClean="0"/>
              <a:t> be there unless we brought in dance </a:t>
            </a:r>
          </a:p>
          <a:p>
            <a:endParaRPr lang="en-US" baseline="0" dirty="0" smtClean="0"/>
          </a:p>
          <a:p>
            <a:r>
              <a:rPr lang="en-US" baseline="0" dirty="0" smtClean="0"/>
              <a:t>Using technology in dance will change the way we research directions in computing </a:t>
            </a:r>
            <a:endParaRPr lang="en-US" dirty="0" smtClean="0"/>
          </a:p>
          <a:p>
            <a:endParaRPr lang="en-US" baseline="0" dirty="0" smtClean="0"/>
          </a:p>
          <a:p>
            <a:endParaRPr lang="en-US" baseline="0" dirty="0" smtClean="0"/>
          </a:p>
          <a:p>
            <a:r>
              <a:rPr lang="en-US" baseline="0" dirty="0" smtClean="0"/>
              <a:t>Thank you. </a:t>
            </a:r>
            <a:endParaRPr lang="en-US" dirty="0"/>
          </a:p>
        </p:txBody>
      </p:sp>
      <p:sp>
        <p:nvSpPr>
          <p:cNvPr id="4" name="Slide Number Placeholder 3"/>
          <p:cNvSpPr>
            <a:spLocks noGrp="1"/>
          </p:cNvSpPr>
          <p:nvPr>
            <p:ph type="sldNum" sz="quarter" idx="10"/>
          </p:nvPr>
        </p:nvSpPr>
        <p:spPr/>
        <p:txBody>
          <a:bodyPr/>
          <a:lstStyle/>
          <a:p>
            <a:fld id="{2B02E63B-1993-934C-B7A8-5129CE572203}"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minutes </a:t>
            </a:r>
          </a:p>
          <a:p>
            <a:endParaRPr lang="en-US" dirty="0" smtClean="0"/>
          </a:p>
          <a:p>
            <a:r>
              <a:rPr lang="en-US" dirty="0" smtClean="0"/>
              <a:t>When</a:t>
            </a:r>
            <a:r>
              <a:rPr lang="en-US" baseline="0" dirty="0" smtClean="0"/>
              <a:t> were the dances rehearsed and performed (mention this as applicable throughout the presentation.) </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B02E63B-1993-934C-B7A8-5129CE572203}" type="slidenum">
              <a:rPr lang="en-US" smtClean="0"/>
              <a:pPr/>
              <a:t>11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 AGA Collaborative</a:t>
            </a:r>
          </a:p>
          <a:p>
            <a:endParaRPr lang="en-US" dirty="0" smtClean="0"/>
          </a:p>
          <a:p>
            <a:r>
              <a:rPr lang="en-US" dirty="0" smtClean="0"/>
              <a:t>AGA includes three dancers</a:t>
            </a:r>
            <a:r>
              <a:rPr lang="en-US" baseline="0" dirty="0" smtClean="0"/>
              <a:t> professors / choreographers:  Amanda, Gretchen, and Alison.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group collectively collaborated across geographical distances to experiment with different ideas involving intimacy as expressed through dance.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20 seconds </a:t>
            </a:r>
          </a:p>
        </p:txBody>
      </p:sp>
      <p:sp>
        <p:nvSpPr>
          <p:cNvPr id="4" name="Slide Number Placeholder 3"/>
          <p:cNvSpPr>
            <a:spLocks noGrp="1"/>
          </p:cNvSpPr>
          <p:nvPr>
            <p:ph type="sldNum" sz="quarter" idx="10"/>
          </p:nvPr>
        </p:nvSpPr>
        <p:spPr/>
        <p:txBody>
          <a:bodyPr/>
          <a:lstStyle/>
          <a:p>
            <a:fld id="{2B02E63B-1993-934C-B7A8-5129CE572203}"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Dance is rooted in cultural tradition and doesn’t really involve technology.  </a:t>
            </a:r>
          </a:p>
          <a:p>
            <a:r>
              <a:rPr lang="en-US" baseline="0" dirty="0" smtClean="0"/>
              <a:t>AGA Collaborative branched away from tradition and begin using technology to create a modern dance routine </a:t>
            </a:r>
          </a:p>
          <a:p>
            <a:r>
              <a:rPr lang="en-US" baseline="0" dirty="0" smtClean="0"/>
              <a:t>They needed to use technology to collaborate without having to buy a plane ticket to rehearse with each other.  </a:t>
            </a:r>
          </a:p>
          <a:p>
            <a:endParaRPr lang="en-US" baseline="0" dirty="0" smtClean="0"/>
          </a:p>
          <a:p>
            <a:r>
              <a:rPr lang="en-US" baseline="0" dirty="0" smtClean="0"/>
              <a:t>40 seconds</a:t>
            </a:r>
          </a:p>
          <a:p>
            <a:r>
              <a:rPr lang="en-US" baseline="0" dirty="0" smtClean="0"/>
              <a:t> </a:t>
            </a:r>
          </a:p>
          <a:p>
            <a:r>
              <a:rPr lang="en-US" baseline="0" dirty="0" smtClean="0"/>
              <a:t>(this is a maybe to say)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HCI, we serve a liaisons between the tech designers and the tech users.  We take the information we learn and make a bad feature of an application better and a good feature even greater. </a:t>
            </a:r>
          </a:p>
        </p:txBody>
      </p:sp>
      <p:sp>
        <p:nvSpPr>
          <p:cNvPr id="4" name="Slide Number Placeholder 3"/>
          <p:cNvSpPr>
            <a:spLocks noGrp="1"/>
          </p:cNvSpPr>
          <p:nvPr>
            <p:ph type="sldNum" sz="quarter" idx="10"/>
          </p:nvPr>
        </p:nvSpPr>
        <p:spPr/>
        <p:txBody>
          <a:bodyPr/>
          <a:lstStyle/>
          <a:p>
            <a:fld id="{2B02E63B-1993-934C-B7A8-5129CE572203}"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a:t>
            </a:r>
            <a:r>
              <a:rPr lang="en-US" baseline="0" dirty="0" smtClean="0"/>
              <a:t> goal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 a dancer,</a:t>
            </a:r>
            <a:r>
              <a:rPr lang="en-US" baseline="0" dirty="0" smtClean="0"/>
              <a:t> I bring both my creative dance side and my technical background to the table.  </a:t>
            </a:r>
          </a:p>
          <a:p>
            <a:r>
              <a:rPr lang="en-US" baseline="0" dirty="0" smtClean="0"/>
              <a:t>I came on the project after the AGA Collaborate completed their pieces and the </a:t>
            </a:r>
            <a:r>
              <a:rPr lang="en-US" baseline="0" dirty="0" smtClean="0"/>
              <a:t>interviews were </a:t>
            </a:r>
            <a:r>
              <a:rPr lang="en-US" baseline="0" dirty="0" smtClean="0"/>
              <a:t>already conducted </a:t>
            </a:r>
          </a:p>
          <a:p>
            <a:r>
              <a:rPr lang="en-US" baseline="0" dirty="0" smtClean="0"/>
              <a:t>My methodology included</a:t>
            </a:r>
          </a:p>
          <a:p>
            <a:endParaRPr lang="en-US" baseline="0" dirty="0" smtClean="0"/>
          </a:p>
          <a:p>
            <a:pPr marL="228600" indent="-228600">
              <a:buAutoNum type="arabicParenBoth"/>
            </a:pPr>
            <a:r>
              <a:rPr lang="en-US" baseline="0" dirty="0" smtClean="0"/>
              <a:t>analyze these interviews conducted last and year and this year by my advisor  </a:t>
            </a:r>
          </a:p>
          <a:p>
            <a:pPr marL="228600" indent="-228600">
              <a:buAutoNum type="arabicParenBoth"/>
            </a:pPr>
            <a:r>
              <a:rPr lang="en-US" baseline="0" dirty="0" smtClean="0"/>
              <a:t>draw conclusions from the qualitative data, </a:t>
            </a:r>
          </a:p>
          <a:p>
            <a:pPr marL="228600" indent="-228600">
              <a:buAutoNum type="arabicParenBoth"/>
            </a:pPr>
            <a:r>
              <a:rPr lang="en-US" baseline="0" dirty="0" smtClean="0"/>
              <a:t>see how this research will effect the use and future design of technology in dance </a:t>
            </a:r>
          </a:p>
          <a:p>
            <a:pPr marL="228600" indent="-228600">
              <a:buAutoNum type="arabicParenBoth"/>
            </a:pPr>
            <a:r>
              <a:rPr lang="en-US" baseline="0" dirty="0" smtClean="0"/>
              <a:t>and to see what possibilities this technology will have in education </a:t>
            </a:r>
          </a:p>
          <a:p>
            <a:endParaRPr lang="en-US" baseline="0" dirty="0" smtClean="0"/>
          </a:p>
          <a:p>
            <a:r>
              <a:rPr lang="en-US" baseline="0" dirty="0" smtClean="0"/>
              <a:t>From the interviews, I see that the AGA </a:t>
            </a:r>
            <a:r>
              <a:rPr lang="en-US" baseline="0" dirty="0" smtClean="0"/>
              <a:t>dancers </a:t>
            </a:r>
            <a:r>
              <a:rPr lang="en-US" baseline="0" dirty="0" smtClean="0"/>
              <a:t>needed </a:t>
            </a:r>
            <a:r>
              <a:rPr lang="en-US" baseline="0" dirty="0" smtClean="0"/>
              <a:t>a way to use technology to collaborate on a modern dance routine. </a:t>
            </a:r>
            <a:r>
              <a:rPr lang="en-US" baseline="0" dirty="0" smtClean="0"/>
              <a:t> </a:t>
            </a:r>
          </a:p>
          <a:p>
            <a:r>
              <a:rPr lang="en-US" baseline="0" dirty="0" smtClean="0"/>
              <a:t>They had already held one meeting to stage the choreography and had time to rehearse individually.  </a:t>
            </a:r>
          </a:p>
          <a:p>
            <a:r>
              <a:rPr lang="en-US" baseline="0" dirty="0" smtClean="0"/>
              <a:t>At the time Skype would allow three people but only for a price.  </a:t>
            </a:r>
          </a:p>
          <a:p>
            <a:r>
              <a:rPr lang="en-US" baseline="0" dirty="0" smtClean="0"/>
              <a:t>So they immediately switched to Google Hangouts which allowed them to all interact for </a:t>
            </a:r>
            <a:r>
              <a:rPr lang="en-US" baseline="0" dirty="0" smtClean="0"/>
              <a:t>free.  </a:t>
            </a:r>
          </a:p>
          <a:p>
            <a:endParaRPr lang="en-US" baseline="0" dirty="0" smtClean="0"/>
          </a:p>
          <a:p>
            <a:r>
              <a:rPr lang="en-US" baseline="0" dirty="0" smtClean="0"/>
              <a:t>After reflecting upon their interviews regarding the use Google Hangouts, I discovered three main challenges when using Google Hangouts to rehearse. </a:t>
            </a:r>
          </a:p>
          <a:p>
            <a:endParaRPr lang="en-US" baseline="0" dirty="0" smtClean="0"/>
          </a:p>
          <a:p>
            <a:endParaRPr lang="en-US" baseline="0" dirty="0" smtClean="0"/>
          </a:p>
          <a:p>
            <a:r>
              <a:rPr lang="en-US" baseline="0" dirty="0" smtClean="0"/>
              <a:t>// Before going on to the next slide, be sure to state that the following slide is the research you did. </a:t>
            </a:r>
          </a:p>
          <a:p>
            <a:endParaRPr lang="en-US" baseline="0" dirty="0" smtClean="0"/>
          </a:p>
          <a:p>
            <a:r>
              <a:rPr lang="en-US" baseline="0" dirty="0" smtClean="0"/>
              <a:t>--------------</a:t>
            </a:r>
          </a:p>
          <a:p>
            <a:r>
              <a:rPr lang="en-US" baseline="0" dirty="0" smtClean="0"/>
              <a:t>1 minutes 30 seconds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Talk about compatibility</a:t>
            </a:r>
            <a:r>
              <a:rPr lang="en-US" baseline="0" dirty="0" smtClean="0"/>
              <a:t> issues with Microsoft and Google doc and excel and Google drive </a:t>
            </a:r>
          </a:p>
          <a:p>
            <a:endParaRPr lang="en-US" dirty="0" smtClean="0"/>
          </a:p>
          <a:p>
            <a:endParaRPr lang="en-US" dirty="0" smtClean="0"/>
          </a:p>
          <a:p>
            <a:r>
              <a:rPr lang="en-US" dirty="0" smtClean="0"/>
              <a:t>Include more Timing</a:t>
            </a:r>
            <a:r>
              <a:rPr lang="en-US" baseline="0" dirty="0" smtClean="0"/>
              <a:t> </a:t>
            </a:r>
          </a:p>
        </p:txBody>
      </p:sp>
      <p:sp>
        <p:nvSpPr>
          <p:cNvPr id="4" name="Slide Number Placeholder 3"/>
          <p:cNvSpPr>
            <a:spLocks noGrp="1"/>
          </p:cNvSpPr>
          <p:nvPr>
            <p:ph type="sldNum" sz="quarter" idx="10"/>
          </p:nvPr>
        </p:nvSpPr>
        <p:spPr/>
        <p:txBody>
          <a:bodyPr/>
          <a:lstStyle/>
          <a:p>
            <a:fld id="{2B02E63B-1993-934C-B7A8-5129CE572203}"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Spatial</a:t>
            </a:r>
            <a:r>
              <a:rPr lang="en-US" baseline="0" dirty="0" smtClean="0"/>
              <a:t> relationship:  relationship between the dancers which is distorted by laptop Google Hangouts </a:t>
            </a:r>
            <a:endParaRPr lang="en-US" dirty="0" smtClean="0"/>
          </a:p>
          <a:p>
            <a:endParaRPr lang="en-US" dirty="0" smtClean="0"/>
          </a:p>
          <a:p>
            <a:r>
              <a:rPr lang="en-US" dirty="0" smtClean="0"/>
              <a:t>Depth perception:  relationship between the dancers and the stage.  They always had to stay very close to</a:t>
            </a:r>
            <a:r>
              <a:rPr lang="en-US" baseline="0" dirty="0" smtClean="0"/>
              <a:t> the computer to be seen, they would be constantly running back and forth from the computer to the center of the studio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Visual</a:t>
            </a:r>
            <a:r>
              <a:rPr lang="en-US" baseline="0" dirty="0" smtClean="0"/>
              <a:t> orientation:  The natural front of the studio is the mirror or audience.  Since the laptop may not be able to be placed in front of the mirror.  Your natural front will be altered towards the laptop’s front.  </a:t>
            </a:r>
          </a:p>
          <a:p>
            <a:pPr>
              <a:buFontTx/>
              <a:buNone/>
            </a:pPr>
            <a:endParaRPr lang="en-US" baseline="0" dirty="0" smtClean="0"/>
          </a:p>
          <a:p>
            <a:pPr>
              <a:buFontTx/>
              <a:buNone/>
            </a:pPr>
            <a:r>
              <a:rPr lang="en-US" baseline="0" dirty="0" smtClean="0"/>
              <a:t>Additionally, Google Hangouts flips the image.  Your right is their left.  So often times one of the dancers would have to turn around to show the others her foot.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p>
          <a:p>
            <a:endParaRPr lang="en-US" baseline="0" dirty="0" smtClean="0"/>
          </a:p>
          <a:p>
            <a:r>
              <a:rPr lang="en-US" dirty="0" smtClean="0"/>
              <a:t>(Spend the most time on this slide)  2 minutes </a:t>
            </a:r>
          </a:p>
          <a:p>
            <a:pPr>
              <a:buFontTx/>
              <a:buChar char="-"/>
            </a:pPr>
            <a:r>
              <a:rPr lang="en-US" baseline="0" dirty="0" smtClean="0"/>
              <a:t> don’t use the dancers name because the audience may not remember </a:t>
            </a:r>
          </a:p>
          <a:p>
            <a:pPr>
              <a:buFontTx/>
              <a:buChar char="-"/>
            </a:pPr>
            <a:endParaRPr lang="en-US" dirty="0" smtClean="0"/>
          </a:p>
        </p:txBody>
      </p:sp>
      <p:sp>
        <p:nvSpPr>
          <p:cNvPr id="4" name="Slide Number Placeholder 3"/>
          <p:cNvSpPr>
            <a:spLocks noGrp="1"/>
          </p:cNvSpPr>
          <p:nvPr>
            <p:ph type="sldNum" sz="quarter" idx="10"/>
          </p:nvPr>
        </p:nvSpPr>
        <p:spPr/>
        <p:txBody>
          <a:bodyPr/>
          <a:lstStyle/>
          <a:p>
            <a:fld id="{2B02E63B-1993-934C-B7A8-5129CE572203}"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Opportunities in using Google Hangouts:</a:t>
            </a:r>
            <a:r>
              <a:rPr lang="en-US" baseline="0" dirty="0" smtClean="0"/>
              <a:t> </a:t>
            </a:r>
            <a:endParaRPr lang="en-US" dirty="0" smtClean="0"/>
          </a:p>
          <a:p>
            <a:pPr>
              <a:buFontTx/>
              <a:buChar char="-"/>
            </a:pPr>
            <a:r>
              <a:rPr lang="en-US" dirty="0" smtClean="0"/>
              <a:t> Made them work harder during the dance</a:t>
            </a:r>
          </a:p>
          <a:p>
            <a:pPr>
              <a:buFontTx/>
              <a:buChar char="-"/>
            </a:pPr>
            <a:r>
              <a:rPr lang="en-US" dirty="0" smtClean="0"/>
              <a:t> Made them more aware of each other’s presence </a:t>
            </a:r>
          </a:p>
          <a:p>
            <a:pPr marL="0" marR="0" indent="0" algn="l" defTabSz="457200" rtl="0" eaLnBrk="1" fontAlgn="auto" latinLnBrk="0" hangingPunct="1">
              <a:lnSpc>
                <a:spcPct val="100000"/>
              </a:lnSpc>
              <a:spcBef>
                <a:spcPts val="0"/>
              </a:spcBef>
              <a:spcAft>
                <a:spcPts val="0"/>
              </a:spcAft>
              <a:buClrTx/>
              <a:buSzTx/>
              <a:buFontTx/>
              <a:buChar char="-"/>
              <a:tabLst/>
              <a:defRPr/>
            </a:pPr>
            <a:r>
              <a:rPr lang="en-US" dirty="0" smtClean="0"/>
              <a:t> Made them more open to using technology in dance </a:t>
            </a:r>
          </a:p>
          <a:p>
            <a:pPr marL="0" marR="0" indent="0" algn="l" defTabSz="457200" rtl="0" eaLnBrk="1" fontAlgn="auto" latinLnBrk="0" hangingPunct="1">
              <a:lnSpc>
                <a:spcPct val="100000"/>
              </a:lnSpc>
              <a:spcBef>
                <a:spcPts val="0"/>
              </a:spcBef>
              <a:spcAft>
                <a:spcPts val="0"/>
              </a:spcAft>
              <a:buClrTx/>
              <a:buSzTx/>
              <a:buFontTx/>
              <a:buChar char="-"/>
              <a:tabLst/>
              <a:defRPr/>
            </a:pPr>
            <a:r>
              <a:rPr lang="en-US" dirty="0" smtClean="0"/>
              <a:t> Made them aware</a:t>
            </a:r>
            <a:r>
              <a:rPr lang="en-US" baseline="0" dirty="0" smtClean="0"/>
              <a:t> of</a:t>
            </a:r>
            <a:r>
              <a:rPr lang="en-US" baseline="0" dirty="0" smtClean="0"/>
              <a:t> being with each other and not being with each other </a:t>
            </a:r>
          </a:p>
          <a:p>
            <a:pPr marL="0" marR="0" indent="0" algn="l" defTabSz="457200" rtl="0" eaLnBrk="1" fontAlgn="auto" latinLnBrk="0" hangingPunct="1">
              <a:lnSpc>
                <a:spcPct val="100000"/>
              </a:lnSpc>
              <a:spcBef>
                <a:spcPts val="0"/>
              </a:spcBef>
              <a:spcAft>
                <a:spcPts val="0"/>
              </a:spcAft>
              <a:buClrTx/>
              <a:buSzTx/>
              <a:buFontTx/>
              <a:buChar char="-"/>
              <a:tabLst/>
              <a:defRPr/>
            </a:pPr>
            <a:r>
              <a:rPr lang="en-US" baseline="0" dirty="0" smtClean="0"/>
              <a:t> Made them aware of each other’s presence </a:t>
            </a:r>
            <a:endParaRPr lang="en-US" dirty="0" smtClean="0"/>
          </a:p>
          <a:p>
            <a:pPr>
              <a:buFontTx/>
              <a:buChar char="-"/>
            </a:pPr>
            <a:endParaRPr lang="en-US" dirty="0" smtClean="0"/>
          </a:p>
          <a:p>
            <a:pPr>
              <a:buFontTx/>
              <a:buChar char="-"/>
            </a:pPr>
            <a:r>
              <a:rPr lang="en-US" dirty="0" smtClean="0"/>
              <a:t>------------</a:t>
            </a:r>
          </a:p>
          <a:p>
            <a:pPr>
              <a:buFontTx/>
              <a:buNone/>
            </a:pPr>
            <a:r>
              <a:rPr lang="en-US" dirty="0" smtClean="0"/>
              <a:t>1 minute</a:t>
            </a:r>
          </a:p>
          <a:p>
            <a:pPr>
              <a:buFontTx/>
              <a:buChar char="-"/>
            </a:pPr>
            <a:endParaRPr lang="en-US" dirty="0" smtClean="0"/>
          </a:p>
          <a:p>
            <a:pPr>
              <a:buFontTx/>
              <a:buChar char="-"/>
            </a:pPr>
            <a:endParaRPr lang="en-US" dirty="0" smtClean="0"/>
          </a:p>
          <a:p>
            <a:pPr>
              <a:buFontTx/>
              <a:buChar char="-"/>
            </a:pPr>
            <a:endParaRPr lang="en-US" dirty="0" smtClean="0"/>
          </a:p>
          <a:p>
            <a:pPr>
              <a:buFontTx/>
              <a:buChar char="-"/>
            </a:pPr>
            <a:endParaRPr lang="en-US" dirty="0" smtClean="0"/>
          </a:p>
          <a:p>
            <a:pPr>
              <a:buFontTx/>
              <a:buChar char="-"/>
            </a:pPr>
            <a:endParaRPr lang="en-US" dirty="0" smtClean="0"/>
          </a:p>
          <a:p>
            <a:pPr>
              <a:buFontTx/>
              <a:buChar char="-"/>
            </a:pPr>
            <a:endParaRPr lang="en-US" dirty="0" smtClean="0"/>
          </a:p>
          <a:p>
            <a:pPr>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2B02E63B-1993-934C-B7A8-5129CE572203}"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 seconds </a:t>
            </a:r>
            <a:endParaRPr lang="en-US" dirty="0"/>
          </a:p>
        </p:txBody>
      </p:sp>
      <p:sp>
        <p:nvSpPr>
          <p:cNvPr id="4" name="Slide Number Placeholder 3"/>
          <p:cNvSpPr>
            <a:spLocks noGrp="1"/>
          </p:cNvSpPr>
          <p:nvPr>
            <p:ph type="sldNum" sz="quarter" idx="10"/>
          </p:nvPr>
        </p:nvSpPr>
        <p:spPr/>
        <p:txBody>
          <a:bodyPr/>
          <a:lstStyle/>
          <a:p>
            <a:fld id="{2B02E63B-1993-934C-B7A8-5129CE572203}"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like before the set the choreography,</a:t>
            </a:r>
            <a:r>
              <a:rPr lang="en-US" baseline="0" dirty="0" smtClean="0"/>
              <a:t> rehearsed individually, but unlike the first piece they did not using Google Hangouts to rehearse.  </a:t>
            </a:r>
            <a:endParaRPr lang="en-US" dirty="0" smtClean="0"/>
          </a:p>
          <a:p>
            <a:r>
              <a:rPr lang="en-US" dirty="0" smtClean="0"/>
              <a:t>Talk </a:t>
            </a:r>
            <a:r>
              <a:rPr lang="en-US" dirty="0" smtClean="0"/>
              <a:t>about the tech in the performance (just</a:t>
            </a:r>
            <a:r>
              <a:rPr lang="en-US" baseline="0" dirty="0" smtClean="0"/>
              <a:t> like flash talk in Charleston</a:t>
            </a:r>
            <a:r>
              <a:rPr lang="en-US" baseline="0" dirty="0" smtClean="0"/>
              <a:t>)</a:t>
            </a:r>
          </a:p>
          <a:p>
            <a:endParaRPr lang="en-US" baseline="0" dirty="0" smtClean="0"/>
          </a:p>
          <a:p>
            <a:r>
              <a:rPr lang="en-US" baseline="0" dirty="0" smtClean="0"/>
              <a:t>Just like the first piece they got together right before the performance to physically rehearse together. </a:t>
            </a:r>
          </a:p>
          <a:p>
            <a:endParaRPr lang="en-US" dirty="0" smtClean="0"/>
          </a:p>
          <a:p>
            <a:endParaRPr lang="en-US" dirty="0" smtClean="0"/>
          </a:p>
          <a:p>
            <a:r>
              <a:rPr lang="en-US" dirty="0" smtClean="0"/>
              <a:t>---------</a:t>
            </a:r>
          </a:p>
          <a:p>
            <a:r>
              <a:rPr lang="en-US" dirty="0" smtClean="0"/>
              <a:t>1 minute </a:t>
            </a:r>
            <a:endParaRPr lang="en-US" dirty="0"/>
          </a:p>
        </p:txBody>
      </p:sp>
      <p:sp>
        <p:nvSpPr>
          <p:cNvPr id="4" name="Slide Number Placeholder 3"/>
          <p:cNvSpPr>
            <a:spLocks noGrp="1"/>
          </p:cNvSpPr>
          <p:nvPr>
            <p:ph type="sldNum" sz="quarter" idx="10"/>
          </p:nvPr>
        </p:nvSpPr>
        <p:spPr/>
        <p:txBody>
          <a:bodyPr/>
          <a:lstStyle/>
          <a:p>
            <a:fld id="{2B02E63B-1993-934C-B7A8-5129CE572203}"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Does it matter that </a:t>
            </a:r>
            <a:r>
              <a:rPr lang="en-US" baseline="0" dirty="0" smtClean="0"/>
              <a:t>of this isn’t real</a:t>
            </a:r>
          </a:p>
          <a:p>
            <a:r>
              <a:rPr lang="en-US" baseline="0" dirty="0" smtClean="0"/>
              <a:t>Does it matter that it’s impossible?  </a:t>
            </a:r>
          </a:p>
          <a:p>
            <a:r>
              <a:rPr lang="en-US" baseline="0" dirty="0" smtClean="0"/>
              <a:t>This introduces a whole new area of potential research questions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p>
          <a:p>
            <a:r>
              <a:rPr lang="en-US" baseline="0" dirty="0" smtClean="0"/>
              <a:t>1 minutes 30 seconds</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B02E63B-1993-934C-B7A8-5129CE572203}"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74C91D4C-F5C2-4779-A3AB-F6E299F63E01}" type="datetime1">
              <a:rPr lang="en-US" smtClean="0"/>
              <a:pPr/>
              <a:t>7/31/14</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C2DD1C59-B8FB-4BC6-84FE-FD700C7CFC4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2998AB-04C0-B24C-8AF2-0949C7D03DB4}" type="datetimeFigureOut">
              <a:rPr lang="en-US" smtClean="0"/>
              <a:pPr/>
              <a:t>7/31/14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671B9F-464C-2E48-AD43-6C3DF157E605}" type="slidenum">
              <a:rPr lang="en-US" smtClean="0"/>
              <a:pPr/>
              <a:t>‹#›</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42998AB-04C0-B24C-8AF2-0949C7D03DB4}" type="datetimeFigureOut">
              <a:rPr lang="en-US" smtClean="0"/>
              <a:pPr/>
              <a:t>7/31/14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671B9F-464C-2E48-AD43-6C3DF157E60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42998AB-04C0-B24C-8AF2-0949C7D03DB4}" type="datetimeFigureOut">
              <a:rPr lang="en-US" smtClean="0"/>
              <a:pPr/>
              <a:t>7/31/14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671B9F-464C-2E48-AD43-6C3DF157E60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42998AB-04C0-B24C-8AF2-0949C7D03DB4}" type="datetimeFigureOut">
              <a:rPr lang="en-US" smtClean="0"/>
              <a:pPr/>
              <a:t>7/31/14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671B9F-464C-2E48-AD43-6C3DF157E60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42998AB-04C0-B24C-8AF2-0949C7D03DB4}" type="datetimeFigureOut">
              <a:rPr lang="en-US" smtClean="0"/>
              <a:pPr/>
              <a:t>7/31/14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671B9F-464C-2E48-AD43-6C3DF157E605}" type="slidenum">
              <a:rPr lang="en-US" smtClean="0"/>
              <a:pPr/>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68F8B9-AF0E-4407-9120-908A1FA1066B}" type="datetime1">
              <a:rPr lang="en-US" smtClean="0"/>
              <a:pPr/>
              <a:t>7/31/14</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59EC1F77-7E87-445D-9269-B7FDF20BAC8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42998AB-04C0-B24C-8AF2-0949C7D03DB4}" type="datetimeFigureOut">
              <a:rPr lang="en-US" smtClean="0"/>
              <a:pPr/>
              <a:t>7/31/14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671B9F-464C-2E48-AD43-6C3DF157E60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142998AB-04C0-B24C-8AF2-0949C7D03DB4}" type="datetimeFigureOut">
              <a:rPr lang="en-US" smtClean="0"/>
              <a:pPr/>
              <a:t>7/31/14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2671B9F-464C-2E48-AD43-6C3DF157E60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42998AB-04C0-B24C-8AF2-0949C7D03DB4}" type="datetimeFigureOut">
              <a:rPr lang="en-US" smtClean="0"/>
              <a:pPr/>
              <a:t>7/31/14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2671B9F-464C-2E48-AD43-6C3DF157E60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2998AB-04C0-B24C-8AF2-0949C7D03DB4}" type="datetimeFigureOut">
              <a:rPr lang="en-US" smtClean="0"/>
              <a:pPr/>
              <a:t>7/31/14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2671B9F-464C-2E48-AD43-6C3DF157E60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2998AB-04C0-B24C-8AF2-0949C7D03DB4}" type="datetimeFigureOut">
              <a:rPr lang="en-US" smtClean="0"/>
              <a:pPr/>
              <a:t>7/31/14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142998AB-04C0-B24C-8AF2-0949C7D03DB4}" type="datetimeFigureOut">
              <a:rPr lang="en-US" smtClean="0"/>
              <a:pPr/>
              <a:t>7/31/14</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22671B9F-464C-2E48-AD43-6C3DF157E60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notesSlide" Target="../notesSlides/notesSlide10.xml"/><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video" Target="file://localhost/Users/elizabethriddell/Documents/REU%202014%20Internship/Videos%20for%20Presentation/DanceStatistics.mp4" TargetMode="External"/><Relationship Id="rId2" Type="http://schemas.openxmlformats.org/officeDocument/2006/relationships/video" Target="file://localhost/Users/elizabethriddell/Documents/REU%202014%20Internship/Videos%20for%20Presentation/BreakDance.mp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jpeg"/><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jpeg"/><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006612" y="3291833"/>
            <a:ext cx="3189894" cy="553998"/>
          </a:xfrm>
          <a:prstGeom prst="rect">
            <a:avLst/>
          </a:prstGeom>
          <a:noFill/>
        </p:spPr>
        <p:txBody>
          <a:bodyPr wrap="square" rtlCol="0">
            <a:spAutoFit/>
          </a:bodyPr>
          <a:lstStyle/>
          <a:p>
            <a:r>
              <a:rPr lang="en-US" sz="3000" dirty="0" smtClean="0">
                <a:latin typeface="Book Antiqua"/>
                <a:cs typeface="Book Antiqua"/>
              </a:rPr>
              <a:t>Elizabeth Riddell</a:t>
            </a:r>
          </a:p>
        </p:txBody>
      </p:sp>
      <p:sp>
        <p:nvSpPr>
          <p:cNvPr id="3" name="TextBox 2"/>
          <p:cNvSpPr txBox="1"/>
          <p:nvPr/>
        </p:nvSpPr>
        <p:spPr>
          <a:xfrm>
            <a:off x="-1431643" y="603954"/>
            <a:ext cx="10526890" cy="2800767"/>
          </a:xfrm>
          <a:prstGeom prst="rect">
            <a:avLst/>
          </a:prstGeom>
          <a:noFill/>
        </p:spPr>
        <p:txBody>
          <a:bodyPr wrap="none" rtlCol="0">
            <a:spAutoFit/>
          </a:bodyPr>
          <a:lstStyle/>
          <a:p>
            <a:pPr algn="ctr"/>
            <a:r>
              <a:rPr lang="en-US" sz="4600" cap="small" dirty="0" smtClean="0">
                <a:solidFill>
                  <a:schemeClr val="accent1">
                    <a:lumMod val="75000"/>
                  </a:schemeClr>
                </a:solidFill>
                <a:latin typeface="Book Antiqua"/>
                <a:cs typeface="Book Antiqua"/>
              </a:rPr>
              <a:t>  </a:t>
            </a:r>
            <a:r>
              <a:rPr lang="en-US" sz="5000" dirty="0" smtClean="0">
                <a:solidFill>
                  <a:schemeClr val="accent1">
                    <a:lumMod val="75000"/>
                  </a:schemeClr>
                </a:solidFill>
                <a:latin typeface="Book Antiqua"/>
                <a:cs typeface="Book Antiqua"/>
              </a:rPr>
              <a:t>Dancing with Technology:  </a:t>
            </a:r>
          </a:p>
          <a:p>
            <a:pPr algn="ctr"/>
            <a:r>
              <a:rPr lang="en-US" sz="4200" dirty="0" smtClean="0">
                <a:solidFill>
                  <a:schemeClr val="accent1">
                    <a:lumMod val="75000"/>
                  </a:schemeClr>
                </a:solidFill>
                <a:latin typeface="Book Antiqua"/>
                <a:cs typeface="Book Antiqua"/>
              </a:rPr>
              <a:t>				</a:t>
            </a:r>
            <a:r>
              <a:rPr lang="en-US" sz="4000" dirty="0" smtClean="0">
                <a:solidFill>
                  <a:schemeClr val="accent1">
                    <a:lumMod val="75000"/>
                  </a:schemeClr>
                </a:solidFill>
                <a:latin typeface="Book Antiqua"/>
                <a:cs typeface="Book Antiqua"/>
              </a:rPr>
              <a:t>Cultivating Presences Through </a:t>
            </a:r>
          </a:p>
          <a:p>
            <a:pPr algn="ctr"/>
            <a:r>
              <a:rPr lang="en-US" sz="4000" dirty="0" smtClean="0">
                <a:solidFill>
                  <a:schemeClr val="accent1">
                    <a:lumMod val="75000"/>
                  </a:schemeClr>
                </a:solidFill>
                <a:latin typeface="Book Antiqua"/>
                <a:cs typeface="Book Antiqua"/>
              </a:rPr>
              <a:t>							Distributed Movement Practice</a:t>
            </a:r>
          </a:p>
          <a:p>
            <a:pPr algn="ctr"/>
            <a:endParaRPr lang="en-US" sz="4400" dirty="0">
              <a:solidFill>
                <a:schemeClr val="accent1">
                  <a:lumMod val="75000"/>
                </a:schemeClr>
              </a:solidFill>
              <a:latin typeface="Book Antiqua"/>
              <a:cs typeface="Book Antiqua"/>
            </a:endParaRPr>
          </a:p>
        </p:txBody>
      </p:sp>
      <p:sp>
        <p:nvSpPr>
          <p:cNvPr id="4" name="TextBox 3"/>
          <p:cNvSpPr txBox="1"/>
          <p:nvPr/>
        </p:nvSpPr>
        <p:spPr>
          <a:xfrm>
            <a:off x="1231266" y="4905024"/>
            <a:ext cx="6276077" cy="923330"/>
          </a:xfrm>
          <a:prstGeom prst="rect">
            <a:avLst/>
          </a:prstGeom>
          <a:noFill/>
        </p:spPr>
        <p:txBody>
          <a:bodyPr wrap="none" rtlCol="0">
            <a:spAutoFit/>
          </a:bodyPr>
          <a:lstStyle/>
          <a:p>
            <a:pPr algn="ctr"/>
            <a:r>
              <a:rPr lang="en-US" dirty="0" smtClean="0">
                <a:latin typeface="Book Antiqua"/>
                <a:cs typeface="Book Antiqua"/>
              </a:rPr>
              <a:t>Socially Relevant Computing REU at UNC Charlotte -  2014</a:t>
            </a:r>
          </a:p>
          <a:p>
            <a:pPr algn="ctr"/>
            <a:r>
              <a:rPr lang="en-US" dirty="0" smtClean="0">
                <a:latin typeface="Book Antiqua"/>
                <a:cs typeface="Book Antiqua"/>
              </a:rPr>
              <a:t>Human-Computer Interaction Lab</a:t>
            </a:r>
          </a:p>
          <a:p>
            <a:pPr algn="ctr"/>
            <a:r>
              <a:rPr lang="en-US" dirty="0" smtClean="0">
                <a:latin typeface="Book Antiqua"/>
                <a:cs typeface="Book Antiqua"/>
              </a:rPr>
              <a:t>Advisor:  Celine Latulipe, PhD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a:srcRect r="11444"/>
          <a:stretch>
            <a:fillRect/>
          </a:stretch>
        </p:blipFill>
        <p:spPr>
          <a:xfrm>
            <a:off x="0" y="0"/>
            <a:ext cx="9144000" cy="6858000"/>
          </a:xfrm>
          <a:prstGeom prst="rect">
            <a:avLst/>
          </a:prstGeom>
        </p:spPr>
      </p:pic>
      <p:pic>
        <p:nvPicPr>
          <p:cNvPr id="9" name="DanceStatistics.mp4">
            <a:hlinkClick r:id="" action="ppaction://media"/>
          </p:cNvPr>
          <p:cNvPicPr/>
          <p:nvPr>
            <a:videoFile r:link="rId1"/>
          </p:nvPr>
        </p:nvPicPr>
        <p:blipFill>
          <a:blip r:embed="rId6"/>
          <a:stretch>
            <a:fillRect/>
          </a:stretch>
        </p:blipFill>
        <p:spPr>
          <a:xfrm>
            <a:off x="317118" y="944054"/>
            <a:ext cx="3659976" cy="2626057"/>
          </a:xfrm>
          <a:prstGeom prst="rect">
            <a:avLst/>
          </a:prstGeom>
        </p:spPr>
      </p:pic>
      <p:pic>
        <p:nvPicPr>
          <p:cNvPr id="10" name="BreakDance.mp4">
            <a:hlinkClick r:id="" action="ppaction://media"/>
          </p:cNvPr>
          <p:cNvPicPr/>
          <p:nvPr>
            <a:videoFile r:link="rId2"/>
          </p:nvPr>
        </p:nvPicPr>
        <p:blipFill>
          <a:blip r:embed="rId6"/>
          <a:stretch>
            <a:fillRect/>
          </a:stretch>
        </p:blipFill>
        <p:spPr>
          <a:xfrm>
            <a:off x="4811804" y="3844869"/>
            <a:ext cx="3953435" cy="2314222"/>
          </a:xfrm>
          <a:prstGeom prst="rect">
            <a:avLst/>
          </a:prstGeom>
        </p:spPr>
      </p:pic>
      <p:sp>
        <p:nvSpPr>
          <p:cNvPr id="11" name="TextBox 10"/>
          <p:cNvSpPr txBox="1"/>
          <p:nvPr/>
        </p:nvSpPr>
        <p:spPr>
          <a:xfrm>
            <a:off x="317118" y="114278"/>
            <a:ext cx="6356440" cy="492443"/>
          </a:xfrm>
          <a:prstGeom prst="rect">
            <a:avLst/>
          </a:prstGeom>
          <a:noFill/>
        </p:spPr>
        <p:txBody>
          <a:bodyPr wrap="none" rtlCol="0">
            <a:spAutoFit/>
          </a:bodyPr>
          <a:lstStyle/>
          <a:p>
            <a:r>
              <a:rPr lang="en-US" sz="2600" dirty="0" smtClean="0">
                <a:solidFill>
                  <a:schemeClr val="bg1">
                    <a:lumMod val="75000"/>
                  </a:schemeClr>
                </a:solidFill>
                <a:latin typeface="Book Antiqua"/>
                <a:cs typeface="Book Antiqua"/>
              </a:rPr>
              <a:t>Video Interaction and Dance in Education</a:t>
            </a:r>
            <a:endParaRPr lang="en-US" sz="2600" dirty="0">
              <a:solidFill>
                <a:schemeClr val="bg1">
                  <a:lumMod val="75000"/>
                </a:schemeClr>
              </a:solidFill>
              <a:latin typeface="Book Antiqua"/>
              <a:cs typeface="Book Antiqua"/>
            </a:endParaRPr>
          </a:p>
        </p:txBody>
      </p:sp>
      <p:sp>
        <p:nvSpPr>
          <p:cNvPr id="12" name="TextBox 11"/>
          <p:cNvSpPr txBox="1"/>
          <p:nvPr/>
        </p:nvSpPr>
        <p:spPr>
          <a:xfrm>
            <a:off x="4843570" y="2677559"/>
            <a:ext cx="3659976" cy="892552"/>
          </a:xfrm>
          <a:prstGeom prst="rect">
            <a:avLst/>
          </a:prstGeom>
          <a:noFill/>
        </p:spPr>
        <p:txBody>
          <a:bodyPr wrap="none" rtlCol="0">
            <a:spAutoFit/>
          </a:bodyPr>
          <a:lstStyle/>
          <a:p>
            <a:r>
              <a:rPr lang="en-US" sz="2600" dirty="0" smtClean="0">
                <a:solidFill>
                  <a:srgbClr val="BFBFBF"/>
                </a:solidFill>
                <a:latin typeface="Book Antiqua"/>
                <a:cs typeface="Book Antiqua"/>
              </a:rPr>
              <a:t>Dance Tutorials via </a:t>
            </a:r>
          </a:p>
          <a:p>
            <a:r>
              <a:rPr lang="en-US" sz="2600" dirty="0" smtClean="0">
                <a:solidFill>
                  <a:srgbClr val="BFBFBF"/>
                </a:solidFill>
                <a:latin typeface="Book Antiqua"/>
                <a:cs typeface="Book Antiqua"/>
              </a:rPr>
              <a:t>		Video Interaction </a:t>
            </a:r>
          </a:p>
        </p:txBody>
      </p:sp>
      <p:sp>
        <p:nvSpPr>
          <p:cNvPr id="13" name="TextBox 12"/>
          <p:cNvSpPr txBox="1"/>
          <p:nvPr/>
        </p:nvSpPr>
        <p:spPr>
          <a:xfrm>
            <a:off x="584418" y="3644814"/>
            <a:ext cx="3392676" cy="400110"/>
          </a:xfrm>
          <a:prstGeom prst="rect">
            <a:avLst/>
          </a:prstGeom>
          <a:noFill/>
        </p:spPr>
        <p:txBody>
          <a:bodyPr wrap="none" rtlCol="0">
            <a:spAutoFit/>
          </a:bodyPr>
          <a:lstStyle/>
          <a:p>
            <a:r>
              <a:rPr lang="en-US" sz="2000" dirty="0" smtClean="0">
                <a:solidFill>
                  <a:srgbClr val="BFBFBF"/>
                </a:solidFill>
                <a:latin typeface="Book Antiqua"/>
                <a:cs typeface="Book Antiqua"/>
              </a:rPr>
              <a:t>Dancing Statistics Principles </a:t>
            </a:r>
            <a:endParaRPr lang="en-US" sz="2000" dirty="0">
              <a:solidFill>
                <a:srgbClr val="BFBFBF"/>
              </a:solidFill>
              <a:latin typeface="Book Antiqua"/>
              <a:cs typeface="Book Antiqua"/>
            </a:endParaRPr>
          </a:p>
        </p:txBody>
      </p:sp>
      <p:sp>
        <p:nvSpPr>
          <p:cNvPr id="14" name="TextBox 13"/>
          <p:cNvSpPr txBox="1"/>
          <p:nvPr/>
        </p:nvSpPr>
        <p:spPr>
          <a:xfrm>
            <a:off x="5388591" y="6203892"/>
            <a:ext cx="2569934" cy="400110"/>
          </a:xfrm>
          <a:prstGeom prst="rect">
            <a:avLst/>
          </a:prstGeom>
          <a:noFill/>
        </p:spPr>
        <p:txBody>
          <a:bodyPr wrap="none" rtlCol="0">
            <a:spAutoFit/>
          </a:bodyPr>
          <a:lstStyle/>
          <a:p>
            <a:r>
              <a:rPr lang="en-US" sz="2000" dirty="0" smtClean="0">
                <a:solidFill>
                  <a:srgbClr val="BFBFBF"/>
                </a:solidFill>
                <a:latin typeface="Book Antiqua"/>
                <a:cs typeface="Book Antiqua"/>
              </a:rPr>
              <a:t>Break Dance Tutorial</a:t>
            </a:r>
            <a:endParaRPr lang="en-US" sz="2000" dirty="0">
              <a:solidFill>
                <a:srgbClr val="BFBFBF"/>
              </a:solidFill>
              <a:latin typeface="Book Antiqua"/>
              <a:cs typeface="Book Antiqu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966" fill="hold"/>
                                        <p:tgtEl>
                                          <p:spTgt spid="9"/>
                                        </p:tgtEl>
                                      </p:cBhvr>
                                    </p:cmd>
                                  </p:childTnLst>
                                </p:cTn>
                              </p:par>
                              <p:par>
                                <p:cTn id="7" presetID="1" presetClass="mediacall" presetSubtype="0" fill="hold" nodeType="withEffect">
                                  <p:stCondLst>
                                    <p:cond delay="0"/>
                                  </p:stCondLst>
                                  <p:childTnLst>
                                    <p:cmd type="call" cmd="playFrom(0.0)">
                                      <p:cBhvr>
                                        <p:cTn id="8" dur="2846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9"/>
                                        </p:tgtEl>
                                      </p:cBhvr>
                                    </p:cmd>
                                  </p:childTnLst>
                                </p:cTn>
                              </p:par>
                            </p:childTnLst>
                          </p:cTn>
                        </p:par>
                      </p:childTnLst>
                    </p:cTn>
                  </p:par>
                </p:childTnLst>
              </p:cTn>
              <p:nextCondLst>
                <p:cond evt="onClick" delay="0">
                  <p:tgtEl>
                    <p:spTgt spid="9"/>
                  </p:tgtEl>
                </p:cond>
              </p:nextCondLst>
            </p:seq>
            <p:video>
              <p:cMediaNode mute="1" showWhenStopped="0">
                <p:cTn id="14" repeatCount="indefinite" fill="hold" display="0">
                  <p:stCondLst>
                    <p:cond delay="indefinite"/>
                  </p:stCondLst>
                  <p:endCondLst>
                    <p:cond evt="onNext" delay="0">
                      <p:tgtEl>
                        <p:sldTgt/>
                      </p:tgtEl>
                    </p:cond>
                    <p:cond evt="onPrev" delay="0">
                      <p:tgtEl>
                        <p:sldTgt/>
                      </p:tgtEl>
                    </p:cond>
                  </p:endCondLst>
                </p:cTn>
                <p:tgtEl>
                  <p:spTgt spid="9"/>
                </p:tgtEl>
              </p:cMediaNode>
            </p:video>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10"/>
                                        </p:tgtEl>
                                      </p:cBhvr>
                                    </p:cmd>
                                  </p:childTnLst>
                                </p:cTn>
                              </p:par>
                            </p:childTnLst>
                          </p:cTn>
                        </p:par>
                      </p:childTnLst>
                    </p:cTn>
                  </p:par>
                </p:childTnLst>
              </p:cTn>
              <p:nextCondLst>
                <p:cond evt="onClick" delay="0">
                  <p:tgtEl>
                    <p:spTgt spid="10"/>
                  </p:tgtEl>
                </p:cond>
              </p:nextCondLst>
            </p:seq>
            <p:video>
              <p:cMediaNode mute="1" showWhenStopped="0">
                <p:cTn id="20" repeatCount="indefinite"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229447" y="4160447"/>
            <a:ext cx="2700629" cy="707886"/>
          </a:xfrm>
          <a:prstGeom prst="rect">
            <a:avLst/>
          </a:prstGeom>
          <a:noFill/>
        </p:spPr>
        <p:txBody>
          <a:bodyPr wrap="none" rtlCol="0">
            <a:spAutoFit/>
          </a:bodyPr>
          <a:lstStyle/>
          <a:p>
            <a:r>
              <a:rPr lang="en-US" sz="4000" dirty="0" smtClean="0">
                <a:solidFill>
                  <a:schemeClr val="accent1">
                    <a:lumMod val="75000"/>
                  </a:schemeClr>
                </a:solidFill>
                <a:latin typeface="Book Antiqua"/>
                <a:cs typeface="Book Antiqua"/>
              </a:rPr>
              <a:t>Questions?</a:t>
            </a:r>
            <a:endParaRPr lang="en-US" sz="4000" dirty="0">
              <a:solidFill>
                <a:schemeClr val="accent1">
                  <a:lumMod val="75000"/>
                </a:schemeClr>
              </a:solidFill>
              <a:latin typeface="Book Antiqua"/>
              <a:cs typeface="Book Antiqua"/>
            </a:endParaRPr>
          </a:p>
        </p:txBody>
      </p:sp>
      <p:sp>
        <p:nvSpPr>
          <p:cNvPr id="5" name="TextBox 4"/>
          <p:cNvSpPr txBox="1"/>
          <p:nvPr/>
        </p:nvSpPr>
        <p:spPr>
          <a:xfrm>
            <a:off x="589190" y="874889"/>
            <a:ext cx="3589294" cy="553998"/>
          </a:xfrm>
          <a:prstGeom prst="rect">
            <a:avLst/>
          </a:prstGeom>
          <a:noFill/>
        </p:spPr>
        <p:txBody>
          <a:bodyPr wrap="none" rtlCol="0">
            <a:spAutoFit/>
          </a:bodyPr>
          <a:lstStyle/>
          <a:p>
            <a:r>
              <a:rPr lang="en-US" sz="3000" dirty="0" smtClean="0">
                <a:solidFill>
                  <a:schemeClr val="accent1">
                    <a:lumMod val="75000"/>
                  </a:schemeClr>
                </a:solidFill>
                <a:latin typeface="Book Antiqua"/>
                <a:cs typeface="Book Antiqua"/>
              </a:rPr>
              <a:t>Acknowledgements </a:t>
            </a:r>
            <a:endParaRPr lang="en-US" sz="3000" dirty="0">
              <a:solidFill>
                <a:schemeClr val="accent1">
                  <a:lumMod val="75000"/>
                </a:schemeClr>
              </a:solidFill>
              <a:latin typeface="Book Antiqua"/>
              <a:cs typeface="Book Antiqua"/>
            </a:endParaRPr>
          </a:p>
        </p:txBody>
      </p:sp>
      <p:sp>
        <p:nvSpPr>
          <p:cNvPr id="6" name="TextBox 5"/>
          <p:cNvSpPr txBox="1"/>
          <p:nvPr/>
        </p:nvSpPr>
        <p:spPr>
          <a:xfrm>
            <a:off x="1185334" y="1463553"/>
            <a:ext cx="2704887" cy="400110"/>
          </a:xfrm>
          <a:prstGeom prst="rect">
            <a:avLst/>
          </a:prstGeom>
          <a:noFill/>
        </p:spPr>
        <p:txBody>
          <a:bodyPr wrap="none" rtlCol="0">
            <a:spAutoFit/>
          </a:bodyPr>
          <a:lstStyle/>
          <a:p>
            <a:r>
              <a:rPr lang="en-US" sz="2000" dirty="0" smtClean="0">
                <a:latin typeface="Book Antiqua"/>
                <a:cs typeface="Book Antiqua"/>
              </a:rPr>
              <a:t>- Celine Latulipe, PhD</a:t>
            </a:r>
          </a:p>
        </p:txBody>
      </p:sp>
      <p:sp>
        <p:nvSpPr>
          <p:cNvPr id="7" name="TextBox 6"/>
          <p:cNvSpPr txBox="1"/>
          <p:nvPr/>
        </p:nvSpPr>
        <p:spPr>
          <a:xfrm>
            <a:off x="762000" y="2652887"/>
            <a:ext cx="7823326" cy="461665"/>
          </a:xfrm>
          <a:prstGeom prst="rect">
            <a:avLst/>
          </a:prstGeom>
          <a:noFill/>
        </p:spPr>
        <p:txBody>
          <a:bodyPr wrap="none" rtlCol="0">
            <a:spAutoFit/>
          </a:bodyPr>
          <a:lstStyle/>
          <a:p>
            <a:r>
              <a:rPr lang="en-US" sz="2400" dirty="0" smtClean="0">
                <a:latin typeface="Book Antiqua"/>
                <a:cs typeface="Book Antiqua"/>
              </a:rPr>
              <a:t>Thanks to the REU program and program coordinators. </a:t>
            </a:r>
            <a:endParaRPr lang="en-US" sz="2400" dirty="0">
              <a:latin typeface="Book Antiqua"/>
              <a:cs typeface="Book Antiqua"/>
            </a:endParaRPr>
          </a:p>
        </p:txBody>
      </p:sp>
      <p:sp>
        <p:nvSpPr>
          <p:cNvPr id="8" name="TextBox 7"/>
          <p:cNvSpPr txBox="1"/>
          <p:nvPr/>
        </p:nvSpPr>
        <p:spPr>
          <a:xfrm>
            <a:off x="1199445" y="1792112"/>
            <a:ext cx="3926551" cy="400110"/>
          </a:xfrm>
          <a:prstGeom prst="rect">
            <a:avLst/>
          </a:prstGeom>
          <a:noFill/>
        </p:spPr>
        <p:txBody>
          <a:bodyPr wrap="none" rtlCol="0">
            <a:spAutoFit/>
          </a:bodyPr>
          <a:lstStyle/>
          <a:p>
            <a:r>
              <a:rPr lang="en-US" sz="2000" dirty="0" smtClean="0">
                <a:latin typeface="Book Antiqua"/>
                <a:cs typeface="Book Antiqua"/>
              </a:rPr>
              <a:t>- Members of AGA Collaborative </a:t>
            </a:r>
            <a:endParaRPr lang="en-US" sz="2000" dirty="0">
              <a:latin typeface="Book Antiqua"/>
              <a:cs typeface="Book Antiqua"/>
            </a:endParaRPr>
          </a:p>
        </p:txBody>
      </p:sp>
      <p:pic>
        <p:nvPicPr>
          <p:cNvPr id="9" name="Picture 8" descr="HCI_Lab_200x75 copy.jpg"/>
          <p:cNvPicPr>
            <a:picLocks noChangeAspect="1"/>
          </p:cNvPicPr>
          <p:nvPr/>
        </p:nvPicPr>
        <p:blipFill>
          <a:blip r:embed="rId3"/>
          <a:stretch>
            <a:fillRect/>
          </a:stretch>
        </p:blipFill>
        <p:spPr>
          <a:xfrm>
            <a:off x="7938911" y="6414911"/>
            <a:ext cx="1219200" cy="457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1353538819704.png"/>
          <p:cNvPicPr>
            <a:picLocks noChangeAspect="1"/>
          </p:cNvPicPr>
          <p:nvPr/>
        </p:nvPicPr>
        <p:blipFill>
          <a:blip r:embed="rId3"/>
          <a:stretch>
            <a:fillRect/>
          </a:stretch>
        </p:blipFill>
        <p:spPr>
          <a:xfrm>
            <a:off x="261328" y="1425222"/>
            <a:ext cx="8628672" cy="3721834"/>
          </a:xfrm>
          <a:prstGeom prst="rect">
            <a:avLst/>
          </a:prstGeom>
        </p:spPr>
      </p:pic>
      <p:sp>
        <p:nvSpPr>
          <p:cNvPr id="5" name="TextBox 4"/>
          <p:cNvSpPr txBox="1"/>
          <p:nvPr/>
        </p:nvSpPr>
        <p:spPr>
          <a:xfrm>
            <a:off x="282224" y="295168"/>
            <a:ext cx="5066258" cy="707886"/>
          </a:xfrm>
          <a:prstGeom prst="rect">
            <a:avLst/>
          </a:prstGeom>
          <a:noFill/>
        </p:spPr>
        <p:txBody>
          <a:bodyPr wrap="none" rtlCol="0">
            <a:spAutoFit/>
          </a:bodyPr>
          <a:lstStyle/>
          <a:p>
            <a:r>
              <a:rPr lang="en-US" sz="4000" dirty="0" smtClean="0">
                <a:solidFill>
                  <a:schemeClr val="accent1">
                    <a:lumMod val="75000"/>
                  </a:schemeClr>
                </a:solidFill>
                <a:latin typeface="Book Antiqua"/>
                <a:cs typeface="Book Antiqua"/>
              </a:rPr>
              <a:t>AGA Collaborative ~</a:t>
            </a:r>
            <a:endParaRPr lang="en-US" sz="3000" dirty="0" smtClean="0">
              <a:solidFill>
                <a:schemeClr val="accent1">
                  <a:lumMod val="75000"/>
                </a:schemeClr>
              </a:solidFill>
              <a:latin typeface="Book Antiqua"/>
              <a:cs typeface="Book Antiqua"/>
            </a:endParaRPr>
          </a:p>
        </p:txBody>
      </p:sp>
      <p:sp>
        <p:nvSpPr>
          <p:cNvPr id="6" name="TextBox 5"/>
          <p:cNvSpPr txBox="1"/>
          <p:nvPr/>
        </p:nvSpPr>
        <p:spPr>
          <a:xfrm>
            <a:off x="870324" y="5401056"/>
            <a:ext cx="7708501" cy="461665"/>
          </a:xfrm>
          <a:prstGeom prst="rect">
            <a:avLst/>
          </a:prstGeom>
          <a:noFill/>
        </p:spPr>
        <p:txBody>
          <a:bodyPr wrap="none" rtlCol="0">
            <a:spAutoFit/>
          </a:bodyPr>
          <a:lstStyle/>
          <a:p>
            <a:r>
              <a:rPr lang="en-US" sz="2400" dirty="0" smtClean="0">
                <a:latin typeface="Book Antiqua"/>
                <a:cs typeface="Book Antiqua"/>
              </a:rPr>
              <a:t>Amanda, Gretchen and Alison performing </a:t>
            </a:r>
            <a:r>
              <a:rPr lang="en-US" sz="2400" i="1" dirty="0" smtClean="0">
                <a:latin typeface="Book Antiqua"/>
                <a:cs typeface="Book Antiqua"/>
              </a:rPr>
              <a:t>Turtle Crow</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75066" y="3442403"/>
            <a:ext cx="2463800" cy="3289300"/>
          </a:xfrm>
          <a:prstGeom prst="rect">
            <a:avLst/>
          </a:prstGeom>
        </p:spPr>
      </p:pic>
      <p:pic>
        <p:nvPicPr>
          <p:cNvPr id="3" name="Picture 2"/>
          <p:cNvPicPr>
            <a:picLocks noChangeAspect="1"/>
          </p:cNvPicPr>
          <p:nvPr/>
        </p:nvPicPr>
        <p:blipFill>
          <a:blip r:embed="rId4"/>
          <a:stretch>
            <a:fillRect/>
          </a:stretch>
        </p:blipFill>
        <p:spPr>
          <a:xfrm>
            <a:off x="5194095" y="3016912"/>
            <a:ext cx="3757993" cy="3390238"/>
          </a:xfrm>
          <a:prstGeom prst="rect">
            <a:avLst/>
          </a:prstGeom>
        </p:spPr>
      </p:pic>
      <p:pic>
        <p:nvPicPr>
          <p:cNvPr id="4" name="Picture 3"/>
          <p:cNvPicPr>
            <a:picLocks noChangeAspect="1"/>
          </p:cNvPicPr>
          <p:nvPr/>
        </p:nvPicPr>
        <p:blipFill>
          <a:blip r:embed="rId5"/>
          <a:stretch>
            <a:fillRect/>
          </a:stretch>
        </p:blipFill>
        <p:spPr>
          <a:xfrm>
            <a:off x="1382892" y="1174177"/>
            <a:ext cx="3049201" cy="2028439"/>
          </a:xfrm>
          <a:prstGeom prst="rect">
            <a:avLst/>
          </a:prstGeom>
        </p:spPr>
      </p:pic>
      <p:pic>
        <p:nvPicPr>
          <p:cNvPr id="5" name="Picture 4"/>
          <p:cNvPicPr>
            <a:picLocks noChangeAspect="1"/>
          </p:cNvPicPr>
          <p:nvPr/>
        </p:nvPicPr>
        <p:blipFill>
          <a:blip r:embed="rId6"/>
          <a:stretch>
            <a:fillRect/>
          </a:stretch>
        </p:blipFill>
        <p:spPr>
          <a:xfrm>
            <a:off x="5940778" y="503722"/>
            <a:ext cx="2695222" cy="2029221"/>
          </a:xfrm>
          <a:prstGeom prst="rect">
            <a:avLst/>
          </a:prstGeom>
        </p:spPr>
      </p:pic>
      <p:sp>
        <p:nvSpPr>
          <p:cNvPr id="7" name="TextBox 6"/>
          <p:cNvSpPr txBox="1"/>
          <p:nvPr/>
        </p:nvSpPr>
        <p:spPr>
          <a:xfrm>
            <a:off x="112888" y="0"/>
            <a:ext cx="5526610" cy="784830"/>
          </a:xfrm>
          <a:prstGeom prst="rect">
            <a:avLst/>
          </a:prstGeom>
          <a:noFill/>
        </p:spPr>
        <p:txBody>
          <a:bodyPr wrap="none" rtlCol="0">
            <a:spAutoFit/>
          </a:bodyPr>
          <a:lstStyle/>
          <a:p>
            <a:r>
              <a:rPr lang="en-US" sz="4500" dirty="0" smtClean="0">
                <a:solidFill>
                  <a:srgbClr val="215D77"/>
                </a:solidFill>
                <a:latin typeface="Book Antiqua"/>
                <a:cs typeface="Book Antiqua"/>
              </a:rPr>
              <a:t>Why Dance Matters?</a:t>
            </a:r>
            <a:endParaRPr lang="en-US" sz="4500" dirty="0">
              <a:solidFill>
                <a:srgbClr val="215D77"/>
              </a:solidFill>
              <a:latin typeface="Book Antiqua"/>
              <a:cs typeface="Book Antiqua"/>
            </a:endParaRPr>
          </a:p>
        </p:txBody>
      </p:sp>
      <p:pic>
        <p:nvPicPr>
          <p:cNvPr id="12" name="Picture 11" descr="tc3.jpg"/>
          <p:cNvPicPr>
            <a:picLocks noChangeAspect="1"/>
          </p:cNvPicPr>
          <p:nvPr/>
        </p:nvPicPr>
        <p:blipFill>
          <a:blip r:embed="rId7"/>
          <a:stretch>
            <a:fillRect/>
          </a:stretch>
        </p:blipFill>
        <p:spPr>
          <a:xfrm>
            <a:off x="70555" y="3765552"/>
            <a:ext cx="2413000" cy="16129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84669" y="127004"/>
            <a:ext cx="3757346" cy="707886"/>
          </a:xfrm>
          <a:prstGeom prst="rect">
            <a:avLst/>
          </a:prstGeom>
          <a:noFill/>
        </p:spPr>
        <p:txBody>
          <a:bodyPr wrap="square" rtlCol="0">
            <a:spAutoFit/>
          </a:bodyPr>
          <a:lstStyle/>
          <a:p>
            <a:r>
              <a:rPr lang="en-US" sz="4000" dirty="0" smtClean="0">
                <a:solidFill>
                  <a:schemeClr val="accent1">
                    <a:lumMod val="75000"/>
                  </a:schemeClr>
                </a:solidFill>
                <a:latin typeface="Times New Roman"/>
                <a:cs typeface="Times New Roman"/>
              </a:rPr>
              <a:t> Project Goal ~  </a:t>
            </a:r>
          </a:p>
        </p:txBody>
      </p:sp>
      <p:sp>
        <p:nvSpPr>
          <p:cNvPr id="7" name="TextBox 6"/>
          <p:cNvSpPr txBox="1"/>
          <p:nvPr/>
        </p:nvSpPr>
        <p:spPr>
          <a:xfrm>
            <a:off x="3454908" y="2467329"/>
            <a:ext cx="3821980" cy="707886"/>
          </a:xfrm>
          <a:prstGeom prst="rect">
            <a:avLst/>
          </a:prstGeom>
          <a:noFill/>
        </p:spPr>
        <p:txBody>
          <a:bodyPr wrap="none" rtlCol="0">
            <a:spAutoFit/>
          </a:bodyPr>
          <a:lstStyle/>
          <a:p>
            <a:r>
              <a:rPr lang="en-US" sz="4000" dirty="0" smtClean="0">
                <a:solidFill>
                  <a:schemeClr val="accent1">
                    <a:lumMod val="75000"/>
                  </a:schemeClr>
                </a:solidFill>
                <a:latin typeface="Book Antiqua"/>
                <a:cs typeface="Book Antiqua"/>
              </a:rPr>
              <a:t>Methodology ~ </a:t>
            </a:r>
            <a:r>
              <a:rPr lang="en-US" sz="3000" dirty="0" smtClean="0">
                <a:solidFill>
                  <a:schemeClr val="accent1">
                    <a:lumMod val="75000"/>
                  </a:schemeClr>
                </a:solidFill>
                <a:latin typeface="Book Antiqua"/>
                <a:cs typeface="Book Antiqua"/>
              </a:rPr>
              <a:t> </a:t>
            </a:r>
            <a:endParaRPr lang="en-US" sz="3000" dirty="0">
              <a:solidFill>
                <a:schemeClr val="accent1">
                  <a:lumMod val="75000"/>
                </a:schemeClr>
              </a:solidFill>
              <a:latin typeface="Book Antiqua"/>
              <a:cs typeface="Book Antiqua"/>
            </a:endParaRPr>
          </a:p>
        </p:txBody>
      </p:sp>
      <p:pic>
        <p:nvPicPr>
          <p:cNvPr id="10" name="Picture 9"/>
          <p:cNvPicPr>
            <a:picLocks noChangeAspect="1"/>
          </p:cNvPicPr>
          <p:nvPr/>
        </p:nvPicPr>
        <p:blipFill>
          <a:blip r:embed="rId3"/>
          <a:stretch>
            <a:fillRect/>
          </a:stretch>
        </p:blipFill>
        <p:spPr>
          <a:xfrm>
            <a:off x="496209" y="1245626"/>
            <a:ext cx="2516860" cy="5154529"/>
          </a:xfrm>
          <a:prstGeom prst="rect">
            <a:avLst/>
          </a:prstGeom>
        </p:spPr>
      </p:pic>
      <p:sp>
        <p:nvSpPr>
          <p:cNvPr id="11" name="TextBox 10"/>
          <p:cNvSpPr txBox="1"/>
          <p:nvPr/>
        </p:nvSpPr>
        <p:spPr>
          <a:xfrm>
            <a:off x="3386667" y="834890"/>
            <a:ext cx="5572860" cy="1384995"/>
          </a:xfrm>
          <a:prstGeom prst="rect">
            <a:avLst/>
          </a:prstGeom>
          <a:noFill/>
        </p:spPr>
        <p:txBody>
          <a:bodyPr wrap="none" rtlCol="0">
            <a:spAutoFit/>
          </a:bodyPr>
          <a:lstStyle/>
          <a:p>
            <a:r>
              <a:rPr lang="en-US" sz="2800" dirty="0" smtClean="0">
                <a:latin typeface="Book Antiqua"/>
                <a:cs typeface="Book Antiqua"/>
              </a:rPr>
              <a:t>To explore the challenges and </a:t>
            </a:r>
          </a:p>
          <a:p>
            <a:r>
              <a:rPr lang="en-US" sz="2800" dirty="0" smtClean="0">
                <a:latin typeface="Book Antiqua"/>
                <a:cs typeface="Book Antiqua"/>
              </a:rPr>
              <a:t>opportunities of using technology </a:t>
            </a:r>
          </a:p>
          <a:p>
            <a:r>
              <a:rPr lang="en-US" sz="2800" dirty="0" smtClean="0">
                <a:latin typeface="Book Antiqua"/>
                <a:cs typeface="Book Antiqua"/>
              </a:rPr>
              <a:t>in distributed movement practice.  </a:t>
            </a:r>
          </a:p>
        </p:txBody>
      </p:sp>
      <p:sp>
        <p:nvSpPr>
          <p:cNvPr id="12" name="TextBox 11"/>
          <p:cNvSpPr txBox="1"/>
          <p:nvPr/>
        </p:nvSpPr>
        <p:spPr>
          <a:xfrm>
            <a:off x="3979337" y="3202002"/>
            <a:ext cx="2530936" cy="400110"/>
          </a:xfrm>
          <a:prstGeom prst="rect">
            <a:avLst/>
          </a:prstGeom>
          <a:noFill/>
        </p:spPr>
        <p:txBody>
          <a:bodyPr wrap="none" rtlCol="0">
            <a:spAutoFit/>
          </a:bodyPr>
          <a:lstStyle/>
          <a:p>
            <a:r>
              <a:rPr lang="en-US" sz="2000" dirty="0" smtClean="0">
                <a:latin typeface="Book Antiqua"/>
                <a:cs typeface="Book Antiqua"/>
              </a:rPr>
              <a:t>- Analyze interviews </a:t>
            </a:r>
            <a:endParaRPr lang="en-US" sz="2000" dirty="0">
              <a:latin typeface="Book Antiqua"/>
              <a:cs typeface="Book Antiqua"/>
            </a:endParaRPr>
          </a:p>
        </p:txBody>
      </p:sp>
      <p:sp>
        <p:nvSpPr>
          <p:cNvPr id="13" name="TextBox 12"/>
          <p:cNvSpPr txBox="1"/>
          <p:nvPr/>
        </p:nvSpPr>
        <p:spPr>
          <a:xfrm>
            <a:off x="3993448" y="3568892"/>
            <a:ext cx="2367881" cy="400110"/>
          </a:xfrm>
          <a:prstGeom prst="rect">
            <a:avLst/>
          </a:prstGeom>
          <a:noFill/>
        </p:spPr>
        <p:txBody>
          <a:bodyPr wrap="none" rtlCol="0">
            <a:spAutoFit/>
          </a:bodyPr>
          <a:lstStyle/>
          <a:p>
            <a:r>
              <a:rPr lang="en-US" sz="2000" dirty="0" smtClean="0">
                <a:latin typeface="Book Antiqua"/>
                <a:cs typeface="Book Antiqua"/>
              </a:rPr>
              <a:t>- Draw conclusions</a:t>
            </a:r>
            <a:endParaRPr lang="en-US" sz="2000" dirty="0">
              <a:latin typeface="Book Antiqua"/>
              <a:cs typeface="Book Antiqua"/>
            </a:endParaRPr>
          </a:p>
        </p:txBody>
      </p:sp>
      <p:sp>
        <p:nvSpPr>
          <p:cNvPr id="14" name="TextBox 13"/>
          <p:cNvSpPr txBox="1"/>
          <p:nvPr/>
        </p:nvSpPr>
        <p:spPr>
          <a:xfrm>
            <a:off x="4007559" y="3948671"/>
            <a:ext cx="3464685" cy="400110"/>
          </a:xfrm>
          <a:prstGeom prst="rect">
            <a:avLst/>
          </a:prstGeom>
          <a:noFill/>
        </p:spPr>
        <p:txBody>
          <a:bodyPr wrap="none" rtlCol="0">
            <a:spAutoFit/>
          </a:bodyPr>
          <a:lstStyle/>
          <a:p>
            <a:r>
              <a:rPr lang="en-US" sz="2000" dirty="0" smtClean="0">
                <a:latin typeface="Book Antiqua"/>
                <a:cs typeface="Book Antiqua"/>
              </a:rPr>
              <a:t>- Determine social relevance</a:t>
            </a:r>
            <a:endParaRPr lang="en-US" sz="2000" dirty="0">
              <a:latin typeface="Book Antiqua"/>
              <a:cs typeface="Book Antiqua"/>
            </a:endParaRPr>
          </a:p>
        </p:txBody>
      </p:sp>
      <p:sp>
        <p:nvSpPr>
          <p:cNvPr id="15" name="TextBox 14"/>
          <p:cNvSpPr txBox="1"/>
          <p:nvPr/>
        </p:nvSpPr>
        <p:spPr>
          <a:xfrm>
            <a:off x="4021669" y="4332117"/>
            <a:ext cx="4634602" cy="400110"/>
          </a:xfrm>
          <a:prstGeom prst="rect">
            <a:avLst/>
          </a:prstGeom>
          <a:noFill/>
        </p:spPr>
        <p:txBody>
          <a:bodyPr wrap="none" rtlCol="0">
            <a:spAutoFit/>
          </a:bodyPr>
          <a:lstStyle/>
          <a:p>
            <a:r>
              <a:rPr lang="en-US" sz="2000" dirty="0" smtClean="0">
                <a:latin typeface="Book Antiqua"/>
                <a:cs typeface="Book Antiqua"/>
              </a:rPr>
              <a:t>- Propose possibilities for future design</a:t>
            </a:r>
            <a:endParaRPr lang="en-US" sz="2000" dirty="0">
              <a:latin typeface="Book Antiqua"/>
              <a:cs typeface="Book Antiqua"/>
            </a:endParaRPr>
          </a:p>
        </p:txBody>
      </p:sp>
      <p:pic>
        <p:nvPicPr>
          <p:cNvPr id="16" name="Picture 15"/>
          <p:cNvPicPr>
            <a:picLocks noChangeAspect="1"/>
          </p:cNvPicPr>
          <p:nvPr/>
        </p:nvPicPr>
        <p:blipFill>
          <a:blip r:embed="rId4"/>
          <a:stretch>
            <a:fillRect/>
          </a:stretch>
        </p:blipFill>
        <p:spPr>
          <a:xfrm>
            <a:off x="3454908" y="5235222"/>
            <a:ext cx="1814029" cy="1146986"/>
          </a:xfrm>
          <a:prstGeom prst="rect">
            <a:avLst/>
          </a:prstGeom>
        </p:spPr>
      </p:pic>
      <p:pic>
        <p:nvPicPr>
          <p:cNvPr id="17" name="Picture 16"/>
          <p:cNvPicPr>
            <a:picLocks noChangeAspect="1"/>
          </p:cNvPicPr>
          <p:nvPr/>
        </p:nvPicPr>
        <p:blipFill>
          <a:blip r:embed="rId5"/>
          <a:stretch>
            <a:fillRect/>
          </a:stretch>
        </p:blipFill>
        <p:spPr>
          <a:xfrm>
            <a:off x="5883135" y="5235223"/>
            <a:ext cx="2048189" cy="11469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rot="1358080">
            <a:off x="7172890" y="673100"/>
            <a:ext cx="1701800" cy="1740129"/>
          </a:xfrm>
          <a:prstGeom prst="rect">
            <a:avLst/>
          </a:prstGeom>
        </p:spPr>
      </p:pic>
      <p:sp>
        <p:nvSpPr>
          <p:cNvPr id="10" name="TextBox 9"/>
          <p:cNvSpPr txBox="1"/>
          <p:nvPr/>
        </p:nvSpPr>
        <p:spPr>
          <a:xfrm>
            <a:off x="3680050" y="1543165"/>
            <a:ext cx="4037283" cy="461665"/>
          </a:xfrm>
          <a:prstGeom prst="rect">
            <a:avLst/>
          </a:prstGeom>
          <a:noFill/>
        </p:spPr>
        <p:txBody>
          <a:bodyPr wrap="square" rtlCol="0">
            <a:spAutoFit/>
          </a:bodyPr>
          <a:lstStyle/>
          <a:p>
            <a:pPr lvl="1"/>
            <a:r>
              <a:rPr lang="en-US" sz="2400" dirty="0" smtClean="0">
                <a:latin typeface="Book Antiqua"/>
                <a:cs typeface="Book Antiqua"/>
              </a:rPr>
              <a:t>- Spatial relationship</a:t>
            </a:r>
          </a:p>
        </p:txBody>
      </p:sp>
      <p:sp>
        <p:nvSpPr>
          <p:cNvPr id="9" name="TextBox 8"/>
          <p:cNvSpPr txBox="1"/>
          <p:nvPr/>
        </p:nvSpPr>
        <p:spPr>
          <a:xfrm>
            <a:off x="112887" y="112888"/>
            <a:ext cx="8763002" cy="707886"/>
          </a:xfrm>
          <a:prstGeom prst="rect">
            <a:avLst/>
          </a:prstGeom>
          <a:noFill/>
        </p:spPr>
        <p:txBody>
          <a:bodyPr wrap="square" rtlCol="0">
            <a:spAutoFit/>
          </a:bodyPr>
          <a:lstStyle/>
          <a:p>
            <a:r>
              <a:rPr lang="en-US" sz="4000" dirty="0" smtClean="0">
                <a:solidFill>
                  <a:schemeClr val="accent1">
                    <a:lumMod val="75000"/>
                  </a:schemeClr>
                </a:solidFill>
                <a:latin typeface="Book Antiqua"/>
                <a:cs typeface="Book Antiqua"/>
              </a:rPr>
              <a:t>Challenges with Google Hangouts ~ </a:t>
            </a:r>
            <a:r>
              <a:rPr lang="en-US" sz="4000" dirty="0" smtClean="0">
                <a:latin typeface="Book Antiqua"/>
                <a:cs typeface="Book Antiqua"/>
              </a:rPr>
              <a:t> </a:t>
            </a:r>
            <a:endParaRPr lang="en-US" sz="4000" dirty="0">
              <a:latin typeface="Book Antiqua"/>
              <a:cs typeface="Book Antiqua"/>
            </a:endParaRPr>
          </a:p>
        </p:txBody>
      </p:sp>
      <p:sp>
        <p:nvSpPr>
          <p:cNvPr id="12" name="TextBox 11"/>
          <p:cNvSpPr txBox="1"/>
          <p:nvPr/>
        </p:nvSpPr>
        <p:spPr>
          <a:xfrm>
            <a:off x="2173106" y="3452168"/>
            <a:ext cx="2749471" cy="461665"/>
          </a:xfrm>
          <a:prstGeom prst="rect">
            <a:avLst/>
          </a:prstGeom>
          <a:noFill/>
        </p:spPr>
        <p:txBody>
          <a:bodyPr wrap="none" rtlCol="0">
            <a:spAutoFit/>
          </a:bodyPr>
          <a:lstStyle/>
          <a:p>
            <a:r>
              <a:rPr lang="en-US" sz="2400" dirty="0" smtClean="0">
                <a:latin typeface="Book Antiqua"/>
                <a:cs typeface="Book Antiqua"/>
              </a:rPr>
              <a:t>- Depth perception</a:t>
            </a:r>
            <a:endParaRPr lang="en-US" sz="2400" dirty="0">
              <a:latin typeface="Book Antiqua"/>
              <a:cs typeface="Book Antiqua"/>
            </a:endParaRPr>
          </a:p>
        </p:txBody>
      </p:sp>
      <p:sp>
        <p:nvSpPr>
          <p:cNvPr id="13" name="TextBox 12"/>
          <p:cNvSpPr txBox="1"/>
          <p:nvPr/>
        </p:nvSpPr>
        <p:spPr>
          <a:xfrm>
            <a:off x="4265072" y="5416561"/>
            <a:ext cx="2792501" cy="461665"/>
          </a:xfrm>
          <a:prstGeom prst="rect">
            <a:avLst/>
          </a:prstGeom>
          <a:noFill/>
        </p:spPr>
        <p:txBody>
          <a:bodyPr wrap="none" rtlCol="0">
            <a:spAutoFit/>
          </a:bodyPr>
          <a:lstStyle/>
          <a:p>
            <a:r>
              <a:rPr lang="en-US" sz="2400" dirty="0" smtClean="0">
                <a:latin typeface="Book Antiqua"/>
                <a:cs typeface="Book Antiqua"/>
              </a:rPr>
              <a:t>- Visual orientation </a:t>
            </a:r>
            <a:endParaRPr lang="en-US" sz="2400" dirty="0">
              <a:latin typeface="Book Antiqua"/>
              <a:cs typeface="Book Antiqua"/>
            </a:endParaRPr>
          </a:p>
        </p:txBody>
      </p:sp>
      <p:pic>
        <p:nvPicPr>
          <p:cNvPr id="17" name="Picture 16"/>
          <p:cNvPicPr>
            <a:picLocks noChangeAspect="1"/>
          </p:cNvPicPr>
          <p:nvPr/>
        </p:nvPicPr>
        <p:blipFill>
          <a:blip r:embed="rId4"/>
          <a:stretch>
            <a:fillRect/>
          </a:stretch>
        </p:blipFill>
        <p:spPr>
          <a:xfrm>
            <a:off x="4922578" y="2763307"/>
            <a:ext cx="3596530" cy="2397686"/>
          </a:xfrm>
          <a:prstGeom prst="rect">
            <a:avLst/>
          </a:prstGeom>
        </p:spPr>
      </p:pic>
      <p:pic>
        <p:nvPicPr>
          <p:cNvPr id="19" name="Picture 18"/>
          <p:cNvPicPr>
            <a:picLocks noChangeAspect="1"/>
          </p:cNvPicPr>
          <p:nvPr/>
        </p:nvPicPr>
        <p:blipFill>
          <a:blip r:embed="rId5"/>
          <a:stretch>
            <a:fillRect/>
          </a:stretch>
        </p:blipFill>
        <p:spPr>
          <a:xfrm>
            <a:off x="665228" y="4130555"/>
            <a:ext cx="3380661" cy="2535496"/>
          </a:xfrm>
          <a:prstGeom prst="rect">
            <a:avLst/>
          </a:prstGeom>
        </p:spPr>
      </p:pic>
      <p:pic>
        <p:nvPicPr>
          <p:cNvPr id="21" name="Picture 20" descr="turtle2_Website_resized_retouched.jpg"/>
          <p:cNvPicPr>
            <a:picLocks noChangeAspect="1"/>
          </p:cNvPicPr>
          <p:nvPr/>
        </p:nvPicPr>
        <p:blipFill>
          <a:blip r:embed="rId6"/>
          <a:stretch>
            <a:fillRect/>
          </a:stretch>
        </p:blipFill>
        <p:spPr>
          <a:xfrm>
            <a:off x="388056" y="935062"/>
            <a:ext cx="3657833" cy="24361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947489" y="3755281"/>
            <a:ext cx="4009872" cy="461665"/>
          </a:xfrm>
          <a:prstGeom prst="rect">
            <a:avLst/>
          </a:prstGeom>
          <a:noFill/>
        </p:spPr>
        <p:txBody>
          <a:bodyPr wrap="square" rtlCol="0">
            <a:spAutoFit/>
          </a:bodyPr>
          <a:lstStyle/>
          <a:p>
            <a:pPr>
              <a:buFontTx/>
              <a:buChar char="-"/>
            </a:pPr>
            <a:r>
              <a:rPr lang="en-US" sz="2400" dirty="0" smtClean="0">
                <a:latin typeface="Book Antiqua"/>
                <a:cs typeface="Book Antiqua"/>
              </a:rPr>
              <a:t> Performance level</a:t>
            </a:r>
          </a:p>
        </p:txBody>
      </p:sp>
      <p:sp>
        <p:nvSpPr>
          <p:cNvPr id="6" name="TextBox 5"/>
          <p:cNvSpPr txBox="1"/>
          <p:nvPr/>
        </p:nvSpPr>
        <p:spPr>
          <a:xfrm>
            <a:off x="155221" y="28222"/>
            <a:ext cx="4286224" cy="784830"/>
          </a:xfrm>
          <a:prstGeom prst="rect">
            <a:avLst/>
          </a:prstGeom>
          <a:noFill/>
        </p:spPr>
        <p:txBody>
          <a:bodyPr wrap="none" rtlCol="0">
            <a:spAutoFit/>
          </a:bodyPr>
          <a:lstStyle/>
          <a:p>
            <a:r>
              <a:rPr lang="en-US" sz="4500" dirty="0" smtClean="0">
                <a:solidFill>
                  <a:srgbClr val="215D77"/>
                </a:solidFill>
                <a:latin typeface="Book Antiqua"/>
                <a:cs typeface="Book Antiqua"/>
              </a:rPr>
              <a:t>Opportunities ~  </a:t>
            </a:r>
            <a:endParaRPr lang="en-US" sz="4500" dirty="0">
              <a:solidFill>
                <a:srgbClr val="215D77"/>
              </a:solidFill>
              <a:latin typeface="Book Antiqua"/>
              <a:cs typeface="Book Antiqua"/>
            </a:endParaRPr>
          </a:p>
        </p:txBody>
      </p:sp>
      <p:pic>
        <p:nvPicPr>
          <p:cNvPr id="10" name="Picture 9"/>
          <p:cNvPicPr>
            <a:picLocks noChangeAspect="1"/>
          </p:cNvPicPr>
          <p:nvPr/>
        </p:nvPicPr>
        <p:blipFill>
          <a:blip r:embed="rId3"/>
          <a:stretch>
            <a:fillRect/>
          </a:stretch>
        </p:blipFill>
        <p:spPr>
          <a:xfrm>
            <a:off x="4477589" y="257175"/>
            <a:ext cx="4215619" cy="3161715"/>
          </a:xfrm>
          <a:prstGeom prst="rect">
            <a:avLst/>
          </a:prstGeom>
        </p:spPr>
      </p:pic>
      <p:sp>
        <p:nvSpPr>
          <p:cNvPr id="15" name="TextBox 14"/>
          <p:cNvSpPr txBox="1"/>
          <p:nvPr/>
        </p:nvSpPr>
        <p:spPr>
          <a:xfrm>
            <a:off x="3947489" y="4174613"/>
            <a:ext cx="2644474" cy="461665"/>
          </a:xfrm>
          <a:prstGeom prst="rect">
            <a:avLst/>
          </a:prstGeom>
          <a:noFill/>
        </p:spPr>
        <p:txBody>
          <a:bodyPr wrap="none" rtlCol="0">
            <a:spAutoFit/>
          </a:bodyPr>
          <a:lstStyle/>
          <a:p>
            <a:r>
              <a:rPr lang="en-US" sz="2400" dirty="0" smtClean="0">
                <a:latin typeface="Book Antiqua"/>
                <a:cs typeface="Book Antiqua"/>
              </a:rPr>
              <a:t>- Decision making </a:t>
            </a:r>
            <a:endParaRPr lang="en-US" sz="2400" dirty="0">
              <a:latin typeface="Book Antiqua"/>
              <a:cs typeface="Book Antiqua"/>
            </a:endParaRPr>
          </a:p>
        </p:txBody>
      </p:sp>
      <p:sp>
        <p:nvSpPr>
          <p:cNvPr id="16" name="TextBox 15"/>
          <p:cNvSpPr txBox="1"/>
          <p:nvPr/>
        </p:nvSpPr>
        <p:spPr>
          <a:xfrm>
            <a:off x="3947489" y="4600727"/>
            <a:ext cx="2069196" cy="461665"/>
          </a:xfrm>
          <a:prstGeom prst="rect">
            <a:avLst/>
          </a:prstGeom>
          <a:noFill/>
        </p:spPr>
        <p:txBody>
          <a:bodyPr wrap="none" rtlCol="0">
            <a:spAutoFit/>
          </a:bodyPr>
          <a:lstStyle/>
          <a:p>
            <a:r>
              <a:rPr lang="en-US" sz="2400" dirty="0" smtClean="0">
                <a:latin typeface="Book Antiqua"/>
                <a:cs typeface="Book Antiqua"/>
              </a:rPr>
              <a:t>- Productivity </a:t>
            </a:r>
            <a:endParaRPr lang="en-US" sz="2400" dirty="0">
              <a:latin typeface="Book Antiqua"/>
              <a:cs typeface="Book Antiqua"/>
            </a:endParaRPr>
          </a:p>
        </p:txBody>
      </p:sp>
      <p:sp>
        <p:nvSpPr>
          <p:cNvPr id="17" name="TextBox 16"/>
          <p:cNvSpPr txBox="1"/>
          <p:nvPr/>
        </p:nvSpPr>
        <p:spPr>
          <a:xfrm>
            <a:off x="3961600" y="4977726"/>
            <a:ext cx="1830700" cy="461665"/>
          </a:xfrm>
          <a:prstGeom prst="rect">
            <a:avLst/>
          </a:prstGeom>
          <a:noFill/>
        </p:spPr>
        <p:txBody>
          <a:bodyPr wrap="none" rtlCol="0">
            <a:spAutoFit/>
          </a:bodyPr>
          <a:lstStyle/>
          <a:p>
            <a:r>
              <a:rPr lang="en-US" sz="2400" dirty="0" smtClean="0">
                <a:latin typeface="Book Antiqua"/>
                <a:cs typeface="Book Antiqua"/>
              </a:rPr>
              <a:t>- Awareness</a:t>
            </a:r>
            <a:endParaRPr lang="en-US" sz="2400" dirty="0">
              <a:latin typeface="Book Antiqua"/>
              <a:cs typeface="Book Antiqua"/>
            </a:endParaRPr>
          </a:p>
        </p:txBody>
      </p:sp>
      <p:sp>
        <p:nvSpPr>
          <p:cNvPr id="18" name="TextBox 17"/>
          <p:cNvSpPr txBox="1"/>
          <p:nvPr/>
        </p:nvSpPr>
        <p:spPr>
          <a:xfrm>
            <a:off x="3961600" y="5368836"/>
            <a:ext cx="1554482" cy="461665"/>
          </a:xfrm>
          <a:prstGeom prst="rect">
            <a:avLst/>
          </a:prstGeom>
          <a:noFill/>
        </p:spPr>
        <p:txBody>
          <a:bodyPr wrap="none" rtlCol="0">
            <a:spAutoFit/>
          </a:bodyPr>
          <a:lstStyle/>
          <a:p>
            <a:r>
              <a:rPr lang="en-US" sz="2400" dirty="0" smtClean="0">
                <a:latin typeface="Book Antiqua"/>
                <a:cs typeface="Book Antiqua"/>
              </a:rPr>
              <a:t>- Presence</a:t>
            </a:r>
            <a:endParaRPr lang="en-US" sz="2400" dirty="0">
              <a:latin typeface="Book Antiqua"/>
              <a:cs typeface="Book Antiqua"/>
            </a:endParaRPr>
          </a:p>
        </p:txBody>
      </p:sp>
      <p:pic>
        <p:nvPicPr>
          <p:cNvPr id="19" name="Picture 18"/>
          <p:cNvPicPr>
            <a:picLocks noChangeAspect="1"/>
          </p:cNvPicPr>
          <p:nvPr/>
        </p:nvPicPr>
        <p:blipFill>
          <a:blip r:embed="rId4"/>
          <a:stretch>
            <a:fillRect/>
          </a:stretch>
        </p:blipFill>
        <p:spPr>
          <a:xfrm>
            <a:off x="6932616" y="3755281"/>
            <a:ext cx="2049490" cy="2732653"/>
          </a:xfrm>
          <a:prstGeom prst="rect">
            <a:avLst/>
          </a:prstGeom>
        </p:spPr>
      </p:pic>
      <p:pic>
        <p:nvPicPr>
          <p:cNvPr id="21" name="Picture 20" descr="1353607825247.png"/>
          <p:cNvPicPr>
            <a:picLocks noChangeAspect="1"/>
          </p:cNvPicPr>
          <p:nvPr/>
        </p:nvPicPr>
        <p:blipFill>
          <a:blip r:embed="rId5"/>
          <a:stretch>
            <a:fillRect/>
          </a:stretch>
        </p:blipFill>
        <p:spPr>
          <a:xfrm>
            <a:off x="155221" y="1679222"/>
            <a:ext cx="3407349" cy="40933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38440" y="2614788"/>
            <a:ext cx="8261546" cy="707886"/>
          </a:xfrm>
          <a:prstGeom prst="rect">
            <a:avLst/>
          </a:prstGeom>
          <a:noFill/>
        </p:spPr>
        <p:txBody>
          <a:bodyPr wrap="none" rtlCol="0">
            <a:spAutoFit/>
          </a:bodyPr>
          <a:lstStyle/>
          <a:p>
            <a:r>
              <a:rPr lang="en-US" sz="4000" dirty="0" smtClean="0">
                <a:solidFill>
                  <a:schemeClr val="accent1">
                    <a:lumMod val="75000"/>
                  </a:schemeClr>
                </a:solidFill>
                <a:latin typeface="Book Antiqua"/>
                <a:cs typeface="Book Antiqua"/>
              </a:rPr>
              <a:t>How can I be in two places at once? </a:t>
            </a:r>
            <a:endParaRPr lang="en-US" sz="4000" dirty="0">
              <a:solidFill>
                <a:schemeClr val="accent1">
                  <a:lumMod val="75000"/>
                </a:schemeClr>
              </a:solidFill>
              <a:latin typeface="Book Antiqua"/>
              <a:cs typeface="Book Antiqu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1000762_10151454804882551_2146459670_n.jpg"/>
          <p:cNvPicPr>
            <a:picLocks noChangeAspect="1"/>
          </p:cNvPicPr>
          <p:nvPr/>
        </p:nvPicPr>
        <p:blipFill>
          <a:blip r:embed="rId3"/>
          <a:stretch>
            <a:fillRect/>
          </a:stretch>
        </p:blipFill>
        <p:spPr>
          <a:xfrm>
            <a:off x="0" y="2906889"/>
            <a:ext cx="4092222" cy="3069167"/>
          </a:xfrm>
          <a:prstGeom prst="rect">
            <a:avLst/>
          </a:prstGeom>
        </p:spPr>
      </p:pic>
      <p:sp>
        <p:nvSpPr>
          <p:cNvPr id="3" name="TextBox 2"/>
          <p:cNvSpPr txBox="1"/>
          <p:nvPr/>
        </p:nvSpPr>
        <p:spPr>
          <a:xfrm>
            <a:off x="0" y="69310"/>
            <a:ext cx="8345221" cy="1077218"/>
          </a:xfrm>
          <a:prstGeom prst="rect">
            <a:avLst/>
          </a:prstGeom>
          <a:noFill/>
        </p:spPr>
        <p:txBody>
          <a:bodyPr wrap="none" rtlCol="0">
            <a:spAutoFit/>
          </a:bodyPr>
          <a:lstStyle/>
          <a:p>
            <a:r>
              <a:rPr lang="en-US" sz="3000" dirty="0" smtClean="0">
                <a:solidFill>
                  <a:srgbClr val="215D77"/>
                </a:solidFill>
                <a:latin typeface="Book Antiqua"/>
                <a:cs typeface="Book Antiqua"/>
              </a:rPr>
              <a:t>AGA Collaborative presents: </a:t>
            </a:r>
          </a:p>
          <a:p>
            <a:r>
              <a:rPr lang="en-US" sz="3200" dirty="0" smtClean="0">
                <a:solidFill>
                  <a:srgbClr val="215D77"/>
                </a:solidFill>
                <a:latin typeface="Book Antiqua"/>
                <a:cs typeface="Book Antiqua"/>
              </a:rPr>
              <a:t>			</a:t>
            </a:r>
            <a:r>
              <a:rPr lang="en-US" sz="3400" i="1" dirty="0" smtClean="0">
                <a:solidFill>
                  <a:srgbClr val="215D77"/>
                </a:solidFill>
                <a:latin typeface="Book Antiqua"/>
                <a:cs typeface="Book Antiqua"/>
              </a:rPr>
              <a:t>And How to be in Two Places at Once </a:t>
            </a:r>
            <a:endParaRPr lang="en-US" sz="3400" i="1" dirty="0">
              <a:solidFill>
                <a:srgbClr val="215D77"/>
              </a:solidFill>
              <a:latin typeface="Book Antiqua"/>
              <a:cs typeface="Book Antiqua"/>
            </a:endParaRPr>
          </a:p>
        </p:txBody>
      </p:sp>
      <p:pic>
        <p:nvPicPr>
          <p:cNvPr id="6" name="Picture 5" descr="how4.jpg"/>
          <p:cNvPicPr>
            <a:picLocks noChangeAspect="1"/>
          </p:cNvPicPr>
          <p:nvPr/>
        </p:nvPicPr>
        <p:blipFill>
          <a:blip r:embed="rId4"/>
          <a:stretch>
            <a:fillRect/>
          </a:stretch>
        </p:blipFill>
        <p:spPr>
          <a:xfrm>
            <a:off x="3966267" y="1386415"/>
            <a:ext cx="5177733" cy="345369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65663" y="0"/>
            <a:ext cx="8375385" cy="784830"/>
          </a:xfrm>
          <a:prstGeom prst="rect">
            <a:avLst/>
          </a:prstGeom>
          <a:noFill/>
        </p:spPr>
        <p:txBody>
          <a:bodyPr wrap="none" rtlCol="0">
            <a:spAutoFit/>
          </a:bodyPr>
          <a:lstStyle/>
          <a:p>
            <a:r>
              <a:rPr lang="en-US" sz="4500" dirty="0" smtClean="0">
                <a:solidFill>
                  <a:srgbClr val="215D77"/>
                </a:solidFill>
                <a:latin typeface="Book Antiqua"/>
                <a:cs typeface="Book Antiqua"/>
              </a:rPr>
              <a:t>Challenges and Opportunities ~</a:t>
            </a:r>
            <a:endParaRPr lang="en-US" sz="4500" dirty="0">
              <a:solidFill>
                <a:srgbClr val="215D77"/>
              </a:solidFill>
              <a:latin typeface="Book Antiqua"/>
              <a:cs typeface="Book Antiqua"/>
            </a:endParaRPr>
          </a:p>
        </p:txBody>
      </p:sp>
      <p:sp>
        <p:nvSpPr>
          <p:cNvPr id="4" name="TextBox 3"/>
          <p:cNvSpPr txBox="1"/>
          <p:nvPr/>
        </p:nvSpPr>
        <p:spPr>
          <a:xfrm>
            <a:off x="1100658" y="5136326"/>
            <a:ext cx="6738756" cy="615553"/>
          </a:xfrm>
          <a:prstGeom prst="rect">
            <a:avLst/>
          </a:prstGeom>
          <a:noFill/>
        </p:spPr>
        <p:txBody>
          <a:bodyPr wrap="none" rtlCol="0">
            <a:spAutoFit/>
          </a:bodyPr>
          <a:lstStyle/>
          <a:p>
            <a:r>
              <a:rPr lang="en-US" sz="3400" dirty="0" smtClean="0">
                <a:solidFill>
                  <a:srgbClr val="215D77"/>
                </a:solidFill>
                <a:latin typeface="Book Antiqua"/>
                <a:cs typeface="Book Antiqua"/>
              </a:rPr>
              <a:t>Have we created a mixed reality</a:t>
            </a:r>
            <a:r>
              <a:rPr lang="en-US" sz="3400" dirty="0" smtClean="0">
                <a:solidFill>
                  <a:srgbClr val="215D77"/>
                </a:solidFill>
                <a:latin typeface="Book Antiqua"/>
                <a:cs typeface="Book Antiqua"/>
              </a:rPr>
              <a:t>?  </a:t>
            </a:r>
            <a:endParaRPr lang="en-US" sz="3400" dirty="0">
              <a:solidFill>
                <a:srgbClr val="215D77"/>
              </a:solidFill>
              <a:latin typeface="Book Antiqua"/>
              <a:cs typeface="Book Antiqua"/>
            </a:endParaRPr>
          </a:p>
        </p:txBody>
      </p:sp>
      <p:pic>
        <p:nvPicPr>
          <p:cNvPr id="5" name="Picture 4" descr="Screen Shot 2014-07-08 at 10.17.26 PM.png"/>
          <p:cNvPicPr>
            <a:picLocks noChangeAspect="1"/>
          </p:cNvPicPr>
          <p:nvPr/>
        </p:nvPicPr>
        <p:blipFill>
          <a:blip r:embed="rId3"/>
          <a:srcRect l="20988" t="19957" r="19753" b="44047"/>
          <a:stretch>
            <a:fillRect/>
          </a:stretch>
        </p:blipFill>
        <p:spPr>
          <a:xfrm>
            <a:off x="578551" y="1843218"/>
            <a:ext cx="7895934" cy="3180220"/>
          </a:xfrm>
          <a:prstGeom prst="rect">
            <a:avLst/>
          </a:prstGeom>
        </p:spPr>
      </p:pic>
      <p:sp>
        <p:nvSpPr>
          <p:cNvPr id="6" name="TextBox 5"/>
          <p:cNvSpPr txBox="1"/>
          <p:nvPr/>
        </p:nvSpPr>
        <p:spPr>
          <a:xfrm>
            <a:off x="3485445" y="5983111"/>
            <a:ext cx="5398120" cy="553998"/>
          </a:xfrm>
          <a:prstGeom prst="rect">
            <a:avLst/>
          </a:prstGeom>
          <a:noFill/>
        </p:spPr>
        <p:txBody>
          <a:bodyPr wrap="none" rtlCol="0">
            <a:spAutoFit/>
          </a:bodyPr>
          <a:lstStyle/>
          <a:p>
            <a:r>
              <a:rPr lang="en-US" sz="3000" dirty="0" smtClean="0">
                <a:solidFill>
                  <a:schemeClr val="accent1">
                    <a:lumMod val="75000"/>
                  </a:schemeClr>
                </a:solidFill>
                <a:latin typeface="Book Antiqua"/>
                <a:cs typeface="Book Antiqua"/>
              </a:rPr>
              <a:t>The possibilities are endless … </a:t>
            </a:r>
            <a:endParaRPr lang="en-US" sz="3000" dirty="0">
              <a:solidFill>
                <a:schemeClr val="accent1">
                  <a:lumMod val="75000"/>
                </a:schemeClr>
              </a:solidFill>
              <a:latin typeface="Book Antiqua"/>
              <a:cs typeface="Book Antiqua"/>
            </a:endParaRPr>
          </a:p>
        </p:txBody>
      </p:sp>
      <p:sp>
        <p:nvSpPr>
          <p:cNvPr id="7" name="TextBox 6"/>
          <p:cNvSpPr txBox="1"/>
          <p:nvPr/>
        </p:nvSpPr>
        <p:spPr>
          <a:xfrm>
            <a:off x="141112" y="1000666"/>
            <a:ext cx="4815817" cy="430887"/>
          </a:xfrm>
          <a:prstGeom prst="rect">
            <a:avLst/>
          </a:prstGeom>
          <a:noFill/>
        </p:spPr>
        <p:txBody>
          <a:bodyPr wrap="none" rtlCol="0">
            <a:spAutoFit/>
          </a:bodyPr>
          <a:lstStyle/>
          <a:p>
            <a:r>
              <a:rPr lang="en-US" sz="2200" dirty="0" smtClean="0">
                <a:latin typeface="Book Antiqua"/>
                <a:cs typeface="Book Antiqua"/>
              </a:rPr>
              <a:t>- Automatically opening applications </a:t>
            </a:r>
            <a:endParaRPr lang="en-US" sz="2200" dirty="0">
              <a:latin typeface="Book Antiqua"/>
              <a:cs typeface="Book Antiqua"/>
            </a:endParaRPr>
          </a:p>
        </p:txBody>
      </p:sp>
      <p:sp>
        <p:nvSpPr>
          <p:cNvPr id="8" name="TextBox 7"/>
          <p:cNvSpPr txBox="1"/>
          <p:nvPr/>
        </p:nvSpPr>
        <p:spPr>
          <a:xfrm>
            <a:off x="5152699" y="918556"/>
            <a:ext cx="3662644" cy="769441"/>
          </a:xfrm>
          <a:prstGeom prst="rect">
            <a:avLst/>
          </a:prstGeom>
          <a:noFill/>
        </p:spPr>
        <p:txBody>
          <a:bodyPr wrap="none" rtlCol="0">
            <a:spAutoFit/>
          </a:bodyPr>
          <a:lstStyle/>
          <a:p>
            <a:r>
              <a:rPr lang="en-US" sz="2200" dirty="0" smtClean="0">
                <a:latin typeface="Book Antiqua"/>
                <a:cs typeface="Book Antiqua"/>
              </a:rPr>
              <a:t>- Ability to connect with the </a:t>
            </a:r>
          </a:p>
          <a:p>
            <a:r>
              <a:rPr lang="en-US" sz="2200" dirty="0" smtClean="0">
                <a:latin typeface="Book Antiqua"/>
                <a:cs typeface="Book Antiqua"/>
              </a:rPr>
              <a:t> audience on a new level </a:t>
            </a:r>
            <a:endParaRPr lang="en-US" sz="2200" dirty="0">
              <a:latin typeface="Book Antiqua"/>
              <a:cs typeface="Book Antiqu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541</TotalTime>
  <Words>1222</Words>
  <Application>Microsoft Macintosh PowerPoint</Application>
  <PresentationFormat>On-screen Show (4:3)</PresentationFormat>
  <Paragraphs>179</Paragraphs>
  <Slides>11</Slides>
  <Notes>11</Notes>
  <HiddenSlides>0</HiddenSlides>
  <MMClips>2</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Breeze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 Riddell</dc:creator>
  <cp:lastModifiedBy>Elizabeth Riddell</cp:lastModifiedBy>
  <cp:revision>146</cp:revision>
  <dcterms:created xsi:type="dcterms:W3CDTF">2014-07-31T20:43:15Z</dcterms:created>
  <dcterms:modified xsi:type="dcterms:W3CDTF">2014-07-31T20:57:17Z</dcterms:modified>
</cp:coreProperties>
</file>