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4" r:id="rId1"/>
  </p:sldMasterIdLst>
  <p:notesMasterIdLst>
    <p:notesMasterId r:id="rId22"/>
  </p:notesMasterIdLst>
  <p:sldIdLst>
    <p:sldId id="259" r:id="rId2"/>
    <p:sldId id="256" r:id="rId3"/>
    <p:sldId id="258" r:id="rId4"/>
    <p:sldId id="274" r:id="rId5"/>
    <p:sldId id="275" r:id="rId6"/>
    <p:sldId id="268" r:id="rId7"/>
    <p:sldId id="263" r:id="rId8"/>
    <p:sldId id="264" r:id="rId9"/>
    <p:sldId id="278" r:id="rId10"/>
    <p:sldId id="271" r:id="rId11"/>
    <p:sldId id="277" r:id="rId12"/>
    <p:sldId id="266" r:id="rId13"/>
    <p:sldId id="279" r:id="rId14"/>
    <p:sldId id="281" r:id="rId15"/>
    <p:sldId id="267" r:id="rId16"/>
    <p:sldId id="280" r:id="rId17"/>
    <p:sldId id="282" r:id="rId18"/>
    <p:sldId id="269" r:id="rId19"/>
    <p:sldId id="260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thedogluver:Downloads:Surveys%20(Taylor%20is%20Awesom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/>
            </a:pPr>
            <a:r>
              <a:rPr lang="en-US"/>
              <a:t>Average METs for each player</a:t>
            </a:r>
          </a:p>
        </c:rich>
      </c:tx>
      <c:layout>
        <c:manualLayout>
          <c:xMode val="edge"/>
          <c:yMode val="edge"/>
          <c:x val="0.0970939595117455"/>
          <c:y val="0.0"/>
        </c:manualLayout>
      </c:layout>
    </c:title>
    <c:plotArea>
      <c:layout/>
      <c:barChart>
        <c:barDir val="bar"/>
        <c:grouping val="clustered"/>
        <c:ser>
          <c:idx val="0"/>
          <c:order val="0"/>
          <c:tx>
            <c:v>3rd person</c:v>
          </c:tx>
          <c:val>
            <c:numRef>
              <c:f>'[Surveys%20%28Taylor%20is%20Awesome%29.xlsx]Sheet1'!$CN$24:$CN$37</c:f>
              <c:numCache>
                <c:formatCode>General</c:formatCode>
                <c:ptCount val="14"/>
                <c:pt idx="0">
                  <c:v>3.65</c:v>
                </c:pt>
                <c:pt idx="1">
                  <c:v>3.45</c:v>
                </c:pt>
                <c:pt idx="2">
                  <c:v>5.59</c:v>
                </c:pt>
                <c:pt idx="3">
                  <c:v>2.09</c:v>
                </c:pt>
                <c:pt idx="4">
                  <c:v>3.81</c:v>
                </c:pt>
                <c:pt idx="5">
                  <c:v>3.7</c:v>
                </c:pt>
                <c:pt idx="6">
                  <c:v>6.2</c:v>
                </c:pt>
                <c:pt idx="7">
                  <c:v>5.8</c:v>
                </c:pt>
                <c:pt idx="8">
                  <c:v>4.319999999999998</c:v>
                </c:pt>
                <c:pt idx="9">
                  <c:v>3.83</c:v>
                </c:pt>
                <c:pt idx="10">
                  <c:v>6.42</c:v>
                </c:pt>
                <c:pt idx="11">
                  <c:v>4.09</c:v>
                </c:pt>
                <c:pt idx="12">
                  <c:v>6.0</c:v>
                </c:pt>
                <c:pt idx="13">
                  <c:v>3.24</c:v>
                </c:pt>
              </c:numCache>
            </c:numRef>
          </c:val>
        </c:ser>
        <c:ser>
          <c:idx val="1"/>
          <c:order val="1"/>
          <c:tx>
            <c:v>1st person</c:v>
          </c:tx>
          <c:errBars>
            <c:errBarType val="both"/>
            <c:errValType val="cust"/>
            <c:plus>
              <c:numRef>
                <c:f>'[Surveys%20%28Taylor%20is%20Awesome%29.xlsx]Sheet1'!$CQ$24:$CQ$37</c:f>
                <c:numCache>
                  <c:formatCode>General</c:formatCode>
                  <c:ptCount val="14"/>
                  <c:pt idx="0">
                    <c:v>0.289913780286487</c:v>
                  </c:pt>
                  <c:pt idx="1">
                    <c:v>0.0212132034356136</c:v>
                  </c:pt>
                  <c:pt idx="2">
                    <c:v>1.216223663640855</c:v>
                  </c:pt>
                  <c:pt idx="3">
                    <c:v>0.961665222413705</c:v>
                  </c:pt>
                  <c:pt idx="4">
                    <c:v>0.601040764008567</c:v>
                  </c:pt>
                  <c:pt idx="5">
                    <c:v>1.10308657865101</c:v>
                  </c:pt>
                  <c:pt idx="6">
                    <c:v>2.3758787847868</c:v>
                  </c:pt>
                  <c:pt idx="7">
                    <c:v>0.346482322781417</c:v>
                  </c:pt>
                  <c:pt idx="8">
                    <c:v>0.784888527117068</c:v>
                  </c:pt>
                  <c:pt idx="9">
                    <c:v>0.480832611206854</c:v>
                  </c:pt>
                  <c:pt idx="10">
                    <c:v>0.0848528137422868</c:v>
                  </c:pt>
                  <c:pt idx="11">
                    <c:v>2.340523445727471</c:v>
                  </c:pt>
                  <c:pt idx="12">
                    <c:v>1.350573952066306</c:v>
                  </c:pt>
                  <c:pt idx="13">
                    <c:v>0.197989898732227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1.0</c:v>
                </c:pt>
              </c:numLit>
            </c:minus>
          </c:errBars>
          <c:val>
            <c:numRef>
              <c:f>'[Surveys%20%28Taylor%20is%20Awesome%29.xlsx]Sheet1'!$CO$24:$CO$37</c:f>
              <c:numCache>
                <c:formatCode>General</c:formatCode>
                <c:ptCount val="14"/>
                <c:pt idx="0">
                  <c:v>3.24</c:v>
                </c:pt>
                <c:pt idx="1">
                  <c:v>3.42</c:v>
                </c:pt>
                <c:pt idx="2">
                  <c:v>3.87</c:v>
                </c:pt>
                <c:pt idx="3">
                  <c:v>3.45</c:v>
                </c:pt>
                <c:pt idx="4">
                  <c:v>2.96</c:v>
                </c:pt>
                <c:pt idx="5">
                  <c:v>5.26</c:v>
                </c:pt>
                <c:pt idx="6">
                  <c:v>2.84</c:v>
                </c:pt>
                <c:pt idx="7">
                  <c:v>6.29</c:v>
                </c:pt>
                <c:pt idx="8">
                  <c:v>5.43</c:v>
                </c:pt>
                <c:pt idx="9">
                  <c:v>4.51</c:v>
                </c:pt>
                <c:pt idx="10">
                  <c:v>6.54</c:v>
                </c:pt>
                <c:pt idx="11">
                  <c:v>7.4</c:v>
                </c:pt>
                <c:pt idx="12">
                  <c:v>4.09</c:v>
                </c:pt>
                <c:pt idx="13">
                  <c:v>2.96</c:v>
                </c:pt>
              </c:numCache>
            </c:numRef>
          </c:val>
        </c:ser>
        <c:axId val="732092440"/>
        <c:axId val="467969640"/>
      </c:barChart>
      <c:catAx>
        <c:axId val="732092440"/>
        <c:scaling>
          <c:orientation val="minMax"/>
        </c:scaling>
        <c:axPos val="l"/>
        <c:tickLblPos val="nextTo"/>
        <c:crossAx val="467969640"/>
        <c:crosses val="autoZero"/>
        <c:auto val="1"/>
        <c:lblAlgn val="ctr"/>
        <c:lblOffset val="100"/>
      </c:catAx>
      <c:valAx>
        <c:axId val="467969640"/>
        <c:scaling>
          <c:orientation val="minMax"/>
        </c:scaling>
        <c:axPos val="b"/>
        <c:majorGridlines/>
        <c:numFmt formatCode="General" sourceLinked="1"/>
        <c:tickLblPos val="nextTo"/>
        <c:crossAx val="73209244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94C1C-C10E-CD4F-B79A-00B4A4F908CE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21982-2EBC-DE4F-8039-BBA4DE22B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their house a gaming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21982-2EBC-DE4F-8039-BBA4DE22B6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FB0ABDF-11FA-C249-BC80-B8F98D95D07A}" type="datetimeFigureOut">
              <a:rPr lang="en-US" smtClean="0"/>
              <a:pPr/>
              <a:t>7/28/11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8A724066-3B6A-8A46-AC3F-49B32B9435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audio" Target="file://localhost/Users/emthedogluver/Music/iTunes/iTunes%20Media/Music/Unknown%20Artist/Unknown%20Album/Star%20Wars%20-%20The%20Main%20Theme%20Song.mp3" TargetMode="Externa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emthedogluver/Pictures/iPhoto%20Library/Originals/2011/Jul%204,%202011_2/MVI_0747.MOV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156831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Astrojumper</a:t>
            </a:r>
            <a:r>
              <a:rPr lang="en-US" b="1" dirty="0" smtClean="0"/>
              <a:t>: Effect of First Person versus Third Person Point of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287080"/>
            <a:ext cx="7167284" cy="58310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By: Emily Hudson</a:t>
            </a:r>
            <a:endParaRPr lang="en-US" dirty="0"/>
          </a:p>
        </p:txBody>
      </p:sp>
      <p:pic>
        <p:nvPicPr>
          <p:cNvPr id="4" name="Picture 3" descr="Astro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83" y="3320303"/>
            <a:ext cx="3939451" cy="295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23525"/>
            <a:ext cx="3814835" cy="42201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First-person play- more immersive</a:t>
            </a:r>
          </a:p>
          <a:p>
            <a:r>
              <a:rPr lang="en-US" sz="2800" dirty="0" smtClean="0"/>
              <a:t>Exercise and enjoyment the same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and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835" y="2223525"/>
            <a:ext cx="5190934" cy="3427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7373" y="5651500"/>
            <a:ext cx="453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http://xboxkinecthub.com/wp-content/uploads/2011/02/boysandgirlskinect.jpg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Past        </a:t>
            </a:r>
            <a:r>
              <a:rPr lang="en-US" dirty="0" smtClean="0"/>
              <a:t>                                Present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693322" y="187518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5"/>
            <a:ext cx="7918450" cy="1379875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of</a:t>
            </a:r>
            <a:br>
              <a:rPr lang="en-US" dirty="0" smtClean="0"/>
            </a:br>
            <a:r>
              <a:rPr lang="en-US" dirty="0" smtClean="0"/>
              <a:t>Differences  between versions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58" y="517916"/>
            <a:ext cx="1141181" cy="7607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434" y="275327"/>
            <a:ext cx="1003375" cy="1003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Past        </a:t>
            </a:r>
            <a:r>
              <a:rPr lang="en-US" dirty="0" smtClean="0"/>
              <a:t>                                Present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754957" y="168051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56235" y="1931841"/>
          <a:ext cx="8494574" cy="4666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287"/>
                <a:gridCol w="4247287"/>
              </a:tblGrid>
              <a:tr h="41695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 person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(Kinect)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baseline="30000" dirty="0" smtClean="0">
                          <a:solidFill>
                            <a:srgbClr val="000000"/>
                          </a:solidFill>
                        </a:rPr>
                        <a:t>st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person (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Polhemus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)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726606">
                <a:tc>
                  <a:txBody>
                    <a:bodyPr/>
                    <a:lstStyle/>
                    <a:p>
                      <a:r>
                        <a:rPr lang="en-US" dirty="0" smtClean="0"/>
                        <a:t>Can’t grab planets on sides as well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grab planets</a:t>
                      </a:r>
                      <a:r>
                        <a:rPr lang="en-US" baseline="0" dirty="0" smtClean="0"/>
                        <a:t> within CAVE area</a:t>
                      </a:r>
                      <a:endParaRPr lang="en-US" dirty="0"/>
                    </a:p>
                  </a:txBody>
                  <a:tcPr/>
                </a:tc>
              </a:tr>
              <a:tr h="726606">
                <a:tc>
                  <a:txBody>
                    <a:bodyPr/>
                    <a:lstStyle/>
                    <a:p>
                      <a:r>
                        <a:rPr lang="en-US" dirty="0" smtClean="0"/>
                        <a:t>Can’t get as close to screen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get very close to screen</a:t>
                      </a:r>
                      <a:endParaRPr lang="en-US" dirty="0"/>
                    </a:p>
                  </a:txBody>
                  <a:tcPr/>
                </a:tc>
              </a:tr>
              <a:tr h="729671">
                <a:tc>
                  <a:txBody>
                    <a:bodyPr/>
                    <a:lstStyle/>
                    <a:p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parts of body shown- more collide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torso, hands, and head tracked</a:t>
                      </a:r>
                      <a:endParaRPr lang="en-US" dirty="0"/>
                    </a:p>
                  </a:txBody>
                  <a:tcPr/>
                </a:tc>
              </a:tr>
              <a:tr h="729671">
                <a:tc>
                  <a:txBody>
                    <a:bodyPr/>
                    <a:lstStyle/>
                    <a:p>
                      <a:r>
                        <a:rPr lang="en-US" dirty="0" smtClean="0"/>
                        <a:t>Easier to jump-</a:t>
                      </a:r>
                      <a:r>
                        <a:rPr lang="en-US" baseline="0" dirty="0" smtClean="0"/>
                        <a:t> not tethered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Don’t have</a:t>
                      </a:r>
                      <a:r>
                        <a:rPr lang="en-US" baseline="0" dirty="0" smtClean="0"/>
                        <a:t> to jump as high to avoid planets</a:t>
                      </a:r>
                      <a:endParaRPr lang="en-US" dirty="0"/>
                    </a:p>
                  </a:txBody>
                  <a:tcPr/>
                </a:tc>
              </a:tr>
              <a:tr h="607529">
                <a:tc>
                  <a:txBody>
                    <a:bodyPr/>
                    <a:lstStyle/>
                    <a:p>
                      <a:r>
                        <a:rPr lang="en-US" dirty="0" smtClean="0"/>
                        <a:t>Focus on planets</a:t>
                      </a:r>
                      <a:r>
                        <a:rPr lang="en-US" baseline="0" dirty="0" smtClean="0"/>
                        <a:t> and avatar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Only focus on planets</a:t>
                      </a:r>
                      <a:endParaRPr lang="en-US" dirty="0"/>
                    </a:p>
                  </a:txBody>
                  <a:tcPr/>
                </a:tc>
              </a:tr>
              <a:tr h="729671">
                <a:tc>
                  <a:txBody>
                    <a:bodyPr/>
                    <a:lstStyle/>
                    <a:p>
                      <a:r>
                        <a:rPr lang="en-US" dirty="0" smtClean="0"/>
                        <a:t>Be</a:t>
                      </a:r>
                      <a:r>
                        <a:rPr lang="en-US" baseline="0" dirty="0" smtClean="0"/>
                        <a:t> aware and adjust when starts tracking poorly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Tracks more accurately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37383"/>
            <a:ext cx="7918450" cy="7888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Preliminary Experiment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54957" y="168051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0481" y="4151200"/>
            <a:ext cx="810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000" dirty="0" smtClean="0"/>
              <a:t>Motivational addition</a:t>
            </a:r>
          </a:p>
          <a:p>
            <a:r>
              <a:rPr lang="en-US" sz="2000" dirty="0" smtClean="0"/>
              <a:t>	-modified Kinect- Ave. game from 4790 to 8819</a:t>
            </a:r>
          </a:p>
          <a:p>
            <a:r>
              <a:rPr lang="en-US" sz="2000" dirty="0" smtClean="0"/>
              <a:t>					   - </a:t>
            </a:r>
            <a:r>
              <a:rPr lang="en-US" sz="2000" dirty="0" err="1" smtClean="0"/>
              <a:t>METs</a:t>
            </a:r>
            <a:r>
              <a:rPr lang="en-US" sz="2000" dirty="0" smtClean="0"/>
              <a:t> from 3.7 to 4.7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90481" y="1326277"/>
          <a:ext cx="8060328" cy="1739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815"/>
                <a:gridCol w="2214850"/>
                <a:gridCol w="3677663"/>
              </a:tblGrid>
              <a:tr h="4765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person (Kinect)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person (</a:t>
                      </a:r>
                      <a:r>
                        <a:rPr lang="en-US" dirty="0" err="1" smtClean="0"/>
                        <a:t>Polhemus</a:t>
                      </a:r>
                      <a:r>
                        <a:rPr lang="en-US" dirty="0" smtClean="0"/>
                        <a:t> tracking)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82111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METs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4.6</a:t>
                      </a:r>
                      <a:endParaRPr lang="en-US" dirty="0"/>
                    </a:p>
                  </a:txBody>
                  <a:tcPr/>
                </a:tc>
              </a:tr>
              <a:tr h="680791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c</a:t>
                      </a:r>
                      <a:r>
                        <a:rPr lang="en-US" dirty="0" smtClean="0"/>
                        <a:t>alories burned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41.42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Past        </a:t>
            </a:r>
            <a:r>
              <a:rPr lang="en-US" dirty="0" smtClean="0"/>
              <a:t>                                Present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650" y="3065681"/>
            <a:ext cx="5389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minutes of jogging a 10 min mile= 40 calories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Preliminary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6" y="1371601"/>
            <a:ext cx="3925344" cy="188120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3D version more appealing, quantitative results similar</a:t>
            </a:r>
          </a:p>
          <a:p>
            <a:r>
              <a:rPr lang="en-US" sz="2400" dirty="0" smtClean="0"/>
              <a:t>Kinect is more difficult, participants </a:t>
            </a:r>
            <a:r>
              <a:rPr lang="en-US" sz="2400" dirty="0" smtClean="0"/>
              <a:t>frustrated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Past        </a:t>
            </a:r>
            <a:r>
              <a:rPr lang="en-US" dirty="0" smtClean="0"/>
              <a:t>                                Present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54957" y="168051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aperwo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667" y="1371600"/>
            <a:ext cx="4030142" cy="5396006"/>
          </a:xfrm>
          <a:prstGeom prst="rect">
            <a:avLst/>
          </a:prstGeom>
        </p:spPr>
      </p:pic>
      <p:graphicFrame>
        <p:nvGraphicFramePr>
          <p:cNvPr id="8" name="Chart 7"/>
          <p:cNvGraphicFramePr/>
          <p:nvPr/>
        </p:nvGraphicFramePr>
        <p:xfrm>
          <a:off x="305584" y="3252806"/>
          <a:ext cx="5343525" cy="3605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Designed and carried out a pilot study that compared two different versions of </a:t>
            </a:r>
            <a:r>
              <a:rPr lang="en-US" sz="2400" dirty="0" err="1" smtClean="0"/>
              <a:t>Astrojumper</a:t>
            </a:r>
            <a:r>
              <a:rPr lang="en-US" sz="2400" dirty="0" smtClean="0"/>
              <a:t> (1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person vs.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person)</a:t>
            </a:r>
          </a:p>
          <a:p>
            <a:r>
              <a:rPr lang="en-US" sz="2400" dirty="0" smtClean="0"/>
              <a:t>Learned about IRB, research, application</a:t>
            </a:r>
          </a:p>
          <a:p>
            <a:r>
              <a:rPr lang="en-US" sz="2400" dirty="0" smtClean="0"/>
              <a:t>Learned basics of programming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Past        </a:t>
            </a:r>
            <a:r>
              <a:rPr lang="en-US" dirty="0" smtClean="0"/>
              <a:t>                                Present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754957" y="168051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 for </a:t>
            </a:r>
            <a:r>
              <a:rPr lang="en-US" dirty="0" err="1" smtClean="0"/>
              <a:t>Astrojumper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Astrojumper</a:t>
            </a:r>
            <a:r>
              <a:rPr lang="en-US" sz="2400" dirty="0" smtClean="0"/>
              <a:t> is in its early stages, continue to make changes based on user feedback</a:t>
            </a:r>
            <a:endParaRPr lang="en-US" sz="2400" dirty="0" smtClean="0"/>
          </a:p>
          <a:p>
            <a:r>
              <a:rPr lang="en-US" sz="2400" dirty="0" smtClean="0"/>
              <a:t>B</a:t>
            </a:r>
            <a:r>
              <a:rPr lang="en-US" sz="2400" dirty="0" smtClean="0"/>
              <a:t>etter response</a:t>
            </a:r>
            <a:r>
              <a:rPr lang="en-US" sz="2400" dirty="0" smtClean="0"/>
              <a:t>=</a:t>
            </a:r>
            <a:r>
              <a:rPr lang="en-US" sz="2400" dirty="0" smtClean="0"/>
              <a:t> </a:t>
            </a:r>
            <a:r>
              <a:rPr lang="en-US" sz="2400" dirty="0" smtClean="0"/>
              <a:t>further research</a:t>
            </a:r>
          </a:p>
          <a:p>
            <a:r>
              <a:rPr lang="en-US" sz="2400" dirty="0" smtClean="0"/>
              <a:t>Kinect- more accessible for wider audience ($20,000 versus $150), possibly sold for at home play</a:t>
            </a:r>
          </a:p>
          <a:p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7701866" y="155388"/>
            <a:ext cx="829359" cy="427318"/>
          </a:xfrm>
          <a:prstGeom prst="chevron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Past                                        Present                                     </a:t>
            </a:r>
            <a:r>
              <a:rPr lang="en-US" dirty="0" smtClean="0"/>
              <a:t>Future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371600"/>
            <a:ext cx="7167284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UNC Charlotte</a:t>
            </a:r>
          </a:p>
          <a:p>
            <a:r>
              <a:rPr lang="en-US" dirty="0" smtClean="0"/>
              <a:t>Visualization Center</a:t>
            </a:r>
          </a:p>
          <a:p>
            <a:r>
              <a:rPr lang="en-US" dirty="0" smtClean="0"/>
              <a:t>Dr</a:t>
            </a:r>
            <a:r>
              <a:rPr lang="en-US" dirty="0" smtClean="0"/>
              <a:t>.</a:t>
            </a:r>
            <a:r>
              <a:rPr lang="en-US" dirty="0" smtClean="0"/>
              <a:t> William </a:t>
            </a:r>
            <a:r>
              <a:rPr lang="en-US" dirty="0" err="1" smtClean="0"/>
              <a:t>Ribarsky</a:t>
            </a:r>
            <a:endParaRPr lang="en-US" dirty="0" smtClean="0"/>
          </a:p>
          <a:p>
            <a:r>
              <a:rPr lang="en-US" dirty="0" smtClean="0"/>
              <a:t>Dr</a:t>
            </a:r>
            <a:r>
              <a:rPr lang="en-US" dirty="0" smtClean="0"/>
              <a:t>. Zachary </a:t>
            </a:r>
            <a:r>
              <a:rPr lang="en-US" dirty="0" err="1" smtClean="0"/>
              <a:t>Wartell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Xiaoyu</a:t>
            </a:r>
            <a:r>
              <a:rPr lang="en-US" dirty="0" smtClean="0"/>
              <a:t> Wang</a:t>
            </a:r>
          </a:p>
          <a:p>
            <a:r>
              <a:rPr lang="en-US" dirty="0" smtClean="0"/>
              <a:t>Dr. Tiffany Barnes</a:t>
            </a:r>
          </a:p>
          <a:p>
            <a:r>
              <a:rPr lang="en-US" dirty="0" smtClean="0"/>
              <a:t>Andrea Nickel</a:t>
            </a:r>
            <a:endParaRPr lang="en-US" dirty="0" smtClean="0"/>
          </a:p>
          <a:p>
            <a:r>
              <a:rPr lang="en-US" dirty="0" err="1" smtClean="0"/>
              <a:t>Aubrae</a:t>
            </a:r>
            <a:r>
              <a:rPr lang="en-US" dirty="0" smtClean="0"/>
              <a:t> Collins</a:t>
            </a:r>
          </a:p>
          <a:p>
            <a:r>
              <a:rPr lang="en-US" dirty="0" smtClean="0"/>
              <a:t>REU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525" y="2695182"/>
            <a:ext cx="4457700" cy="19177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2044700"/>
            <a:ext cx="3022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R’s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</a:p>
          <a:p>
            <a:r>
              <a:rPr lang="en-US" dirty="0" smtClean="0"/>
              <a:t>Review</a:t>
            </a:r>
          </a:p>
          <a:p>
            <a:r>
              <a:rPr lang="en-US" dirty="0" smtClean="0"/>
              <a:t>Recruitment</a:t>
            </a:r>
          </a:p>
          <a:p>
            <a:r>
              <a:rPr lang="en-US" dirty="0" smtClean="0"/>
              <a:t>Reality! (virtual that is…)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54957" y="187518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se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538" y="1719341"/>
            <a:ext cx="2935573" cy="3930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Past        </a:t>
            </a:r>
            <a:r>
              <a:rPr lang="en-US" dirty="0" smtClean="0"/>
              <a:t>                                Present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Future</a:t>
            </a: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602914"/>
            <a:ext cx="7918450" cy="788894"/>
          </a:xfrm>
        </p:spPr>
        <p:txBody>
          <a:bodyPr/>
          <a:lstStyle/>
          <a:p>
            <a:r>
              <a:rPr lang="en-US" dirty="0" err="1" smtClean="0"/>
              <a:t>Astrojumper</a:t>
            </a:r>
            <a:r>
              <a:rPr lang="en-US" dirty="0" smtClean="0"/>
              <a:t>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99" y="1391808"/>
            <a:ext cx="8471510" cy="36690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“Motivating Autism with Virtual Reality”</a:t>
            </a:r>
          </a:p>
          <a:p>
            <a:r>
              <a:rPr lang="en-US" sz="2800" dirty="0" smtClean="0"/>
              <a:t>Used dual-flow model for skill/challenge balance in both psychological and physiological game factors</a:t>
            </a:r>
          </a:p>
        </p:txBody>
      </p:sp>
      <p:sp>
        <p:nvSpPr>
          <p:cNvPr id="4" name="Curved Left Arrow 3"/>
          <p:cNvSpPr/>
          <p:nvPr/>
        </p:nvSpPr>
        <p:spPr>
          <a:xfrm>
            <a:off x="1530330" y="168051"/>
            <a:ext cx="375583" cy="434863"/>
          </a:xfrm>
          <a:prstGeom prst="curved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Screen shot 2011-07-25 at 7.09.2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13" y="3782552"/>
            <a:ext cx="4792379" cy="25566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715" y="6519446"/>
            <a:ext cx="8471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http://delivery.acm.org/10.1145/1750000/1746061/a11-sinclair.pdf?ip=152.15.200.209&amp;CFID=34352657&amp;CFTOKEN=41537872&amp;__acm__=1311693419_824f6ed09596f6f1900ee1c64729b88f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Past   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Present                                     Future</a:t>
            </a: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928" y="321500"/>
            <a:ext cx="8951071" cy="601372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/>
            </a:prstTxWarp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long, long time ago,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 a galaxy far, far away,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there existed a genius 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team of scientists.</a:t>
            </a:r>
          </a:p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 day,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they put their minds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ogether to benefit the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alaxy and they created</a:t>
            </a:r>
          </a:p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game like no other…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Star Wars - The Main Theme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1640" y="6335228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3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188" y="69580"/>
            <a:ext cx="1409111" cy="747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7493" y="17395"/>
            <a:ext cx="1409111" cy="74798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ASTROJUMPER!!!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234" y="1878904"/>
            <a:ext cx="7167284" cy="40814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Exploring the </a:t>
            </a:r>
            <a:r>
              <a:rPr lang="en-US" b="1" dirty="0" smtClean="0"/>
              <a:t>PAST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b="1" dirty="0" smtClean="0"/>
              <a:t>PRESENT</a:t>
            </a:r>
            <a:r>
              <a:rPr lang="en-US" dirty="0" smtClean="0"/>
              <a:t>                               </a:t>
            </a: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And </a:t>
            </a:r>
            <a:r>
              <a:rPr lang="en-US" b="1" dirty="0" smtClean="0"/>
              <a:t>FUTURE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Curved Left Arrow 3"/>
          <p:cNvSpPr/>
          <p:nvPr/>
        </p:nvSpPr>
        <p:spPr>
          <a:xfrm>
            <a:off x="3770989" y="1878904"/>
            <a:ext cx="609060" cy="829310"/>
          </a:xfrm>
          <a:prstGeom prst="curved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209406" y="3589354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6932917" y="5370927"/>
            <a:ext cx="829359" cy="427318"/>
          </a:xfrm>
          <a:prstGeom prst="chevron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997361"/>
            <a:ext cx="7918450" cy="788894"/>
          </a:xfrm>
        </p:spPr>
        <p:txBody>
          <a:bodyPr/>
          <a:lstStyle/>
          <a:p>
            <a:r>
              <a:rPr lang="en-US" dirty="0" smtClean="0"/>
              <a:t>Initial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16871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Objective:  Immersive and motivational game for children</a:t>
            </a:r>
          </a:p>
          <a:p>
            <a:r>
              <a:rPr lang="en-US" sz="2400" dirty="0" smtClean="0"/>
              <a:t>Focus on children with Autism</a:t>
            </a:r>
          </a:p>
        </p:txBody>
      </p:sp>
      <p:sp>
        <p:nvSpPr>
          <p:cNvPr id="4" name="Rectangle 3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Past   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Present                                     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1530330" y="168051"/>
            <a:ext cx="375583" cy="434863"/>
          </a:xfrm>
          <a:prstGeom prst="curved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Astro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281" y="3731892"/>
            <a:ext cx="3848741" cy="288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children with Autism?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371600"/>
            <a:ext cx="7167284" cy="4009613"/>
          </a:xfrm>
        </p:spPr>
        <p:txBody>
          <a:bodyPr>
            <a:normAutofit/>
          </a:bodyPr>
          <a:lstStyle/>
          <a:p>
            <a:r>
              <a:rPr lang="en-US" dirty="0" smtClean="0"/>
              <a:t>Lifelong developmental disorder:</a:t>
            </a:r>
          </a:p>
          <a:p>
            <a:pPr lvl="1"/>
            <a:r>
              <a:rPr lang="en-US" sz="2200" dirty="0" smtClean="0"/>
              <a:t>Irregular movement patterns or stereotypical behaviors (can be reduced with exercise)</a:t>
            </a:r>
          </a:p>
          <a:p>
            <a:pPr lvl="1"/>
            <a:r>
              <a:rPr lang="en-US" sz="2200" dirty="0" smtClean="0"/>
              <a:t>Fascination with technology and outer space</a:t>
            </a:r>
          </a:p>
          <a:p>
            <a:pPr lvl="1"/>
            <a:r>
              <a:rPr lang="en-US" sz="2200" dirty="0" smtClean="0"/>
              <a:t>Sedentary lifestyle- </a:t>
            </a:r>
            <a:r>
              <a:rPr lang="en-US" sz="2200" dirty="0" err="1" smtClean="0"/>
              <a:t>Astrojumper</a:t>
            </a:r>
            <a:r>
              <a:rPr lang="en-US" sz="2200" dirty="0" smtClean="0"/>
              <a:t> is outlet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895" y="3752278"/>
            <a:ext cx="4070510" cy="27136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1418" y="6465951"/>
            <a:ext cx="5481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http://trialx.com/curetalk/2011/03/medical-study-for-autism-disorder-maitland-florida/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Past   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Present                                     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1530330" y="168051"/>
            <a:ext cx="375583" cy="434863"/>
          </a:xfrm>
          <a:prstGeom prst="curved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Gaming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04" y="1371599"/>
            <a:ext cx="2539950" cy="5198085"/>
          </a:xfrm>
        </p:spPr>
        <p:txBody>
          <a:bodyPr/>
          <a:lstStyle/>
          <a:p>
            <a:r>
              <a:rPr lang="en-US" dirty="0" smtClean="0"/>
              <a:t>Collide with as many gold planets (suns) as possible</a:t>
            </a:r>
          </a:p>
          <a:p>
            <a:r>
              <a:rPr lang="en-US" dirty="0" smtClean="0"/>
              <a:t>Duck, dodge, and jump to avoid all other planets</a:t>
            </a:r>
          </a:p>
          <a:p>
            <a:r>
              <a:rPr lang="en-US" dirty="0" smtClean="0"/>
              <a:t>Shoot lasers at UFO to make it explode</a:t>
            </a:r>
            <a:endParaRPr lang="en-US" dirty="0"/>
          </a:p>
        </p:txBody>
      </p:sp>
      <p:pic>
        <p:nvPicPr>
          <p:cNvPr id="4" name="MVI_0747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56010" y="1540510"/>
            <a:ext cx="5375215" cy="4031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Past   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Present                                     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1530330" y="168051"/>
            <a:ext cx="375583" cy="434863"/>
          </a:xfrm>
          <a:prstGeom prst="curved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Past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5025025" cy="5486400"/>
          </a:xfrm>
        </p:spPr>
        <p:txBody>
          <a:bodyPr>
            <a:normAutofit/>
          </a:bodyPr>
          <a:lstStyle/>
          <a:p>
            <a:r>
              <a:rPr lang="en-US" sz="2595" dirty="0" smtClean="0"/>
              <a:t>Measurements collected:</a:t>
            </a:r>
          </a:p>
          <a:p>
            <a:pPr lvl="1"/>
            <a:r>
              <a:rPr lang="en-US" sz="2595" dirty="0" smtClean="0"/>
              <a:t>Quantitative (</a:t>
            </a:r>
            <a:r>
              <a:rPr lang="en-US" sz="2595" dirty="0" err="1" smtClean="0"/>
              <a:t>METs</a:t>
            </a:r>
            <a:r>
              <a:rPr lang="en-US" sz="2595" dirty="0" smtClean="0"/>
              <a:t>) </a:t>
            </a:r>
            <a:r>
              <a:rPr lang="en-US" sz="2595" dirty="0" smtClean="0"/>
              <a:t>and qualitative feedback</a:t>
            </a:r>
          </a:p>
          <a:p>
            <a:pPr lvl="1"/>
            <a:r>
              <a:rPr lang="en-US" sz="2595" dirty="0" err="1" smtClean="0"/>
              <a:t>METs</a:t>
            </a:r>
            <a:r>
              <a:rPr lang="en-US" sz="2595" dirty="0" smtClean="0"/>
              <a:t> recorded by </a:t>
            </a:r>
            <a:r>
              <a:rPr lang="en-US" sz="2595" dirty="0" err="1" smtClean="0"/>
              <a:t>Bodymedia</a:t>
            </a:r>
            <a:r>
              <a:rPr lang="en-US" sz="2595" dirty="0" smtClean="0"/>
              <a:t> armband</a:t>
            </a:r>
            <a:endParaRPr lang="en-US" sz="2400" dirty="0" smtClean="0"/>
          </a:p>
          <a:p>
            <a:endParaRPr lang="en-US" sz="2595" dirty="0" smtClean="0"/>
          </a:p>
          <a:p>
            <a:endParaRPr lang="en-US" sz="2595" dirty="0" smtClean="0"/>
          </a:p>
          <a:p>
            <a:r>
              <a:rPr lang="en-US" sz="2595" dirty="0" smtClean="0"/>
              <a:t>Children with Autism were engaged throughout and motivated to play more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rack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595" y="1703851"/>
            <a:ext cx="3687736" cy="49375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Past   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Present                                     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>
            <a:off x="1530330" y="168051"/>
            <a:ext cx="375583" cy="434863"/>
          </a:xfrm>
          <a:prstGeom prst="curvedLeftArrow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3946" y="3913278"/>
          <a:ext cx="477107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0992"/>
                <a:gridCol w="898331"/>
                <a:gridCol w="1440427"/>
                <a:gridCol w="1261329"/>
              </a:tblGrid>
              <a:tr h="312581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METs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0-3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3-6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6+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12581">
                <a:tc>
                  <a:txBody>
                    <a:bodyPr/>
                    <a:lstStyle/>
                    <a:p>
                      <a:r>
                        <a:rPr lang="en-US" dirty="0" smtClean="0"/>
                        <a:t>Intensity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Vigorous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Content Placeholder 4" descr="bodymedia.jpg"/>
          <p:cNvPicPr>
            <a:picLocks noChangeAspect="1"/>
          </p:cNvPicPr>
          <p:nvPr/>
        </p:nvPicPr>
        <p:blipFill>
          <a:blip r:embed="rId3"/>
          <a:srcRect l="-11541" r="-11541"/>
          <a:stretch>
            <a:fillRect/>
          </a:stretch>
        </p:blipFill>
        <p:spPr>
          <a:xfrm>
            <a:off x="4130965" y="2695256"/>
            <a:ext cx="1788119" cy="101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99" y="1480414"/>
            <a:ext cx="4974699" cy="5377586"/>
          </a:xfrm>
        </p:spPr>
        <p:txBody>
          <a:bodyPr>
            <a:normAutofit/>
          </a:bodyPr>
          <a:lstStyle/>
          <a:p>
            <a:r>
              <a:rPr lang="en-US" dirty="0" smtClean="0"/>
              <a:t>Similar objective and measurements, Different conditions</a:t>
            </a:r>
          </a:p>
          <a:p>
            <a:r>
              <a:rPr lang="en-US" dirty="0" smtClean="0"/>
              <a:t>Effect of </a:t>
            </a:r>
            <a:r>
              <a:rPr lang="en-US" b="1" dirty="0" smtClean="0">
                <a:solidFill>
                  <a:srgbClr val="FFFF00"/>
                </a:solidFill>
              </a:rPr>
              <a:t>First Person </a:t>
            </a:r>
            <a:r>
              <a:rPr lang="en-US" dirty="0" smtClean="0"/>
              <a:t>vs</a:t>
            </a:r>
            <a:r>
              <a:rPr lang="en-US" dirty="0" smtClean="0">
                <a:solidFill>
                  <a:srgbClr val="FDE689"/>
                </a:solidFill>
              </a:rPr>
              <a:t>. </a:t>
            </a:r>
            <a:r>
              <a:rPr lang="en-US" b="1" dirty="0" smtClean="0">
                <a:solidFill>
                  <a:srgbClr val="FFFF00"/>
                </a:solidFill>
              </a:rPr>
              <a:t>Third Person </a:t>
            </a:r>
            <a:r>
              <a:rPr lang="en-US" dirty="0" smtClean="0"/>
              <a:t>Views on Activity and Motivation level </a:t>
            </a:r>
          </a:p>
          <a:p>
            <a:r>
              <a:rPr lang="en-US" dirty="0" smtClean="0"/>
              <a:t>Played in CAVE, 1 screen</a:t>
            </a:r>
          </a:p>
          <a:p>
            <a:r>
              <a:rPr lang="en-US" dirty="0" smtClean="0"/>
              <a:t>Within subject experiment</a:t>
            </a:r>
          </a:p>
          <a:p>
            <a:r>
              <a:rPr lang="en-US" dirty="0" smtClean="0"/>
              <a:t>Autistic and </a:t>
            </a:r>
            <a:r>
              <a:rPr lang="en-US" dirty="0" err="1" smtClean="0"/>
              <a:t>neurotypical</a:t>
            </a:r>
            <a:r>
              <a:rPr lang="en-US" dirty="0" smtClean="0"/>
              <a:t> (40 total)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693322" y="187518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ine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398" y="1480414"/>
            <a:ext cx="3654894" cy="4893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Past        </a:t>
            </a:r>
            <a:r>
              <a:rPr lang="en-US" dirty="0" smtClean="0"/>
              <a:t>                                Present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Future</a:t>
            </a:r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6782" y="494841"/>
            <a:ext cx="4536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Microsoft Kinect Version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12661" y="494841"/>
            <a:ext cx="418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Polhemus</a:t>
            </a:r>
            <a:r>
              <a:rPr lang="en-US" sz="2400" dirty="0" smtClean="0"/>
              <a:t> tracking version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961"/>
            <a:ext cx="1734708" cy="1156472"/>
          </a:xfrm>
          <a:prstGeom prst="rect">
            <a:avLst/>
          </a:prstGeom>
        </p:spPr>
      </p:pic>
      <p:pic>
        <p:nvPicPr>
          <p:cNvPr id="8" name="Picture 7" descr="Tracker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949" y="2646740"/>
            <a:ext cx="3144051" cy="4211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0081" y="889514"/>
            <a:ext cx="1433919" cy="14339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55082" y="2277408"/>
            <a:ext cx="2042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http://</a:t>
            </a:r>
            <a:r>
              <a:rPr lang="en-US" sz="900" dirty="0" err="1" smtClean="0"/>
              <a:t>software.prokopenko.org/liberty.jpg</a:t>
            </a:r>
            <a:endParaRPr lang="en-US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477463"/>
            <a:ext cx="2136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http://gigaom2.files.wordpress.com/2010/11/microsoft-kinect-xbox-360.jpg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2" name="Picture 11" descr="kinect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58504"/>
            <a:ext cx="2911293" cy="38994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2775" y="168051"/>
            <a:ext cx="8238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595959"/>
                </a:solidFill>
              </a:rPr>
              <a:t>Past        </a:t>
            </a:r>
            <a:r>
              <a:rPr lang="en-US" dirty="0" smtClean="0"/>
              <a:t>                                Present                                     </a:t>
            </a:r>
            <a:r>
              <a:rPr lang="en-US" dirty="0" smtClean="0">
                <a:solidFill>
                  <a:srgbClr val="595959"/>
                </a:solidFill>
              </a:rPr>
              <a:t>Future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693322" y="187518"/>
            <a:ext cx="894152" cy="3498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911293" y="2029131"/>
          <a:ext cx="3324654" cy="412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327"/>
                <a:gridCol w="1662327"/>
              </a:tblGrid>
              <a:tr h="1100777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bg1"/>
                          </a:solidFill>
                        </a:rPr>
                        <a:t>Avatar,</a:t>
                      </a:r>
                    </a:p>
                    <a:p>
                      <a:r>
                        <a:rPr lang="en-US" b="1" u="sng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b="1" u="sng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US" b="1" u="sng" baseline="0" dirty="0" smtClean="0">
                          <a:solidFill>
                            <a:schemeClr val="bg1"/>
                          </a:solidFill>
                        </a:rPr>
                        <a:t> person</a:t>
                      </a:r>
                      <a:endParaRPr lang="en-US" b="1" u="sng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u="sng" dirty="0" smtClean="0">
                          <a:solidFill>
                            <a:srgbClr val="000000"/>
                          </a:solidFill>
                        </a:rPr>
                        <a:t>1st</a:t>
                      </a:r>
                      <a:r>
                        <a:rPr lang="en-US" b="1" u="sng" baseline="0" dirty="0" smtClean="0">
                          <a:solidFill>
                            <a:srgbClr val="000000"/>
                          </a:solidFill>
                        </a:rPr>
                        <a:t> person</a:t>
                      </a:r>
                      <a:endParaRPr lang="en-US" b="1" u="sng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1334">
                <a:tc>
                  <a:txBody>
                    <a:bodyPr/>
                    <a:lstStyle/>
                    <a:p>
                      <a:r>
                        <a:rPr lang="en-US" dirty="0" smtClean="0"/>
                        <a:t>Non-stereoscopic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Stereoscopic</a:t>
                      </a:r>
                      <a:endParaRPr lang="en-US" dirty="0"/>
                    </a:p>
                  </a:txBody>
                  <a:tcPr/>
                </a:tc>
              </a:tr>
              <a:tr h="952935">
                <a:tc>
                  <a:txBody>
                    <a:bodyPr/>
                    <a:lstStyle/>
                    <a:p>
                      <a:r>
                        <a:rPr lang="en-US" dirty="0" smtClean="0"/>
                        <a:t>Wireless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Wires/Trackers</a:t>
                      </a:r>
                      <a:endParaRPr lang="en-US" dirty="0"/>
                    </a:p>
                  </a:txBody>
                  <a:tcPr/>
                </a:tc>
              </a:tr>
              <a:tr h="705174">
                <a:tc>
                  <a:txBody>
                    <a:bodyPr/>
                    <a:lstStyle/>
                    <a:p>
                      <a:r>
                        <a:rPr lang="en-US" dirty="0" smtClean="0"/>
                        <a:t>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Oval 25"/>
          <p:cNvSpPr/>
          <p:nvPr/>
        </p:nvSpPr>
        <p:spPr>
          <a:xfrm>
            <a:off x="898331" y="3825919"/>
            <a:ext cx="836377" cy="12391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8917</TotalTime>
  <Words>754</Words>
  <Application>Microsoft Macintosh PowerPoint</Application>
  <PresentationFormat>On-screen Show (4:3)</PresentationFormat>
  <Paragraphs>145</Paragraphs>
  <Slides>20</Slides>
  <Notes>1</Notes>
  <HiddenSlides>0</HiddenSlides>
  <MMClips>2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Twilight</vt:lpstr>
      <vt:lpstr>Astrojumper: Effect of First Person versus Third Person Point of View</vt:lpstr>
      <vt:lpstr>Slide 2</vt:lpstr>
      <vt:lpstr>ASTROJUMPER!!!</vt:lpstr>
      <vt:lpstr>Initial Exploration</vt:lpstr>
      <vt:lpstr>Why children with Autism?</vt:lpstr>
      <vt:lpstr>Gaming in Action</vt:lpstr>
      <vt:lpstr>Results of Past Experiment</vt:lpstr>
      <vt:lpstr>Experimental Design</vt:lpstr>
      <vt:lpstr>Slide 9</vt:lpstr>
      <vt:lpstr>Hypothesis</vt:lpstr>
      <vt:lpstr>Observations of Differences  between versions</vt:lpstr>
      <vt:lpstr>Results of Preliminary Experiment</vt:lpstr>
      <vt:lpstr>Results of Preliminary Experiment</vt:lpstr>
      <vt:lpstr>Conclusions</vt:lpstr>
      <vt:lpstr>Future Goals for Astrojumper</vt:lpstr>
      <vt:lpstr>Acknowledgement</vt:lpstr>
      <vt:lpstr>Questions?</vt:lpstr>
      <vt:lpstr>The Four R’s</vt:lpstr>
      <vt:lpstr>Astrojumper 2010</vt:lpstr>
      <vt:lpstr>Slide 20</vt:lpstr>
    </vt:vector>
  </TitlesOfParts>
  <Company>Washington and Lee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Hudson</dc:creator>
  <cp:lastModifiedBy>Emily Hudson</cp:lastModifiedBy>
  <cp:revision>181</cp:revision>
  <dcterms:created xsi:type="dcterms:W3CDTF">2011-07-28T12:26:08Z</dcterms:created>
  <dcterms:modified xsi:type="dcterms:W3CDTF">2011-07-28T16:03:29Z</dcterms:modified>
</cp:coreProperties>
</file>