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56" r:id="rId3"/>
    <p:sldId id="370" r:id="rId4"/>
    <p:sldId id="373" r:id="rId5"/>
    <p:sldId id="367" r:id="rId6"/>
    <p:sldId id="303" r:id="rId7"/>
    <p:sldId id="368" r:id="rId8"/>
    <p:sldId id="329" r:id="rId9"/>
    <p:sldId id="362" r:id="rId10"/>
    <p:sldId id="363" r:id="rId11"/>
    <p:sldId id="364" r:id="rId12"/>
    <p:sldId id="327" r:id="rId13"/>
    <p:sldId id="366" r:id="rId14"/>
    <p:sldId id="372" r:id="rId15"/>
    <p:sldId id="369" r:id="rId16"/>
    <p:sldId id="305" r:id="rId17"/>
    <p:sldId id="374" r:id="rId18"/>
    <p:sldId id="330" r:id="rId19"/>
    <p:sldId id="315" r:id="rId20"/>
    <p:sldId id="338" r:id="rId21"/>
    <p:sldId id="371" r:id="rId22"/>
    <p:sldId id="360" r:id="rId23"/>
    <p:sldId id="313" r:id="rId24"/>
    <p:sldId id="361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52"/>
    <p:restoredTop sz="83985" autoAdjust="0"/>
  </p:normalViewPr>
  <p:slideViewPr>
    <p:cSldViewPr>
      <p:cViewPr>
        <p:scale>
          <a:sx n="63" d="100"/>
          <a:sy n="63" d="100"/>
        </p:scale>
        <p:origin x="2104" y="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14D09-42EE-F94B-A9AA-399BC9C4A49A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</dgm:pt>
    <dgm:pt modelId="{BFBDAFD0-19DD-8047-9061-51F999F2960F}">
      <dgm:prSet phldrT="[Text]"/>
      <dgm:spPr>
        <a:gradFill rotWithShape="0">
          <a:gsLst>
            <a:gs pos="0">
              <a:schemeClr val="accent3"/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</dgm:pt>
    <dgm:pt modelId="{89D359A2-26FF-EF40-A7C0-4AB5C281A6FB}" type="parTrans" cxnId="{5DF7185F-FC5D-A046-B9AF-29AAAFFDB187}">
      <dgm:prSet/>
      <dgm:spPr/>
      <dgm:t>
        <a:bodyPr/>
        <a:lstStyle/>
        <a:p>
          <a:endParaRPr lang="en-US"/>
        </a:p>
      </dgm:t>
    </dgm:pt>
    <dgm:pt modelId="{05D41115-BBA9-3148-968F-AF657549BD74}" type="sibTrans" cxnId="{5DF7185F-FC5D-A046-B9AF-29AAAFFDB187}">
      <dgm:prSet/>
      <dgm:spPr/>
      <dgm:t>
        <a:bodyPr/>
        <a:lstStyle/>
        <a:p>
          <a:endParaRPr lang="en-US"/>
        </a:p>
      </dgm:t>
    </dgm:pt>
    <dgm:pt modelId="{90F5DF94-B972-F749-8E94-CFF6427D16AB}">
      <dgm:prSet phldrT="[Text]"/>
      <dgm:spPr>
        <a:gradFill rotWithShape="0">
          <a:gsLst>
            <a:gs pos="0">
              <a:schemeClr val="accent4"/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</dgm:pt>
    <dgm:pt modelId="{F2F8CBEB-6DFD-3D43-B6FB-BCCABB6D6FBA}" type="parTrans" cxnId="{5BA5F3B9-E840-AA4A-B43F-13D41F741438}">
      <dgm:prSet/>
      <dgm:spPr/>
      <dgm:t>
        <a:bodyPr/>
        <a:lstStyle/>
        <a:p>
          <a:endParaRPr lang="en-US"/>
        </a:p>
      </dgm:t>
    </dgm:pt>
    <dgm:pt modelId="{17D005FA-7B86-4742-96C2-131B0658BF2D}" type="sibTrans" cxnId="{5BA5F3B9-E840-AA4A-B43F-13D41F741438}">
      <dgm:prSet/>
      <dgm:spPr/>
      <dgm:t>
        <a:bodyPr/>
        <a:lstStyle/>
        <a:p>
          <a:endParaRPr lang="en-US"/>
        </a:p>
      </dgm:t>
    </dgm:pt>
    <dgm:pt modelId="{64B4270A-9CF5-CD4E-8DD0-A018F7DBB8AD}">
      <dgm:prSet/>
      <dgm:spPr/>
      <dgm:t>
        <a:bodyPr/>
        <a:lstStyle/>
        <a:p>
          <a:r>
            <a:rPr lang="en-US" dirty="0" smtClean="0"/>
            <a:t>Toolkit Resources</a:t>
          </a:r>
          <a:endParaRPr lang="en-US" dirty="0"/>
        </a:p>
      </dgm:t>
    </dgm:pt>
    <dgm:pt modelId="{A75B02C6-C93B-A74F-B562-C8E79EE95734}" type="parTrans" cxnId="{B12B9F68-8D48-EA4E-913B-9386EAEC830B}">
      <dgm:prSet/>
      <dgm:spPr/>
      <dgm:t>
        <a:bodyPr/>
        <a:lstStyle/>
        <a:p>
          <a:endParaRPr lang="en-US"/>
        </a:p>
      </dgm:t>
    </dgm:pt>
    <dgm:pt modelId="{806B4E39-616E-B64B-B000-437A395351D2}" type="sibTrans" cxnId="{B12B9F68-8D48-EA4E-913B-9386EAEC830B}">
      <dgm:prSet/>
      <dgm:spPr/>
      <dgm:t>
        <a:bodyPr/>
        <a:lstStyle/>
        <a:p>
          <a:endParaRPr lang="en-US"/>
        </a:p>
      </dgm:t>
    </dgm:pt>
    <dgm:pt modelId="{AA1B2470-4E85-5D43-B547-FECE2955DFEB}">
      <dgm:prSet/>
      <dgm:spPr/>
      <dgm:t>
        <a:bodyPr/>
        <a:lstStyle/>
        <a:p>
          <a:r>
            <a:rPr lang="en-US" dirty="0" smtClean="0"/>
            <a:t>Recruiting</a:t>
          </a:r>
          <a:endParaRPr lang="en-US" dirty="0"/>
        </a:p>
      </dgm:t>
    </dgm:pt>
    <dgm:pt modelId="{8F7FCC82-75DC-354C-A10A-9D75D2D8470F}" type="parTrans" cxnId="{DAF159AE-82C4-2D4D-A1E7-C99B9E7EC720}">
      <dgm:prSet/>
      <dgm:spPr/>
      <dgm:t>
        <a:bodyPr/>
        <a:lstStyle/>
        <a:p>
          <a:endParaRPr lang="en-US"/>
        </a:p>
      </dgm:t>
    </dgm:pt>
    <dgm:pt modelId="{1C43729D-4DB8-9146-BBB6-B98C52A2804C}" type="sibTrans" cxnId="{DAF159AE-82C4-2D4D-A1E7-C99B9E7EC720}">
      <dgm:prSet/>
      <dgm:spPr/>
      <dgm:t>
        <a:bodyPr/>
        <a:lstStyle/>
        <a:p>
          <a:endParaRPr lang="en-US"/>
        </a:p>
      </dgm:t>
    </dgm:pt>
    <dgm:pt modelId="{E6D882C2-C747-8541-8A26-3A1369B65FC2}">
      <dgm:prSet/>
      <dgm:spPr/>
      <dgm:t>
        <a:bodyPr/>
        <a:lstStyle/>
        <a:p>
          <a:r>
            <a:rPr lang="en-US" dirty="0" smtClean="0"/>
            <a:t>Etc.</a:t>
          </a:r>
          <a:endParaRPr lang="en-US" dirty="0"/>
        </a:p>
      </dgm:t>
    </dgm:pt>
    <dgm:pt modelId="{F2BBD900-AAC5-1642-A5DE-63266B529886}" type="parTrans" cxnId="{4AC68B94-893E-8E4D-BF47-20F40CC6CBBD}">
      <dgm:prSet/>
      <dgm:spPr/>
      <dgm:t>
        <a:bodyPr/>
        <a:lstStyle/>
        <a:p>
          <a:endParaRPr lang="en-US"/>
        </a:p>
      </dgm:t>
    </dgm:pt>
    <dgm:pt modelId="{33B7E770-A001-6F4C-89E4-E450E6A2521E}" type="sibTrans" cxnId="{4AC68B94-893E-8E4D-BF47-20F40CC6CBBD}">
      <dgm:prSet/>
      <dgm:spPr/>
      <dgm:t>
        <a:bodyPr/>
        <a:lstStyle/>
        <a:p>
          <a:endParaRPr lang="en-US"/>
        </a:p>
      </dgm:t>
    </dgm:pt>
    <dgm:pt modelId="{44DDFBA4-BB03-0C4A-A642-69A2BE71571C}">
      <dgm:prSet/>
      <dgm:spPr/>
      <dgm:t>
        <a:bodyPr/>
        <a:lstStyle/>
        <a:p>
          <a:r>
            <a:rPr lang="en-US" dirty="0" smtClean="0"/>
            <a:t>Student Outcomes</a:t>
          </a:r>
          <a:endParaRPr lang="en-US" dirty="0"/>
        </a:p>
      </dgm:t>
    </dgm:pt>
    <dgm:pt modelId="{3DE4DCC2-B235-D941-BC76-C222688E2497}" type="parTrans" cxnId="{F7B238F5-30D0-A142-A9A1-7C40B6533CBB}">
      <dgm:prSet/>
      <dgm:spPr/>
      <dgm:t>
        <a:bodyPr/>
        <a:lstStyle/>
        <a:p>
          <a:endParaRPr lang="en-US"/>
        </a:p>
      </dgm:t>
    </dgm:pt>
    <dgm:pt modelId="{915E7C56-208E-1E4D-84DA-BD892A476FC7}" type="sibTrans" cxnId="{F7B238F5-30D0-A142-A9A1-7C40B6533CBB}">
      <dgm:prSet/>
      <dgm:spPr/>
      <dgm:t>
        <a:bodyPr/>
        <a:lstStyle/>
        <a:p>
          <a:endParaRPr lang="en-US"/>
        </a:p>
      </dgm:t>
    </dgm:pt>
    <dgm:pt modelId="{2E8EFA56-E3D7-BB42-91FB-761EBCA092B0}">
      <dgm:prSet/>
      <dgm:spPr/>
      <dgm:t>
        <a:bodyPr/>
        <a:lstStyle/>
        <a:p>
          <a:r>
            <a:rPr lang="en-US" dirty="0" smtClean="0"/>
            <a:t>Evaluation 101</a:t>
          </a:r>
          <a:endParaRPr lang="en-US" dirty="0"/>
        </a:p>
      </dgm:t>
    </dgm:pt>
    <dgm:pt modelId="{FD6488A1-A2D0-3942-91F8-748280D38767}" type="parTrans" cxnId="{763319C3-3A1F-B34B-AE2E-0BEB7B453A64}">
      <dgm:prSet/>
      <dgm:spPr/>
      <dgm:t>
        <a:bodyPr/>
        <a:lstStyle/>
        <a:p>
          <a:endParaRPr lang="en-US"/>
        </a:p>
      </dgm:t>
    </dgm:pt>
    <dgm:pt modelId="{C3C1E050-3921-5F4E-9D11-93ED4CF7C876}" type="sibTrans" cxnId="{763319C3-3A1F-B34B-AE2E-0BEB7B453A64}">
      <dgm:prSet/>
      <dgm:spPr/>
      <dgm:t>
        <a:bodyPr/>
        <a:lstStyle/>
        <a:p>
          <a:endParaRPr lang="en-US"/>
        </a:p>
      </dgm:t>
    </dgm:pt>
    <dgm:pt modelId="{453E87B6-E4CE-104C-B038-548F164DC46A}" type="pres">
      <dgm:prSet presAssocID="{CCB14D09-42EE-F94B-A9AA-399BC9C4A49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C49C312-F2F6-A145-8A32-1A15E94E1954}" type="pres">
      <dgm:prSet presAssocID="{64B4270A-9CF5-CD4E-8DD0-A018F7DBB8AD}" presName="centerShape" presStyleLbl="node0" presStyleIdx="0" presStyleCnt="1"/>
      <dgm:spPr/>
      <dgm:t>
        <a:bodyPr/>
        <a:lstStyle/>
        <a:p>
          <a:endParaRPr lang="en-US"/>
        </a:p>
      </dgm:t>
    </dgm:pt>
    <dgm:pt modelId="{4E614A39-CA12-E64F-A598-950C121C29E8}" type="pres">
      <dgm:prSet presAssocID="{2E8EFA56-E3D7-BB42-91FB-761EBCA092B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246FB-205F-1F44-8A9E-7B86CBFEFB7B}" type="pres">
      <dgm:prSet presAssocID="{2E8EFA56-E3D7-BB42-91FB-761EBCA092B0}" presName="dummy" presStyleCnt="0"/>
      <dgm:spPr/>
    </dgm:pt>
    <dgm:pt modelId="{E4824623-F32B-794C-82EA-0D9C6F9F2AEF}" type="pres">
      <dgm:prSet presAssocID="{C3C1E050-3921-5F4E-9D11-93ED4CF7C87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9A086B0-BCBE-D34D-920E-27DD4B57E56A}" type="pres">
      <dgm:prSet presAssocID="{AA1B2470-4E85-5D43-B547-FECE2955DFE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6AB72-4FC1-5F47-BFCF-D28DFA8B7E24}" type="pres">
      <dgm:prSet presAssocID="{AA1B2470-4E85-5D43-B547-FECE2955DFEB}" presName="dummy" presStyleCnt="0"/>
      <dgm:spPr/>
    </dgm:pt>
    <dgm:pt modelId="{97DFDD58-7D70-2A43-8941-F654B5DA203A}" type="pres">
      <dgm:prSet presAssocID="{1C43729D-4DB8-9146-BBB6-B98C52A2804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9FF8276-9310-734B-8DE3-42E0CDB20312}" type="pres">
      <dgm:prSet presAssocID="{44DDFBA4-BB03-0C4A-A642-69A2BE7157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E7192-3296-1247-97F4-93D57DF39022}" type="pres">
      <dgm:prSet presAssocID="{44DDFBA4-BB03-0C4A-A642-69A2BE71571C}" presName="dummy" presStyleCnt="0"/>
      <dgm:spPr/>
    </dgm:pt>
    <dgm:pt modelId="{BF9FB8D6-7F92-D643-BC8A-AC1CD6361EA9}" type="pres">
      <dgm:prSet presAssocID="{915E7C56-208E-1E4D-84DA-BD892A476FC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48353A9-D185-BC47-991A-FF34912C5C94}" type="pres">
      <dgm:prSet presAssocID="{E6D882C2-C747-8541-8A26-3A1369B65FC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B217B-7D37-8F4A-97C6-FF8770835D4E}" type="pres">
      <dgm:prSet presAssocID="{E6D882C2-C747-8541-8A26-3A1369B65FC2}" presName="dummy" presStyleCnt="0"/>
      <dgm:spPr/>
    </dgm:pt>
    <dgm:pt modelId="{6D2D0E49-EB65-AF41-8F40-EA9B65C187D8}" type="pres">
      <dgm:prSet presAssocID="{33B7E770-A001-6F4C-89E4-E450E6A2521E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DF7185F-FC5D-A046-B9AF-29AAAFFDB187}" srcId="{CCB14D09-42EE-F94B-A9AA-399BC9C4A49A}" destId="{BFBDAFD0-19DD-8047-9061-51F999F2960F}" srcOrd="1" destOrd="0" parTransId="{89D359A2-26FF-EF40-A7C0-4AB5C281A6FB}" sibTransId="{05D41115-BBA9-3148-968F-AF657549BD74}"/>
    <dgm:cxn modelId="{B12B9F68-8D48-EA4E-913B-9386EAEC830B}" srcId="{CCB14D09-42EE-F94B-A9AA-399BC9C4A49A}" destId="{64B4270A-9CF5-CD4E-8DD0-A018F7DBB8AD}" srcOrd="0" destOrd="0" parTransId="{A75B02C6-C93B-A74F-B562-C8E79EE95734}" sibTransId="{806B4E39-616E-B64B-B000-437A395351D2}"/>
    <dgm:cxn modelId="{4DF6689A-3C4B-804B-81FE-FDA06A7E1E5C}" type="presOf" srcId="{1C43729D-4DB8-9146-BBB6-B98C52A2804C}" destId="{97DFDD58-7D70-2A43-8941-F654B5DA203A}" srcOrd="0" destOrd="0" presId="urn:microsoft.com/office/officeart/2005/8/layout/radial6"/>
    <dgm:cxn modelId="{78397AE6-62F0-6049-B0D3-7B01A6ABE960}" type="presOf" srcId="{E6D882C2-C747-8541-8A26-3A1369B65FC2}" destId="{A48353A9-D185-BC47-991A-FF34912C5C94}" srcOrd="0" destOrd="0" presId="urn:microsoft.com/office/officeart/2005/8/layout/radial6"/>
    <dgm:cxn modelId="{C4198026-66A6-BB44-9022-DADCD06DF23D}" type="presOf" srcId="{33B7E770-A001-6F4C-89E4-E450E6A2521E}" destId="{6D2D0E49-EB65-AF41-8F40-EA9B65C187D8}" srcOrd="0" destOrd="0" presId="urn:microsoft.com/office/officeart/2005/8/layout/radial6"/>
    <dgm:cxn modelId="{763319C3-3A1F-B34B-AE2E-0BEB7B453A64}" srcId="{64B4270A-9CF5-CD4E-8DD0-A018F7DBB8AD}" destId="{2E8EFA56-E3D7-BB42-91FB-761EBCA092B0}" srcOrd="0" destOrd="0" parTransId="{FD6488A1-A2D0-3942-91F8-748280D38767}" sibTransId="{C3C1E050-3921-5F4E-9D11-93ED4CF7C876}"/>
    <dgm:cxn modelId="{E148AF35-DA4E-B548-AF19-F758EDBB032A}" type="presOf" srcId="{CCB14D09-42EE-F94B-A9AA-399BC9C4A49A}" destId="{453E87B6-E4CE-104C-B038-548F164DC46A}" srcOrd="0" destOrd="0" presId="urn:microsoft.com/office/officeart/2005/8/layout/radial6"/>
    <dgm:cxn modelId="{6D3831F1-D268-FE48-82DA-21065270198F}" type="presOf" srcId="{64B4270A-9CF5-CD4E-8DD0-A018F7DBB8AD}" destId="{EC49C312-F2F6-A145-8A32-1A15E94E1954}" srcOrd="0" destOrd="0" presId="urn:microsoft.com/office/officeart/2005/8/layout/radial6"/>
    <dgm:cxn modelId="{BEE252BF-BB99-B94B-AA3D-082469F16C27}" type="presOf" srcId="{C3C1E050-3921-5F4E-9D11-93ED4CF7C876}" destId="{E4824623-F32B-794C-82EA-0D9C6F9F2AEF}" srcOrd="0" destOrd="0" presId="urn:microsoft.com/office/officeart/2005/8/layout/radial6"/>
    <dgm:cxn modelId="{5BA5F3B9-E840-AA4A-B43F-13D41F741438}" srcId="{CCB14D09-42EE-F94B-A9AA-399BC9C4A49A}" destId="{90F5DF94-B972-F749-8E94-CFF6427D16AB}" srcOrd="2" destOrd="0" parTransId="{F2F8CBEB-6DFD-3D43-B6FB-BCCABB6D6FBA}" sibTransId="{17D005FA-7B86-4742-96C2-131B0658BF2D}"/>
    <dgm:cxn modelId="{F7B238F5-30D0-A142-A9A1-7C40B6533CBB}" srcId="{64B4270A-9CF5-CD4E-8DD0-A018F7DBB8AD}" destId="{44DDFBA4-BB03-0C4A-A642-69A2BE71571C}" srcOrd="2" destOrd="0" parTransId="{3DE4DCC2-B235-D941-BC76-C222688E2497}" sibTransId="{915E7C56-208E-1E4D-84DA-BD892A476FC7}"/>
    <dgm:cxn modelId="{479BE5B1-0E5D-C041-87E1-4E9C8A8028D9}" type="presOf" srcId="{2E8EFA56-E3D7-BB42-91FB-761EBCA092B0}" destId="{4E614A39-CA12-E64F-A598-950C121C29E8}" srcOrd="0" destOrd="0" presId="urn:microsoft.com/office/officeart/2005/8/layout/radial6"/>
    <dgm:cxn modelId="{8748E3A7-B122-364C-B3A1-3481F5BE5D34}" type="presOf" srcId="{44DDFBA4-BB03-0C4A-A642-69A2BE71571C}" destId="{89FF8276-9310-734B-8DE3-42E0CDB20312}" srcOrd="0" destOrd="0" presId="urn:microsoft.com/office/officeart/2005/8/layout/radial6"/>
    <dgm:cxn modelId="{E4E4E78C-3CB0-C440-B133-96AAEC8F2F42}" type="presOf" srcId="{AA1B2470-4E85-5D43-B547-FECE2955DFEB}" destId="{99A086B0-BCBE-D34D-920E-27DD4B57E56A}" srcOrd="0" destOrd="0" presId="urn:microsoft.com/office/officeart/2005/8/layout/radial6"/>
    <dgm:cxn modelId="{E75C4ECC-61E7-834A-83BD-203C7F978E0A}" type="presOf" srcId="{915E7C56-208E-1E4D-84DA-BD892A476FC7}" destId="{BF9FB8D6-7F92-D643-BC8A-AC1CD6361EA9}" srcOrd="0" destOrd="0" presId="urn:microsoft.com/office/officeart/2005/8/layout/radial6"/>
    <dgm:cxn modelId="{4AC68B94-893E-8E4D-BF47-20F40CC6CBBD}" srcId="{64B4270A-9CF5-CD4E-8DD0-A018F7DBB8AD}" destId="{E6D882C2-C747-8541-8A26-3A1369B65FC2}" srcOrd="3" destOrd="0" parTransId="{F2BBD900-AAC5-1642-A5DE-63266B529886}" sibTransId="{33B7E770-A001-6F4C-89E4-E450E6A2521E}"/>
    <dgm:cxn modelId="{DAF159AE-82C4-2D4D-A1E7-C99B9E7EC720}" srcId="{64B4270A-9CF5-CD4E-8DD0-A018F7DBB8AD}" destId="{AA1B2470-4E85-5D43-B547-FECE2955DFEB}" srcOrd="1" destOrd="0" parTransId="{8F7FCC82-75DC-354C-A10A-9D75D2D8470F}" sibTransId="{1C43729D-4DB8-9146-BBB6-B98C52A2804C}"/>
    <dgm:cxn modelId="{CFE19884-202B-D947-8B92-2CC5D22EA71F}" type="presParOf" srcId="{453E87B6-E4CE-104C-B038-548F164DC46A}" destId="{EC49C312-F2F6-A145-8A32-1A15E94E1954}" srcOrd="0" destOrd="0" presId="urn:microsoft.com/office/officeart/2005/8/layout/radial6"/>
    <dgm:cxn modelId="{75F41CF5-AF15-1149-9813-F681B222EB52}" type="presParOf" srcId="{453E87B6-E4CE-104C-B038-548F164DC46A}" destId="{4E614A39-CA12-E64F-A598-950C121C29E8}" srcOrd="1" destOrd="0" presId="urn:microsoft.com/office/officeart/2005/8/layout/radial6"/>
    <dgm:cxn modelId="{24CA58CE-D6D8-DB44-9CE8-5B3CE3F4118A}" type="presParOf" srcId="{453E87B6-E4CE-104C-B038-548F164DC46A}" destId="{BFB246FB-205F-1F44-8A9E-7B86CBFEFB7B}" srcOrd="2" destOrd="0" presId="urn:microsoft.com/office/officeart/2005/8/layout/radial6"/>
    <dgm:cxn modelId="{98D217F3-A280-FC4D-AC58-874F15995CBD}" type="presParOf" srcId="{453E87B6-E4CE-104C-B038-548F164DC46A}" destId="{E4824623-F32B-794C-82EA-0D9C6F9F2AEF}" srcOrd="3" destOrd="0" presId="urn:microsoft.com/office/officeart/2005/8/layout/radial6"/>
    <dgm:cxn modelId="{7B2F6267-40E6-2443-928E-2EBB2F4542BF}" type="presParOf" srcId="{453E87B6-E4CE-104C-B038-548F164DC46A}" destId="{99A086B0-BCBE-D34D-920E-27DD4B57E56A}" srcOrd="4" destOrd="0" presId="urn:microsoft.com/office/officeart/2005/8/layout/radial6"/>
    <dgm:cxn modelId="{437B7EFA-C510-304D-B026-9AA8D0C9377D}" type="presParOf" srcId="{453E87B6-E4CE-104C-B038-548F164DC46A}" destId="{1536AB72-4FC1-5F47-BFCF-D28DFA8B7E24}" srcOrd="5" destOrd="0" presId="urn:microsoft.com/office/officeart/2005/8/layout/radial6"/>
    <dgm:cxn modelId="{A48C1875-5EF7-E74C-831D-69E3843A9228}" type="presParOf" srcId="{453E87B6-E4CE-104C-B038-548F164DC46A}" destId="{97DFDD58-7D70-2A43-8941-F654B5DA203A}" srcOrd="6" destOrd="0" presId="urn:microsoft.com/office/officeart/2005/8/layout/radial6"/>
    <dgm:cxn modelId="{D6D25647-7FC2-D948-AE3E-F6193338ED65}" type="presParOf" srcId="{453E87B6-E4CE-104C-B038-548F164DC46A}" destId="{89FF8276-9310-734B-8DE3-42E0CDB20312}" srcOrd="7" destOrd="0" presId="urn:microsoft.com/office/officeart/2005/8/layout/radial6"/>
    <dgm:cxn modelId="{CAC5ADF8-4CF2-5140-86D9-F28FF8063DFF}" type="presParOf" srcId="{453E87B6-E4CE-104C-B038-548F164DC46A}" destId="{88CE7192-3296-1247-97F4-93D57DF39022}" srcOrd="8" destOrd="0" presId="urn:microsoft.com/office/officeart/2005/8/layout/radial6"/>
    <dgm:cxn modelId="{2B48ED4E-B0A5-6740-83A2-E77E1F403AF0}" type="presParOf" srcId="{453E87B6-E4CE-104C-B038-548F164DC46A}" destId="{BF9FB8D6-7F92-D643-BC8A-AC1CD6361EA9}" srcOrd="9" destOrd="0" presId="urn:microsoft.com/office/officeart/2005/8/layout/radial6"/>
    <dgm:cxn modelId="{2C600320-3107-A24F-BBC3-A99E966D6C3B}" type="presParOf" srcId="{453E87B6-E4CE-104C-B038-548F164DC46A}" destId="{A48353A9-D185-BC47-991A-FF34912C5C94}" srcOrd="10" destOrd="0" presId="urn:microsoft.com/office/officeart/2005/8/layout/radial6"/>
    <dgm:cxn modelId="{B21601FA-A4EE-BB41-8BA3-74BA40B9A1E1}" type="presParOf" srcId="{453E87B6-E4CE-104C-B038-548F164DC46A}" destId="{3FDB217B-7D37-8F4A-97C6-FF8770835D4E}" srcOrd="11" destOrd="0" presId="urn:microsoft.com/office/officeart/2005/8/layout/radial6"/>
    <dgm:cxn modelId="{D26E5904-E088-9941-8C86-A3CC65064D12}" type="presParOf" srcId="{453E87B6-E4CE-104C-B038-548F164DC46A}" destId="{6D2D0E49-EB65-AF41-8F40-EA9B65C187D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27D2D4-CE34-144C-BA4B-8B35A6696AD7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03A895B6-86FE-D64F-AA11-453F19E77217}">
      <dgm:prSet phldrT="[Text]"/>
      <dgm:spPr/>
      <dgm:t>
        <a:bodyPr/>
        <a:lstStyle/>
        <a:p>
          <a:r>
            <a:rPr lang="en-US" dirty="0" smtClean="0"/>
            <a:t>Fall: advertise</a:t>
          </a:r>
          <a:endParaRPr lang="en-US" dirty="0"/>
        </a:p>
      </dgm:t>
    </dgm:pt>
    <dgm:pt modelId="{1B7422C3-1240-B848-9C7D-1F6C4109E871}" type="parTrans" cxnId="{E46FF205-AB29-544A-8538-D4991F1A169F}">
      <dgm:prSet/>
      <dgm:spPr/>
      <dgm:t>
        <a:bodyPr/>
        <a:lstStyle/>
        <a:p>
          <a:endParaRPr lang="en-US"/>
        </a:p>
      </dgm:t>
    </dgm:pt>
    <dgm:pt modelId="{EFE8F1DB-4497-504F-882A-767C85AB8351}" type="sibTrans" cxnId="{E46FF205-AB29-544A-8538-D4991F1A169F}">
      <dgm:prSet/>
      <dgm:spPr/>
      <dgm:t>
        <a:bodyPr/>
        <a:lstStyle/>
        <a:p>
          <a:endParaRPr lang="en-US"/>
        </a:p>
      </dgm:t>
    </dgm:pt>
    <dgm:pt modelId="{C6999610-7D6A-864D-818B-92FA2ADF7076}">
      <dgm:prSet phldrT="[Text]"/>
      <dgm:spPr/>
      <dgm:t>
        <a:bodyPr/>
        <a:lstStyle/>
        <a:p>
          <a:r>
            <a:rPr lang="en-US" dirty="0" smtClean="0"/>
            <a:t>Winter: select</a:t>
          </a:r>
          <a:endParaRPr lang="en-US" dirty="0"/>
        </a:p>
      </dgm:t>
    </dgm:pt>
    <dgm:pt modelId="{65923774-3A6F-0E48-AD15-63C47E3319C6}" type="parTrans" cxnId="{2EBCB001-47F1-FA4D-B16C-4CD732EE60CE}">
      <dgm:prSet/>
      <dgm:spPr/>
      <dgm:t>
        <a:bodyPr/>
        <a:lstStyle/>
        <a:p>
          <a:endParaRPr lang="en-US"/>
        </a:p>
      </dgm:t>
    </dgm:pt>
    <dgm:pt modelId="{79FB0F45-6A10-4747-8BB0-FF94DA7F4BB7}" type="sibTrans" cxnId="{2EBCB001-47F1-FA4D-B16C-4CD732EE60CE}">
      <dgm:prSet/>
      <dgm:spPr/>
      <dgm:t>
        <a:bodyPr/>
        <a:lstStyle/>
        <a:p>
          <a:endParaRPr lang="en-US"/>
        </a:p>
      </dgm:t>
    </dgm:pt>
    <dgm:pt modelId="{669C6EDF-C451-7449-ADA5-9CC5CED7D56F}">
      <dgm:prSet phldrT="[Text]"/>
      <dgm:spPr/>
      <dgm:t>
        <a:bodyPr/>
        <a:lstStyle/>
        <a:p>
          <a:r>
            <a:rPr lang="en-US" dirty="0" smtClean="0"/>
            <a:t>Spring: share</a:t>
          </a:r>
          <a:endParaRPr lang="en-US" dirty="0"/>
        </a:p>
      </dgm:t>
    </dgm:pt>
    <dgm:pt modelId="{37C1199D-9747-AB49-8D7A-22E08216A3CF}" type="parTrans" cxnId="{00F97816-D383-E744-B93E-8B71313B49A7}">
      <dgm:prSet/>
      <dgm:spPr/>
      <dgm:t>
        <a:bodyPr/>
        <a:lstStyle/>
        <a:p>
          <a:endParaRPr lang="en-US"/>
        </a:p>
      </dgm:t>
    </dgm:pt>
    <dgm:pt modelId="{F1804FEB-C794-0B48-AEA8-4DE27C040AE2}" type="sibTrans" cxnId="{00F97816-D383-E744-B93E-8B71313B49A7}">
      <dgm:prSet/>
      <dgm:spPr/>
      <dgm:t>
        <a:bodyPr/>
        <a:lstStyle/>
        <a:p>
          <a:endParaRPr lang="en-US"/>
        </a:p>
      </dgm:t>
    </dgm:pt>
    <dgm:pt modelId="{8DC63C3E-5850-F044-BDA1-343488FFBD40}" type="pres">
      <dgm:prSet presAssocID="{AD27D2D4-CE34-144C-BA4B-8B35A6696AD7}" presName="arrowDiagram" presStyleCnt="0">
        <dgm:presLayoutVars>
          <dgm:chMax val="5"/>
          <dgm:dir/>
          <dgm:resizeHandles val="exact"/>
        </dgm:presLayoutVars>
      </dgm:prSet>
      <dgm:spPr/>
    </dgm:pt>
    <dgm:pt modelId="{EB722E2A-3090-6047-BD05-02CC1767FB55}" type="pres">
      <dgm:prSet presAssocID="{AD27D2D4-CE34-144C-BA4B-8B35A6696AD7}" presName="arrow" presStyleLbl="bgShp" presStyleIdx="0" presStyleCnt="1"/>
      <dgm:spPr/>
    </dgm:pt>
    <dgm:pt modelId="{D3378639-CAF3-BE4C-BFA0-26070200406D}" type="pres">
      <dgm:prSet presAssocID="{AD27D2D4-CE34-144C-BA4B-8B35A6696AD7}" presName="arrowDiagram3" presStyleCnt="0"/>
      <dgm:spPr/>
    </dgm:pt>
    <dgm:pt modelId="{A02D0A0C-30FF-D246-8F26-A3D40E75AB2C}" type="pres">
      <dgm:prSet presAssocID="{03A895B6-86FE-D64F-AA11-453F19E77217}" presName="bullet3a" presStyleLbl="node1" presStyleIdx="0" presStyleCnt="3"/>
      <dgm:spPr/>
    </dgm:pt>
    <dgm:pt modelId="{D0BEE0D6-4F1C-BE49-BE25-DC95D3ACD4EC}" type="pres">
      <dgm:prSet presAssocID="{03A895B6-86FE-D64F-AA11-453F19E77217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5640B-3296-8D43-83E5-F735DB5899FB}" type="pres">
      <dgm:prSet presAssocID="{C6999610-7D6A-864D-818B-92FA2ADF7076}" presName="bullet3b" presStyleLbl="node1" presStyleIdx="1" presStyleCnt="3"/>
      <dgm:spPr/>
    </dgm:pt>
    <dgm:pt modelId="{725178ED-4297-6544-B4AA-7A27792EB5DD}" type="pres">
      <dgm:prSet presAssocID="{C6999610-7D6A-864D-818B-92FA2ADF707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36AD2-EA58-8245-BBF7-CEDD6B0D54B9}" type="pres">
      <dgm:prSet presAssocID="{669C6EDF-C451-7449-ADA5-9CC5CED7D56F}" presName="bullet3c" presStyleLbl="node1" presStyleIdx="2" presStyleCnt="3"/>
      <dgm:spPr/>
    </dgm:pt>
    <dgm:pt modelId="{D3781550-D36F-8941-831E-1FF51D9F6898}" type="pres">
      <dgm:prSet presAssocID="{669C6EDF-C451-7449-ADA5-9CC5CED7D56F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652A10-BF80-B04F-99CF-AA6CC4B2B1A7}" type="presOf" srcId="{03A895B6-86FE-D64F-AA11-453F19E77217}" destId="{D0BEE0D6-4F1C-BE49-BE25-DC95D3ACD4EC}" srcOrd="0" destOrd="0" presId="urn:microsoft.com/office/officeart/2005/8/layout/arrow2"/>
    <dgm:cxn modelId="{E46FF205-AB29-544A-8538-D4991F1A169F}" srcId="{AD27D2D4-CE34-144C-BA4B-8B35A6696AD7}" destId="{03A895B6-86FE-D64F-AA11-453F19E77217}" srcOrd="0" destOrd="0" parTransId="{1B7422C3-1240-B848-9C7D-1F6C4109E871}" sibTransId="{EFE8F1DB-4497-504F-882A-767C85AB8351}"/>
    <dgm:cxn modelId="{8C4DD55E-6518-0840-8A87-21F40ABA59A0}" type="presOf" srcId="{669C6EDF-C451-7449-ADA5-9CC5CED7D56F}" destId="{D3781550-D36F-8941-831E-1FF51D9F6898}" srcOrd="0" destOrd="0" presId="urn:microsoft.com/office/officeart/2005/8/layout/arrow2"/>
    <dgm:cxn modelId="{2EBCB001-47F1-FA4D-B16C-4CD732EE60CE}" srcId="{AD27D2D4-CE34-144C-BA4B-8B35A6696AD7}" destId="{C6999610-7D6A-864D-818B-92FA2ADF7076}" srcOrd="1" destOrd="0" parTransId="{65923774-3A6F-0E48-AD15-63C47E3319C6}" sibTransId="{79FB0F45-6A10-4747-8BB0-FF94DA7F4BB7}"/>
    <dgm:cxn modelId="{B20FACF8-A99C-3344-9DD8-D147E9C30838}" type="presOf" srcId="{C6999610-7D6A-864D-818B-92FA2ADF7076}" destId="{725178ED-4297-6544-B4AA-7A27792EB5DD}" srcOrd="0" destOrd="0" presId="urn:microsoft.com/office/officeart/2005/8/layout/arrow2"/>
    <dgm:cxn modelId="{00F97816-D383-E744-B93E-8B71313B49A7}" srcId="{AD27D2D4-CE34-144C-BA4B-8B35A6696AD7}" destId="{669C6EDF-C451-7449-ADA5-9CC5CED7D56F}" srcOrd="2" destOrd="0" parTransId="{37C1199D-9747-AB49-8D7A-22E08216A3CF}" sibTransId="{F1804FEB-C794-0B48-AEA8-4DE27C040AE2}"/>
    <dgm:cxn modelId="{10B9BB48-4550-2F45-84E2-030159D5B464}" type="presOf" srcId="{AD27D2D4-CE34-144C-BA4B-8B35A6696AD7}" destId="{8DC63C3E-5850-F044-BDA1-343488FFBD40}" srcOrd="0" destOrd="0" presId="urn:microsoft.com/office/officeart/2005/8/layout/arrow2"/>
    <dgm:cxn modelId="{D7537BD7-642C-3B4C-A920-8BCBBCD866B5}" type="presParOf" srcId="{8DC63C3E-5850-F044-BDA1-343488FFBD40}" destId="{EB722E2A-3090-6047-BD05-02CC1767FB55}" srcOrd="0" destOrd="0" presId="urn:microsoft.com/office/officeart/2005/8/layout/arrow2"/>
    <dgm:cxn modelId="{50D1E493-A969-624E-A6B7-1E7CAB2DA7DA}" type="presParOf" srcId="{8DC63C3E-5850-F044-BDA1-343488FFBD40}" destId="{D3378639-CAF3-BE4C-BFA0-26070200406D}" srcOrd="1" destOrd="0" presId="urn:microsoft.com/office/officeart/2005/8/layout/arrow2"/>
    <dgm:cxn modelId="{4C20546B-A3FA-104E-840A-DD4B36F71A68}" type="presParOf" srcId="{D3378639-CAF3-BE4C-BFA0-26070200406D}" destId="{A02D0A0C-30FF-D246-8F26-A3D40E75AB2C}" srcOrd="0" destOrd="0" presId="urn:microsoft.com/office/officeart/2005/8/layout/arrow2"/>
    <dgm:cxn modelId="{98468255-B166-8C45-9D17-5B0445949225}" type="presParOf" srcId="{D3378639-CAF3-BE4C-BFA0-26070200406D}" destId="{D0BEE0D6-4F1C-BE49-BE25-DC95D3ACD4EC}" srcOrd="1" destOrd="0" presId="urn:microsoft.com/office/officeart/2005/8/layout/arrow2"/>
    <dgm:cxn modelId="{F51A97B1-321D-B645-9AF6-DE0701BF25F6}" type="presParOf" srcId="{D3378639-CAF3-BE4C-BFA0-26070200406D}" destId="{F1C5640B-3296-8D43-83E5-F735DB5899FB}" srcOrd="2" destOrd="0" presId="urn:microsoft.com/office/officeart/2005/8/layout/arrow2"/>
    <dgm:cxn modelId="{D32F0C18-AFE9-B042-A531-392AD55FE78D}" type="presParOf" srcId="{D3378639-CAF3-BE4C-BFA0-26070200406D}" destId="{725178ED-4297-6544-B4AA-7A27792EB5DD}" srcOrd="3" destOrd="0" presId="urn:microsoft.com/office/officeart/2005/8/layout/arrow2"/>
    <dgm:cxn modelId="{E3F5B3D8-4597-E944-8AA2-1CDA23A511B0}" type="presParOf" srcId="{D3378639-CAF3-BE4C-BFA0-26070200406D}" destId="{89A36AD2-EA58-8245-BBF7-CEDD6B0D54B9}" srcOrd="4" destOrd="0" presId="urn:microsoft.com/office/officeart/2005/8/layout/arrow2"/>
    <dgm:cxn modelId="{BD3CA4A5-BEE9-8848-8242-CB0DDAF9ED56}" type="presParOf" srcId="{D3378639-CAF3-BE4C-BFA0-26070200406D}" destId="{D3781550-D36F-8941-831E-1FF51D9F689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904FD8-EE0B-3C40-B3FA-CA5077889B8D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BB514F-4ED4-8A46-A7F8-B3DC03C67C27}">
      <dgm:prSet phldrT="[Text]"/>
      <dgm:spPr/>
      <dgm:t>
        <a:bodyPr/>
        <a:lstStyle/>
        <a:p>
          <a:r>
            <a:rPr lang="en-US" dirty="0" smtClean="0"/>
            <a:t>IRB</a:t>
          </a:r>
          <a:endParaRPr lang="en-US" dirty="0"/>
        </a:p>
      </dgm:t>
    </dgm:pt>
    <dgm:pt modelId="{ABFF29A1-A1C7-3344-9314-366DA6757C97}" type="parTrans" cxnId="{7897803D-ED43-5B45-8A37-1608C26A5938}">
      <dgm:prSet/>
      <dgm:spPr/>
      <dgm:t>
        <a:bodyPr/>
        <a:lstStyle/>
        <a:p>
          <a:endParaRPr lang="en-US"/>
        </a:p>
      </dgm:t>
    </dgm:pt>
    <dgm:pt modelId="{D4BD8094-6EB1-2740-AB4F-B5E1765EF1CA}" type="sibTrans" cxnId="{7897803D-ED43-5B45-8A37-1608C26A5938}">
      <dgm:prSet/>
      <dgm:spPr/>
      <dgm:t>
        <a:bodyPr/>
        <a:lstStyle/>
        <a:p>
          <a:endParaRPr lang="en-US"/>
        </a:p>
      </dgm:t>
    </dgm:pt>
    <dgm:pt modelId="{2E198988-379A-7B48-9E53-3B0240077B2E}">
      <dgm:prSet phldrT="[Text]"/>
      <dgm:spPr/>
      <dgm:t>
        <a:bodyPr/>
        <a:lstStyle/>
        <a:p>
          <a:r>
            <a:rPr lang="en-US" dirty="0" smtClean="0"/>
            <a:t>Longitudinal Tracking</a:t>
          </a:r>
          <a:endParaRPr lang="en-US" dirty="0"/>
        </a:p>
      </dgm:t>
    </dgm:pt>
    <dgm:pt modelId="{B0157CB6-6A8F-F940-8ED3-C94A502872EC}" type="parTrans" cxnId="{491CEB08-6B24-8241-A6CB-893A5555D015}">
      <dgm:prSet/>
      <dgm:spPr/>
      <dgm:t>
        <a:bodyPr/>
        <a:lstStyle/>
        <a:p>
          <a:endParaRPr lang="en-US"/>
        </a:p>
      </dgm:t>
    </dgm:pt>
    <dgm:pt modelId="{FDEA5B28-CE8F-954C-B410-0A905587D44D}" type="sibTrans" cxnId="{491CEB08-6B24-8241-A6CB-893A5555D015}">
      <dgm:prSet/>
      <dgm:spPr/>
      <dgm:t>
        <a:bodyPr/>
        <a:lstStyle/>
        <a:p>
          <a:endParaRPr lang="en-US"/>
        </a:p>
      </dgm:t>
    </dgm:pt>
    <dgm:pt modelId="{1476ADB2-4AB5-0645-A612-8254F145D18D}">
      <dgm:prSet phldrT="[Text]"/>
      <dgm:spPr/>
      <dgm:t>
        <a:bodyPr/>
        <a:lstStyle/>
        <a:p>
          <a:r>
            <a:rPr lang="en-US" dirty="0" smtClean="0"/>
            <a:t>Outcomes of Interest</a:t>
          </a:r>
          <a:endParaRPr lang="en-US" dirty="0"/>
        </a:p>
      </dgm:t>
    </dgm:pt>
    <dgm:pt modelId="{9702E822-498E-F243-B7C4-99D2DB9DF9AE}" type="parTrans" cxnId="{18319012-B3E4-B34C-9F5B-435F2710AF51}">
      <dgm:prSet/>
      <dgm:spPr/>
      <dgm:t>
        <a:bodyPr/>
        <a:lstStyle/>
        <a:p>
          <a:endParaRPr lang="en-US"/>
        </a:p>
      </dgm:t>
    </dgm:pt>
    <dgm:pt modelId="{8239ECC2-08FF-C949-A529-B0A686005068}" type="sibTrans" cxnId="{18319012-B3E4-B34C-9F5B-435F2710AF51}">
      <dgm:prSet/>
      <dgm:spPr/>
      <dgm:t>
        <a:bodyPr/>
        <a:lstStyle/>
        <a:p>
          <a:endParaRPr lang="en-US"/>
        </a:p>
      </dgm:t>
    </dgm:pt>
    <dgm:pt modelId="{67FCA28F-8A49-A442-BA13-9A2ED7C59451}">
      <dgm:prSet phldrT="[Text]"/>
      <dgm:spPr/>
      <dgm:t>
        <a:bodyPr/>
        <a:lstStyle/>
        <a:p>
          <a:r>
            <a:rPr lang="en-US" dirty="0" smtClean="0"/>
            <a:t>Campus Resources</a:t>
          </a:r>
          <a:endParaRPr lang="en-US" dirty="0"/>
        </a:p>
      </dgm:t>
    </dgm:pt>
    <dgm:pt modelId="{805AA8A3-67D1-8B4F-8D51-BD8EC0B19ED1}" type="parTrans" cxnId="{2525A12D-F2FA-3040-9F75-9FB2064F9786}">
      <dgm:prSet/>
      <dgm:spPr/>
      <dgm:t>
        <a:bodyPr/>
        <a:lstStyle/>
        <a:p>
          <a:endParaRPr lang="en-US"/>
        </a:p>
      </dgm:t>
    </dgm:pt>
    <dgm:pt modelId="{5EF871BE-8240-CA49-A8D1-879A1CEFA081}" type="sibTrans" cxnId="{2525A12D-F2FA-3040-9F75-9FB2064F9786}">
      <dgm:prSet/>
      <dgm:spPr/>
      <dgm:t>
        <a:bodyPr/>
        <a:lstStyle/>
        <a:p>
          <a:endParaRPr lang="en-US"/>
        </a:p>
      </dgm:t>
    </dgm:pt>
    <dgm:pt modelId="{956885FD-A99E-2D40-A425-8466C946EC5E}" type="pres">
      <dgm:prSet presAssocID="{26904FD8-EE0B-3C40-B3FA-CA5077889B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F787F4-3363-B84A-8151-AB907DD31865}" type="pres">
      <dgm:prSet presAssocID="{D0BB514F-4ED4-8A46-A7F8-B3DC03C67C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77D5C-9D12-F34C-A362-4DC39AFFE676}" type="pres">
      <dgm:prSet presAssocID="{D4BD8094-6EB1-2740-AB4F-B5E1765EF1CA}" presName="sibTrans" presStyleCnt="0"/>
      <dgm:spPr/>
    </dgm:pt>
    <dgm:pt modelId="{79B0120A-3607-344B-8166-4C030DD386C5}" type="pres">
      <dgm:prSet presAssocID="{2E198988-379A-7B48-9E53-3B0240077B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C3EAA-655C-7D48-B018-3527307EF06B}" type="pres">
      <dgm:prSet presAssocID="{FDEA5B28-CE8F-954C-B410-0A905587D44D}" presName="sibTrans" presStyleCnt="0"/>
      <dgm:spPr/>
    </dgm:pt>
    <dgm:pt modelId="{5342DA6F-518E-6842-A251-5C45C2D1A7C9}" type="pres">
      <dgm:prSet presAssocID="{1476ADB2-4AB5-0645-A612-8254F145D18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FFAB6-4E64-6C4E-8C82-5667256F4F74}" type="pres">
      <dgm:prSet presAssocID="{8239ECC2-08FF-C949-A529-B0A686005068}" presName="sibTrans" presStyleCnt="0"/>
      <dgm:spPr/>
    </dgm:pt>
    <dgm:pt modelId="{B17D76FE-1124-4349-9AA7-203DA5CF3CF3}" type="pres">
      <dgm:prSet presAssocID="{67FCA28F-8A49-A442-BA13-9A2ED7C5945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A5D0C3-8BC4-274E-B645-41F8B7FC7863}" type="presOf" srcId="{26904FD8-EE0B-3C40-B3FA-CA5077889B8D}" destId="{956885FD-A99E-2D40-A425-8466C946EC5E}" srcOrd="0" destOrd="0" presId="urn:microsoft.com/office/officeart/2005/8/layout/default"/>
    <dgm:cxn modelId="{DBF201DD-7E2D-5643-AE2B-0E55D7D1DA8F}" type="presOf" srcId="{2E198988-379A-7B48-9E53-3B0240077B2E}" destId="{79B0120A-3607-344B-8166-4C030DD386C5}" srcOrd="0" destOrd="0" presId="urn:microsoft.com/office/officeart/2005/8/layout/default"/>
    <dgm:cxn modelId="{2525A12D-F2FA-3040-9F75-9FB2064F9786}" srcId="{26904FD8-EE0B-3C40-B3FA-CA5077889B8D}" destId="{67FCA28F-8A49-A442-BA13-9A2ED7C59451}" srcOrd="3" destOrd="0" parTransId="{805AA8A3-67D1-8B4F-8D51-BD8EC0B19ED1}" sibTransId="{5EF871BE-8240-CA49-A8D1-879A1CEFA081}"/>
    <dgm:cxn modelId="{491CEB08-6B24-8241-A6CB-893A5555D015}" srcId="{26904FD8-EE0B-3C40-B3FA-CA5077889B8D}" destId="{2E198988-379A-7B48-9E53-3B0240077B2E}" srcOrd="1" destOrd="0" parTransId="{B0157CB6-6A8F-F940-8ED3-C94A502872EC}" sibTransId="{FDEA5B28-CE8F-954C-B410-0A905587D44D}"/>
    <dgm:cxn modelId="{4CBBDD8B-69AA-BA4C-86E8-BF4B32D136A4}" type="presOf" srcId="{1476ADB2-4AB5-0645-A612-8254F145D18D}" destId="{5342DA6F-518E-6842-A251-5C45C2D1A7C9}" srcOrd="0" destOrd="0" presId="urn:microsoft.com/office/officeart/2005/8/layout/default"/>
    <dgm:cxn modelId="{DA6D1BFE-0697-D548-A350-39A3DD9ADADD}" type="presOf" srcId="{D0BB514F-4ED4-8A46-A7F8-B3DC03C67C27}" destId="{A4F787F4-3363-B84A-8151-AB907DD31865}" srcOrd="0" destOrd="0" presId="urn:microsoft.com/office/officeart/2005/8/layout/default"/>
    <dgm:cxn modelId="{F60F28E1-3E36-0648-9329-BC3107E027DA}" type="presOf" srcId="{67FCA28F-8A49-A442-BA13-9A2ED7C59451}" destId="{B17D76FE-1124-4349-9AA7-203DA5CF3CF3}" srcOrd="0" destOrd="0" presId="urn:microsoft.com/office/officeart/2005/8/layout/default"/>
    <dgm:cxn modelId="{18319012-B3E4-B34C-9F5B-435F2710AF51}" srcId="{26904FD8-EE0B-3C40-B3FA-CA5077889B8D}" destId="{1476ADB2-4AB5-0645-A612-8254F145D18D}" srcOrd="2" destOrd="0" parTransId="{9702E822-498E-F243-B7C4-99D2DB9DF9AE}" sibTransId="{8239ECC2-08FF-C949-A529-B0A686005068}"/>
    <dgm:cxn modelId="{7897803D-ED43-5B45-8A37-1608C26A5938}" srcId="{26904FD8-EE0B-3C40-B3FA-CA5077889B8D}" destId="{D0BB514F-4ED4-8A46-A7F8-B3DC03C67C27}" srcOrd="0" destOrd="0" parTransId="{ABFF29A1-A1C7-3344-9314-366DA6757C97}" sibTransId="{D4BD8094-6EB1-2740-AB4F-B5E1765EF1CA}"/>
    <dgm:cxn modelId="{DEF15ED5-2BD5-3140-806C-776BBD5C35C4}" type="presParOf" srcId="{956885FD-A99E-2D40-A425-8466C946EC5E}" destId="{A4F787F4-3363-B84A-8151-AB907DD31865}" srcOrd="0" destOrd="0" presId="urn:microsoft.com/office/officeart/2005/8/layout/default"/>
    <dgm:cxn modelId="{0444E645-5EAD-1448-9BC1-5FD072BF1C51}" type="presParOf" srcId="{956885FD-A99E-2D40-A425-8466C946EC5E}" destId="{90877D5C-9D12-F34C-A362-4DC39AFFE676}" srcOrd="1" destOrd="0" presId="urn:microsoft.com/office/officeart/2005/8/layout/default"/>
    <dgm:cxn modelId="{A0DAD0EF-8A88-8B48-ABF6-38982449A7FE}" type="presParOf" srcId="{956885FD-A99E-2D40-A425-8466C946EC5E}" destId="{79B0120A-3607-344B-8166-4C030DD386C5}" srcOrd="2" destOrd="0" presId="urn:microsoft.com/office/officeart/2005/8/layout/default"/>
    <dgm:cxn modelId="{606BB382-D217-B24E-9CDA-3DE3EA32CCDD}" type="presParOf" srcId="{956885FD-A99E-2D40-A425-8466C946EC5E}" destId="{D0FC3EAA-655C-7D48-B018-3527307EF06B}" srcOrd="3" destOrd="0" presId="urn:microsoft.com/office/officeart/2005/8/layout/default"/>
    <dgm:cxn modelId="{422D6854-3C08-E948-8010-D31161523C6F}" type="presParOf" srcId="{956885FD-A99E-2D40-A425-8466C946EC5E}" destId="{5342DA6F-518E-6842-A251-5C45C2D1A7C9}" srcOrd="4" destOrd="0" presId="urn:microsoft.com/office/officeart/2005/8/layout/default"/>
    <dgm:cxn modelId="{9724B80C-433E-264B-B486-E23214322D93}" type="presParOf" srcId="{956885FD-A99E-2D40-A425-8466C946EC5E}" destId="{752FFAB6-4E64-6C4E-8C82-5667256F4F74}" srcOrd="5" destOrd="0" presId="urn:microsoft.com/office/officeart/2005/8/layout/default"/>
    <dgm:cxn modelId="{B19D76C4-E465-4E45-8CC2-8AFAC643EE0D}" type="presParOf" srcId="{956885FD-A99E-2D40-A425-8466C946EC5E}" destId="{B17D76FE-1124-4349-9AA7-203DA5CF3CF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9907C0-2935-594F-9694-7B56DABF432B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972ED8-8E9E-CF45-8CB9-500E4ADB4E26}">
      <dgm:prSet phldrT="[Text]"/>
      <dgm:spPr/>
      <dgm:t>
        <a:bodyPr/>
        <a:lstStyle/>
        <a:p>
          <a:r>
            <a:rPr lang="en-US" dirty="0"/>
            <a:t>Working Group </a:t>
          </a:r>
        </a:p>
        <a:p>
          <a:r>
            <a:rPr lang="en-US" dirty="0" smtClean="0"/>
            <a:t>March 2016</a:t>
          </a:r>
          <a:endParaRPr lang="en-US" dirty="0"/>
        </a:p>
      </dgm:t>
    </dgm:pt>
    <dgm:pt modelId="{E59B49A5-1BB6-6D40-A33E-732B4E1B4F98}" type="parTrans" cxnId="{C72D0DF3-5813-134D-A57B-48013D4306D4}">
      <dgm:prSet/>
      <dgm:spPr/>
      <dgm:t>
        <a:bodyPr/>
        <a:lstStyle/>
        <a:p>
          <a:endParaRPr lang="en-US"/>
        </a:p>
      </dgm:t>
    </dgm:pt>
    <dgm:pt modelId="{16184EC7-2529-F945-A8D6-D16F495B1A33}" type="sibTrans" cxnId="{C72D0DF3-5813-134D-A57B-48013D4306D4}">
      <dgm:prSet/>
      <dgm:spPr/>
      <dgm:t>
        <a:bodyPr/>
        <a:lstStyle/>
        <a:p>
          <a:endParaRPr lang="en-US"/>
        </a:p>
      </dgm:t>
    </dgm:pt>
    <dgm:pt modelId="{95689B59-D26F-6141-83CD-729095DB1654}">
      <dgm:prSet phldrT="[Text]"/>
      <dgm:spPr/>
      <dgm:t>
        <a:bodyPr/>
        <a:lstStyle/>
        <a:p>
          <a:r>
            <a:rPr lang="en-US" dirty="0" smtClean="0"/>
            <a:t>Discussion &amp; Ideas</a:t>
          </a:r>
          <a:endParaRPr lang="en-US" dirty="0"/>
        </a:p>
      </dgm:t>
    </dgm:pt>
    <dgm:pt modelId="{5559283B-6952-A948-ABCD-C374003B556D}" type="parTrans" cxnId="{1BAA9DD0-2243-F54A-B619-3F4076515B64}">
      <dgm:prSet/>
      <dgm:spPr/>
      <dgm:t>
        <a:bodyPr/>
        <a:lstStyle/>
        <a:p>
          <a:endParaRPr lang="en-US"/>
        </a:p>
      </dgm:t>
    </dgm:pt>
    <dgm:pt modelId="{1BD14138-4BB2-9E4E-BF49-17EECD91AAAC}" type="sibTrans" cxnId="{1BAA9DD0-2243-F54A-B619-3F4076515B64}">
      <dgm:prSet/>
      <dgm:spPr/>
      <dgm:t>
        <a:bodyPr/>
        <a:lstStyle/>
        <a:p>
          <a:endParaRPr lang="en-US"/>
        </a:p>
      </dgm:t>
    </dgm:pt>
    <dgm:pt modelId="{1B4EE49D-A53B-A241-B15E-55A52C5C1900}">
      <dgm:prSet phldrT="[Text]"/>
      <dgm:spPr/>
      <dgm:t>
        <a:bodyPr/>
        <a:lstStyle/>
        <a:p>
          <a:r>
            <a:rPr lang="en-US" dirty="0" smtClean="0"/>
            <a:t>Develop</a:t>
          </a:r>
          <a:r>
            <a:rPr lang="en-US" baseline="0" dirty="0" smtClean="0"/>
            <a:t> Prototypes</a:t>
          </a:r>
          <a:endParaRPr lang="en-US" dirty="0"/>
        </a:p>
      </dgm:t>
    </dgm:pt>
    <dgm:pt modelId="{9D078C62-5F27-A443-A5C2-DFD30FD22D55}" type="parTrans" cxnId="{404C0B22-C9D7-4744-A808-1D2E885A7DA5}">
      <dgm:prSet/>
      <dgm:spPr/>
      <dgm:t>
        <a:bodyPr/>
        <a:lstStyle/>
        <a:p>
          <a:endParaRPr lang="en-US"/>
        </a:p>
      </dgm:t>
    </dgm:pt>
    <dgm:pt modelId="{E77E88BC-4739-E24B-A449-186E81C540C8}" type="sibTrans" cxnId="{404C0B22-C9D7-4744-A808-1D2E885A7DA5}">
      <dgm:prSet/>
      <dgm:spPr/>
      <dgm:t>
        <a:bodyPr/>
        <a:lstStyle/>
        <a:p>
          <a:endParaRPr lang="en-US"/>
        </a:p>
      </dgm:t>
    </dgm:pt>
    <dgm:pt modelId="{E1783E70-465B-F146-BDD4-90587F93B540}">
      <dgm:prSet phldrT="[Text]"/>
      <dgm:spPr/>
      <dgm:t>
        <a:bodyPr/>
        <a:lstStyle/>
        <a:p>
          <a:r>
            <a:rPr lang="en-US" b="1" dirty="0" smtClean="0">
              <a:solidFill>
                <a:srgbClr val="800000"/>
              </a:solidFill>
            </a:rPr>
            <a:t>Feedback</a:t>
          </a:r>
          <a:r>
            <a:rPr lang="en-US" b="1" baseline="0" dirty="0" smtClean="0">
              <a:solidFill>
                <a:srgbClr val="800000"/>
              </a:solidFill>
            </a:rPr>
            <a:t>  &amp; Launch</a:t>
          </a:r>
          <a:endParaRPr lang="en-US" b="1" dirty="0">
            <a:solidFill>
              <a:srgbClr val="800000"/>
            </a:solidFill>
          </a:endParaRPr>
        </a:p>
      </dgm:t>
    </dgm:pt>
    <dgm:pt modelId="{D1C13C36-2E54-EE41-A273-90BF77D56B68}" type="parTrans" cxnId="{78779456-5CB8-7546-9228-0E3A569CE4B8}">
      <dgm:prSet/>
      <dgm:spPr/>
      <dgm:t>
        <a:bodyPr/>
        <a:lstStyle/>
        <a:p>
          <a:endParaRPr lang="en-US"/>
        </a:p>
      </dgm:t>
    </dgm:pt>
    <dgm:pt modelId="{910FA426-F608-FE44-A535-5CC280190A15}" type="sibTrans" cxnId="{78779456-5CB8-7546-9228-0E3A569CE4B8}">
      <dgm:prSet/>
      <dgm:spPr/>
      <dgm:t>
        <a:bodyPr/>
        <a:lstStyle/>
        <a:p>
          <a:endParaRPr lang="en-US"/>
        </a:p>
      </dgm:t>
    </dgm:pt>
    <dgm:pt modelId="{4EBC6E8F-04F6-964E-BB1B-3F71013D25CE}" type="pres">
      <dgm:prSet presAssocID="{C49907C0-2935-594F-9694-7B56DABF432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314FDA-1C1F-D146-9ABA-F6CBA4B278D3}" type="pres">
      <dgm:prSet presAssocID="{39972ED8-8E9E-CF45-8CB9-500E4ADB4E2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8140C-4CCA-EF4D-A854-018A3DC125B3}" type="pres">
      <dgm:prSet presAssocID="{16184EC7-2529-F945-A8D6-D16F495B1A3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6957225-1F0E-B04F-B8B3-F3EDD3F9D009}" type="pres">
      <dgm:prSet presAssocID="{16184EC7-2529-F945-A8D6-D16F495B1A3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EDDA94A-AD5E-FF47-99B2-C002E0ED7379}" type="pres">
      <dgm:prSet presAssocID="{95689B59-D26F-6141-83CD-729095DB165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C5A3F-6AD8-BC44-A06C-D3A46A365108}" type="pres">
      <dgm:prSet presAssocID="{1BD14138-4BB2-9E4E-BF49-17EECD91AAA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BE2F1D7-D9E1-1746-B4DE-A382D4E87A35}" type="pres">
      <dgm:prSet presAssocID="{1BD14138-4BB2-9E4E-BF49-17EECD91AAA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AC4F121-E03F-764C-B528-89054197D6C4}" type="pres">
      <dgm:prSet presAssocID="{1B4EE49D-A53B-A241-B15E-55A52C5C190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6B6A0-2B94-B74A-ACDC-DCF7C4E65805}" type="pres">
      <dgm:prSet presAssocID="{E77E88BC-4739-E24B-A449-186E81C540C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8F22DAC-17D2-4048-BD44-5B2DA2A7B254}" type="pres">
      <dgm:prSet presAssocID="{E77E88BC-4739-E24B-A449-186E81C540C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2647351-D736-1842-A637-D1F8E159D08C}" type="pres">
      <dgm:prSet presAssocID="{E1783E70-465B-F146-BDD4-90587F93B54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A3391-0101-9447-BCA5-4DEC5C13D2E9}" type="pres">
      <dgm:prSet presAssocID="{910FA426-F608-FE44-A535-5CC280190A1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7A3E97F-BB25-B347-AEB9-756A7DFAFE13}" type="pres">
      <dgm:prSet presAssocID="{910FA426-F608-FE44-A535-5CC280190A15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3689516-5DF2-4B4B-B244-CA76B31060B3}" type="presOf" srcId="{1BD14138-4BB2-9E4E-BF49-17EECD91AAAC}" destId="{DFDC5A3F-6AD8-BC44-A06C-D3A46A365108}" srcOrd="0" destOrd="0" presId="urn:microsoft.com/office/officeart/2005/8/layout/cycle2"/>
    <dgm:cxn modelId="{EB66A37F-1DA1-2D41-A74D-82B9824A0E6B}" type="presOf" srcId="{910FA426-F608-FE44-A535-5CC280190A15}" destId="{47A3E97F-BB25-B347-AEB9-756A7DFAFE13}" srcOrd="1" destOrd="0" presId="urn:microsoft.com/office/officeart/2005/8/layout/cycle2"/>
    <dgm:cxn modelId="{B02A30D6-DB5D-7649-AB59-9BD5AB308AB3}" type="presOf" srcId="{39972ED8-8E9E-CF45-8CB9-500E4ADB4E26}" destId="{4F314FDA-1C1F-D146-9ABA-F6CBA4B278D3}" srcOrd="0" destOrd="0" presId="urn:microsoft.com/office/officeart/2005/8/layout/cycle2"/>
    <dgm:cxn modelId="{4DB64B06-E79B-0145-B0CF-882D9FB7590B}" type="presOf" srcId="{1B4EE49D-A53B-A241-B15E-55A52C5C1900}" destId="{FAC4F121-E03F-764C-B528-89054197D6C4}" srcOrd="0" destOrd="0" presId="urn:microsoft.com/office/officeart/2005/8/layout/cycle2"/>
    <dgm:cxn modelId="{EDA6AB58-8EC3-C34D-9BEF-1531A9458501}" type="presOf" srcId="{E1783E70-465B-F146-BDD4-90587F93B540}" destId="{22647351-D736-1842-A637-D1F8E159D08C}" srcOrd="0" destOrd="0" presId="urn:microsoft.com/office/officeart/2005/8/layout/cycle2"/>
    <dgm:cxn modelId="{97D58372-0F13-6A45-819F-0CE2AC3346DF}" type="presOf" srcId="{95689B59-D26F-6141-83CD-729095DB1654}" destId="{EEDDA94A-AD5E-FF47-99B2-C002E0ED7379}" srcOrd="0" destOrd="0" presId="urn:microsoft.com/office/officeart/2005/8/layout/cycle2"/>
    <dgm:cxn modelId="{4E09CCE4-62A3-C640-B43B-E23D5ACAF89D}" type="presOf" srcId="{16184EC7-2529-F945-A8D6-D16F495B1A33}" destId="{36957225-1F0E-B04F-B8B3-F3EDD3F9D009}" srcOrd="1" destOrd="0" presId="urn:microsoft.com/office/officeart/2005/8/layout/cycle2"/>
    <dgm:cxn modelId="{8FFD0F16-E6E6-4147-B744-5C33BEB8A569}" type="presOf" srcId="{C49907C0-2935-594F-9694-7B56DABF432B}" destId="{4EBC6E8F-04F6-964E-BB1B-3F71013D25CE}" srcOrd="0" destOrd="0" presId="urn:microsoft.com/office/officeart/2005/8/layout/cycle2"/>
    <dgm:cxn modelId="{404C0B22-C9D7-4744-A808-1D2E885A7DA5}" srcId="{C49907C0-2935-594F-9694-7B56DABF432B}" destId="{1B4EE49D-A53B-A241-B15E-55A52C5C1900}" srcOrd="2" destOrd="0" parTransId="{9D078C62-5F27-A443-A5C2-DFD30FD22D55}" sibTransId="{E77E88BC-4739-E24B-A449-186E81C540C8}"/>
    <dgm:cxn modelId="{80DBF74F-59FB-5141-B485-3A8A7162FBF2}" type="presOf" srcId="{E77E88BC-4739-E24B-A449-186E81C540C8}" destId="{88F22DAC-17D2-4048-BD44-5B2DA2A7B254}" srcOrd="1" destOrd="0" presId="urn:microsoft.com/office/officeart/2005/8/layout/cycle2"/>
    <dgm:cxn modelId="{0C0A7894-F893-5F40-8439-84B139915717}" type="presOf" srcId="{16184EC7-2529-F945-A8D6-D16F495B1A33}" destId="{D678140C-4CCA-EF4D-A854-018A3DC125B3}" srcOrd="0" destOrd="0" presId="urn:microsoft.com/office/officeart/2005/8/layout/cycle2"/>
    <dgm:cxn modelId="{1BAA9DD0-2243-F54A-B619-3F4076515B64}" srcId="{C49907C0-2935-594F-9694-7B56DABF432B}" destId="{95689B59-D26F-6141-83CD-729095DB1654}" srcOrd="1" destOrd="0" parTransId="{5559283B-6952-A948-ABCD-C374003B556D}" sibTransId="{1BD14138-4BB2-9E4E-BF49-17EECD91AAAC}"/>
    <dgm:cxn modelId="{633AD84F-3276-3248-A813-A106DE30F0BE}" type="presOf" srcId="{1BD14138-4BB2-9E4E-BF49-17EECD91AAAC}" destId="{6BE2F1D7-D9E1-1746-B4DE-A382D4E87A35}" srcOrd="1" destOrd="0" presId="urn:microsoft.com/office/officeart/2005/8/layout/cycle2"/>
    <dgm:cxn modelId="{EE13CF1A-D8F6-504B-B2EE-1AD1BC5753B6}" type="presOf" srcId="{E77E88BC-4739-E24B-A449-186E81C540C8}" destId="{9DA6B6A0-2B94-B74A-ACDC-DCF7C4E65805}" srcOrd="0" destOrd="0" presId="urn:microsoft.com/office/officeart/2005/8/layout/cycle2"/>
    <dgm:cxn modelId="{78779456-5CB8-7546-9228-0E3A569CE4B8}" srcId="{C49907C0-2935-594F-9694-7B56DABF432B}" destId="{E1783E70-465B-F146-BDD4-90587F93B540}" srcOrd="3" destOrd="0" parTransId="{D1C13C36-2E54-EE41-A273-90BF77D56B68}" sibTransId="{910FA426-F608-FE44-A535-5CC280190A15}"/>
    <dgm:cxn modelId="{9C3953BA-84C1-1045-933C-9C5184F78DA7}" type="presOf" srcId="{910FA426-F608-FE44-A535-5CC280190A15}" destId="{647A3391-0101-9447-BCA5-4DEC5C13D2E9}" srcOrd="0" destOrd="0" presId="urn:microsoft.com/office/officeart/2005/8/layout/cycle2"/>
    <dgm:cxn modelId="{C72D0DF3-5813-134D-A57B-48013D4306D4}" srcId="{C49907C0-2935-594F-9694-7B56DABF432B}" destId="{39972ED8-8E9E-CF45-8CB9-500E4ADB4E26}" srcOrd="0" destOrd="0" parTransId="{E59B49A5-1BB6-6D40-A33E-732B4E1B4F98}" sibTransId="{16184EC7-2529-F945-A8D6-D16F495B1A33}"/>
    <dgm:cxn modelId="{1F0917D8-3C0A-C544-974D-3B570E02E810}" type="presParOf" srcId="{4EBC6E8F-04F6-964E-BB1B-3F71013D25CE}" destId="{4F314FDA-1C1F-D146-9ABA-F6CBA4B278D3}" srcOrd="0" destOrd="0" presId="urn:microsoft.com/office/officeart/2005/8/layout/cycle2"/>
    <dgm:cxn modelId="{55124F23-9007-3F45-AF87-1ACFDDD3F878}" type="presParOf" srcId="{4EBC6E8F-04F6-964E-BB1B-3F71013D25CE}" destId="{D678140C-4CCA-EF4D-A854-018A3DC125B3}" srcOrd="1" destOrd="0" presId="urn:microsoft.com/office/officeart/2005/8/layout/cycle2"/>
    <dgm:cxn modelId="{2D7C0875-D935-A843-B7A8-B96DC8DC6564}" type="presParOf" srcId="{D678140C-4CCA-EF4D-A854-018A3DC125B3}" destId="{36957225-1F0E-B04F-B8B3-F3EDD3F9D009}" srcOrd="0" destOrd="0" presId="urn:microsoft.com/office/officeart/2005/8/layout/cycle2"/>
    <dgm:cxn modelId="{1891F5F7-4AB5-6443-98B7-8F41B3024EA7}" type="presParOf" srcId="{4EBC6E8F-04F6-964E-BB1B-3F71013D25CE}" destId="{EEDDA94A-AD5E-FF47-99B2-C002E0ED7379}" srcOrd="2" destOrd="0" presId="urn:microsoft.com/office/officeart/2005/8/layout/cycle2"/>
    <dgm:cxn modelId="{93BC1413-CE4D-FA4B-8E6D-F36AC89B46E8}" type="presParOf" srcId="{4EBC6E8F-04F6-964E-BB1B-3F71013D25CE}" destId="{DFDC5A3F-6AD8-BC44-A06C-D3A46A365108}" srcOrd="3" destOrd="0" presId="urn:microsoft.com/office/officeart/2005/8/layout/cycle2"/>
    <dgm:cxn modelId="{108CF775-FD79-F844-84BF-562AAF828260}" type="presParOf" srcId="{DFDC5A3F-6AD8-BC44-A06C-D3A46A365108}" destId="{6BE2F1D7-D9E1-1746-B4DE-A382D4E87A35}" srcOrd="0" destOrd="0" presId="urn:microsoft.com/office/officeart/2005/8/layout/cycle2"/>
    <dgm:cxn modelId="{6B2EAD6D-053F-4F45-A324-E617222B9B37}" type="presParOf" srcId="{4EBC6E8F-04F6-964E-BB1B-3F71013D25CE}" destId="{FAC4F121-E03F-764C-B528-89054197D6C4}" srcOrd="4" destOrd="0" presId="urn:microsoft.com/office/officeart/2005/8/layout/cycle2"/>
    <dgm:cxn modelId="{FCBBA988-F14C-8E4B-A445-12DD430B7C73}" type="presParOf" srcId="{4EBC6E8F-04F6-964E-BB1B-3F71013D25CE}" destId="{9DA6B6A0-2B94-B74A-ACDC-DCF7C4E65805}" srcOrd="5" destOrd="0" presId="urn:microsoft.com/office/officeart/2005/8/layout/cycle2"/>
    <dgm:cxn modelId="{04C647F8-2889-BD49-A863-F2BE47F026DA}" type="presParOf" srcId="{9DA6B6A0-2B94-B74A-ACDC-DCF7C4E65805}" destId="{88F22DAC-17D2-4048-BD44-5B2DA2A7B254}" srcOrd="0" destOrd="0" presId="urn:microsoft.com/office/officeart/2005/8/layout/cycle2"/>
    <dgm:cxn modelId="{A1D00D3B-46ED-344B-BBB3-64895FB9B8A8}" type="presParOf" srcId="{4EBC6E8F-04F6-964E-BB1B-3F71013D25CE}" destId="{22647351-D736-1842-A637-D1F8E159D08C}" srcOrd="6" destOrd="0" presId="urn:microsoft.com/office/officeart/2005/8/layout/cycle2"/>
    <dgm:cxn modelId="{93579DFD-1E1F-664C-9704-519BB667E09A}" type="presParOf" srcId="{4EBC6E8F-04F6-964E-BB1B-3F71013D25CE}" destId="{647A3391-0101-9447-BCA5-4DEC5C13D2E9}" srcOrd="7" destOrd="0" presId="urn:microsoft.com/office/officeart/2005/8/layout/cycle2"/>
    <dgm:cxn modelId="{0196C298-A16F-D64C-A9F8-EB229A49D0E7}" type="presParOf" srcId="{647A3391-0101-9447-BCA5-4DEC5C13D2E9}" destId="{47A3E97F-BB25-B347-AEB9-756A7DFAFE1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D5A25D-C923-4D20-AD48-8931F31C0A9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BE7174-6BC2-4EBB-BF3D-3C660F8C9A34}">
      <dgm:prSet phldrT="[Text]"/>
      <dgm:spPr/>
      <dgm:t>
        <a:bodyPr/>
        <a:lstStyle/>
        <a:p>
          <a:r>
            <a:rPr lang="en-US" b="0" dirty="0"/>
            <a:t>Online Evaluation Toolkit</a:t>
          </a:r>
        </a:p>
      </dgm:t>
    </dgm:pt>
    <dgm:pt modelId="{D1A462D4-3AD0-4B5E-A5A4-15A501BA8875}" type="parTrans" cxnId="{3DAB68FF-1AB5-46CE-A368-0CC0C4625713}">
      <dgm:prSet/>
      <dgm:spPr/>
      <dgm:t>
        <a:bodyPr/>
        <a:lstStyle/>
        <a:p>
          <a:endParaRPr lang="en-US"/>
        </a:p>
      </dgm:t>
    </dgm:pt>
    <dgm:pt modelId="{AE2359F2-E7D9-40C6-BDBC-41E3DA75F250}" type="sibTrans" cxnId="{3DAB68FF-1AB5-46CE-A368-0CC0C4625713}">
      <dgm:prSet/>
      <dgm:spPr/>
      <dgm:t>
        <a:bodyPr/>
        <a:lstStyle/>
        <a:p>
          <a:endParaRPr lang="en-US"/>
        </a:p>
      </dgm:t>
    </dgm:pt>
    <dgm:pt modelId="{FA38CB03-90DF-47A8-B85A-30DD10CE654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  <a:cs typeface="Arial" pitchFamily="34" charset="0"/>
            </a:rPr>
            <a:t>Evaluation Toolkit: reu.uncc.edu/</a:t>
          </a:r>
          <a:r>
            <a:rPr lang="en-US" dirty="0" err="1">
              <a:solidFill>
                <a:schemeClr val="tx1"/>
              </a:solidFill>
              <a:latin typeface="+mn-lt"/>
              <a:cs typeface="Arial" pitchFamily="34" charset="0"/>
            </a:rPr>
            <a:t>cise</a:t>
          </a:r>
          <a:r>
            <a:rPr lang="en-US" dirty="0">
              <a:solidFill>
                <a:schemeClr val="tx1"/>
              </a:solidFill>
              <a:latin typeface="+mn-lt"/>
              <a:cs typeface="Arial" pitchFamily="34" charset="0"/>
            </a:rPr>
            <a:t>-</a:t>
          </a:r>
          <a:r>
            <a:rPr lang="en-US" dirty="0" err="1">
              <a:solidFill>
                <a:schemeClr val="tx1"/>
              </a:solidFill>
              <a:latin typeface="+mn-lt"/>
              <a:cs typeface="Arial" pitchFamily="34" charset="0"/>
            </a:rPr>
            <a:t>reu</a:t>
          </a:r>
          <a:r>
            <a:rPr lang="en-US" dirty="0">
              <a:solidFill>
                <a:schemeClr val="tx1"/>
              </a:solidFill>
              <a:latin typeface="+mn-lt"/>
              <a:cs typeface="Arial" pitchFamily="34" charset="0"/>
            </a:rPr>
            <a:t>-toolkit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FC757F96-5492-4085-8682-09DF164D3844}" type="parTrans" cxnId="{4F3E52FB-EDC4-401C-8100-C9C49DCA0A15}">
      <dgm:prSet/>
      <dgm:spPr/>
      <dgm:t>
        <a:bodyPr/>
        <a:lstStyle/>
        <a:p>
          <a:endParaRPr lang="en-US"/>
        </a:p>
      </dgm:t>
    </dgm:pt>
    <dgm:pt modelId="{B6B8C269-3B55-44AD-B534-47A1B59E74E5}" type="sibTrans" cxnId="{4F3E52FB-EDC4-401C-8100-C9C49DCA0A15}">
      <dgm:prSet/>
      <dgm:spPr/>
      <dgm:t>
        <a:bodyPr/>
        <a:lstStyle/>
        <a:p>
          <a:endParaRPr lang="en-US"/>
        </a:p>
      </dgm:t>
    </dgm:pt>
    <dgm:pt modelId="{8E7F5782-4E64-4299-9393-27AF3450239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</a:rPr>
            <a:t>How To videos</a:t>
          </a:r>
        </a:p>
      </dgm:t>
    </dgm:pt>
    <dgm:pt modelId="{E21E7811-AE48-4056-8F0F-CA1B525F5B5F}" type="parTrans" cxnId="{6D840E5D-AD7C-453F-91CE-61E7265E0491}">
      <dgm:prSet/>
      <dgm:spPr/>
      <dgm:t>
        <a:bodyPr/>
        <a:lstStyle/>
        <a:p>
          <a:endParaRPr lang="en-US"/>
        </a:p>
      </dgm:t>
    </dgm:pt>
    <dgm:pt modelId="{7A036844-E857-4096-8DC6-A4A89EFC78D0}" type="sibTrans" cxnId="{6D840E5D-AD7C-453F-91CE-61E7265E0491}">
      <dgm:prSet/>
      <dgm:spPr/>
      <dgm:t>
        <a:bodyPr/>
        <a:lstStyle/>
        <a:p>
          <a:endParaRPr lang="en-US"/>
        </a:p>
      </dgm:t>
    </dgm:pt>
    <dgm:pt modelId="{5C7D822C-25DF-4A73-8BF9-2066A315751F}">
      <dgm:prSet phldrT="[Text]"/>
      <dgm:spPr/>
      <dgm:t>
        <a:bodyPr/>
        <a:lstStyle/>
        <a:p>
          <a:r>
            <a:rPr lang="en-US" b="0" dirty="0">
              <a:solidFill>
                <a:schemeClr val="bg2"/>
              </a:solidFill>
            </a:rPr>
            <a:t>Common Application</a:t>
          </a:r>
        </a:p>
      </dgm:t>
    </dgm:pt>
    <dgm:pt modelId="{70FD346E-7906-4391-B8D8-BC535F898E20}" type="parTrans" cxnId="{765A1F7A-9C30-4917-8D5C-EC7FFC5FFDC8}">
      <dgm:prSet/>
      <dgm:spPr/>
      <dgm:t>
        <a:bodyPr/>
        <a:lstStyle/>
        <a:p>
          <a:endParaRPr lang="en-US"/>
        </a:p>
      </dgm:t>
    </dgm:pt>
    <dgm:pt modelId="{C8BF97B3-E623-48F7-B73F-6E18B0B6B01B}" type="sibTrans" cxnId="{765A1F7A-9C30-4917-8D5C-EC7FFC5FFDC8}">
      <dgm:prSet/>
      <dgm:spPr/>
      <dgm:t>
        <a:bodyPr/>
        <a:lstStyle/>
        <a:p>
          <a:endParaRPr lang="en-US"/>
        </a:p>
      </dgm:t>
    </dgm:pt>
    <dgm:pt modelId="{E4045BC8-4F06-4B88-AD50-A062A45E0877}">
      <dgm:prSet phldrT="[Text]"/>
      <dgm:spPr/>
      <dgm:t>
        <a:bodyPr/>
        <a:lstStyle/>
        <a:p>
          <a:r>
            <a:rPr lang="en-US" dirty="0"/>
            <a:t>Google Form application UNIQUE to site</a:t>
          </a:r>
        </a:p>
      </dgm:t>
    </dgm:pt>
    <dgm:pt modelId="{53602520-ACD3-4CBD-A7B5-3145609E2F4D}" type="parTrans" cxnId="{AA4353A7-BAC8-4845-B2D1-83D1950B887D}">
      <dgm:prSet/>
      <dgm:spPr/>
      <dgm:t>
        <a:bodyPr/>
        <a:lstStyle/>
        <a:p>
          <a:endParaRPr lang="en-US"/>
        </a:p>
      </dgm:t>
    </dgm:pt>
    <dgm:pt modelId="{91C0A0E5-6F86-4EFC-8F66-C9F4252BFA6B}" type="sibTrans" cxnId="{AA4353A7-BAC8-4845-B2D1-83D1950B887D}">
      <dgm:prSet/>
      <dgm:spPr/>
      <dgm:t>
        <a:bodyPr/>
        <a:lstStyle/>
        <a:p>
          <a:endParaRPr lang="en-US"/>
        </a:p>
      </dgm:t>
    </dgm:pt>
    <dgm:pt modelId="{94464F6C-BBCC-4799-89D3-E0C6695151F4}">
      <dgm:prSet phldrT="[Text]"/>
      <dgm:spPr/>
      <dgm:t>
        <a:bodyPr/>
        <a:lstStyle/>
        <a:p>
          <a:r>
            <a:rPr lang="en-US" dirty="0"/>
            <a:t>Standardized &amp; customizable</a:t>
          </a:r>
        </a:p>
      </dgm:t>
    </dgm:pt>
    <dgm:pt modelId="{3CA293C1-9D26-4F5A-9D5C-1D0D13BFD20D}" type="parTrans" cxnId="{B96C8F33-DB53-44EB-84E5-928CA9371168}">
      <dgm:prSet/>
      <dgm:spPr/>
      <dgm:t>
        <a:bodyPr/>
        <a:lstStyle/>
        <a:p>
          <a:endParaRPr lang="en-US"/>
        </a:p>
      </dgm:t>
    </dgm:pt>
    <dgm:pt modelId="{6DF126F4-BB64-428F-935A-132108277AD2}" type="sibTrans" cxnId="{B96C8F33-DB53-44EB-84E5-928CA9371168}">
      <dgm:prSet/>
      <dgm:spPr/>
      <dgm:t>
        <a:bodyPr/>
        <a:lstStyle/>
        <a:p>
          <a:endParaRPr lang="en-US"/>
        </a:p>
      </dgm:t>
    </dgm:pt>
    <dgm:pt modelId="{CCAA86B4-FC31-4452-B10B-D58E8C50E35B}">
      <dgm:prSet phldrT="[Text]"/>
      <dgm:spPr/>
      <dgm:t>
        <a:bodyPr/>
        <a:lstStyle/>
        <a:p>
          <a:r>
            <a:rPr lang="en-US" b="0" dirty="0">
              <a:solidFill>
                <a:schemeClr val="bg2"/>
              </a:solidFill>
            </a:rPr>
            <a:t>Shared Applicant Pool</a:t>
          </a:r>
        </a:p>
      </dgm:t>
    </dgm:pt>
    <dgm:pt modelId="{A4A89E9C-D466-47ED-83FF-6FAF3E3D132E}" type="parTrans" cxnId="{571A6C34-FE94-4388-A66A-8A81923BB9C7}">
      <dgm:prSet/>
      <dgm:spPr/>
      <dgm:t>
        <a:bodyPr/>
        <a:lstStyle/>
        <a:p>
          <a:endParaRPr lang="en-US"/>
        </a:p>
      </dgm:t>
    </dgm:pt>
    <dgm:pt modelId="{6349BCAD-20C7-48E6-AAC2-8739AD3C80F8}" type="sibTrans" cxnId="{571A6C34-FE94-4388-A66A-8A81923BB9C7}">
      <dgm:prSet/>
      <dgm:spPr/>
      <dgm:t>
        <a:bodyPr/>
        <a:lstStyle/>
        <a:p>
          <a:endParaRPr lang="en-US"/>
        </a:p>
      </dgm:t>
    </dgm:pt>
    <dgm:pt modelId="{EC8718D5-D1F5-4D6A-9C8E-89F2F82B3DE5}">
      <dgm:prSet phldrT="[Text]"/>
      <dgm:spPr/>
      <dgm:t>
        <a:bodyPr/>
        <a:lstStyle/>
        <a:p>
          <a:r>
            <a:rPr lang="en-US" dirty="0"/>
            <a:t>Student Outcomes: modulated, valid/reliable</a:t>
          </a:r>
        </a:p>
      </dgm:t>
    </dgm:pt>
    <dgm:pt modelId="{C7688117-48E8-4E82-B86D-B371F1C10AF7}" type="parTrans" cxnId="{503A42B0-4A15-4E82-A194-F38B04FE0F58}">
      <dgm:prSet/>
      <dgm:spPr/>
      <dgm:t>
        <a:bodyPr/>
        <a:lstStyle/>
        <a:p>
          <a:endParaRPr lang="en-US"/>
        </a:p>
      </dgm:t>
    </dgm:pt>
    <dgm:pt modelId="{FE478268-7EEF-42F9-BB76-23151494390C}" type="sibTrans" cxnId="{503A42B0-4A15-4E82-A194-F38B04FE0F58}">
      <dgm:prSet/>
      <dgm:spPr/>
      <dgm:t>
        <a:bodyPr/>
        <a:lstStyle/>
        <a:p>
          <a:endParaRPr lang="en-US"/>
        </a:p>
      </dgm:t>
    </dgm:pt>
    <dgm:pt modelId="{22AECC06-B48D-423D-B393-F3F85DD0C1CE}">
      <dgm:prSet phldrT="[Text]"/>
      <dgm:spPr/>
      <dgm:t>
        <a:bodyPr/>
        <a:lstStyle/>
        <a:p>
          <a:r>
            <a:rPr lang="en-US" dirty="0"/>
            <a:t>Faculty Impact: Survey deploying summer 2016</a:t>
          </a:r>
        </a:p>
      </dgm:t>
    </dgm:pt>
    <dgm:pt modelId="{57347E31-F89C-44C3-B95C-FA74CA6C925A}" type="parTrans" cxnId="{F2D2EE57-43F7-49BB-842F-58D35554D027}">
      <dgm:prSet/>
      <dgm:spPr/>
      <dgm:t>
        <a:bodyPr/>
        <a:lstStyle/>
        <a:p>
          <a:endParaRPr lang="en-US"/>
        </a:p>
      </dgm:t>
    </dgm:pt>
    <dgm:pt modelId="{C417518B-C28A-4F6E-A58F-046EA6525FC8}" type="sibTrans" cxnId="{F2D2EE57-43F7-49BB-842F-58D35554D027}">
      <dgm:prSet/>
      <dgm:spPr/>
      <dgm:t>
        <a:bodyPr/>
        <a:lstStyle/>
        <a:p>
          <a:endParaRPr lang="en-US"/>
        </a:p>
      </dgm:t>
    </dgm:pt>
    <dgm:pt modelId="{96554A8C-3F76-41F8-A4F1-03B0840B6E55}">
      <dgm:prSet phldrT="[Text]"/>
      <dgm:spPr/>
      <dgm:t>
        <a:bodyPr/>
        <a:lstStyle/>
        <a:p>
          <a:r>
            <a:rPr lang="en-US" dirty="0" smtClean="0"/>
            <a:t>Under construction</a:t>
          </a:r>
          <a:endParaRPr lang="en-US" dirty="0"/>
        </a:p>
      </dgm:t>
    </dgm:pt>
    <dgm:pt modelId="{F4B4A23F-82D5-4937-ABA3-8B6295E1F81C}" type="parTrans" cxnId="{09F22160-5E0F-4EE3-B244-90B74640E509}">
      <dgm:prSet/>
      <dgm:spPr/>
    </dgm:pt>
    <dgm:pt modelId="{B5093D4E-DD8C-4576-929B-94DA127DF752}" type="sibTrans" cxnId="{09F22160-5E0F-4EE3-B244-90B74640E509}">
      <dgm:prSet/>
      <dgm:spPr/>
    </dgm:pt>
    <dgm:pt modelId="{61E3CCA7-BDE5-48A9-BF20-E42B94B2B04A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Surveys: </a:t>
          </a:r>
          <a:r>
            <a:rPr lang="en-US" b="1" dirty="0">
              <a:solidFill>
                <a:schemeClr val="bg2"/>
              </a:solidFill>
            </a:rPr>
            <a:t>A la Carte </a:t>
          </a:r>
          <a:r>
            <a:rPr lang="en-US" b="0" dirty="0">
              <a:solidFill>
                <a:schemeClr val="bg2"/>
              </a:solidFill>
            </a:rPr>
            <a:t>and</a:t>
          </a:r>
          <a:r>
            <a:rPr lang="en-US" dirty="0">
              <a:solidFill>
                <a:schemeClr val="bg2"/>
              </a:solidFill>
            </a:rPr>
            <a:t> </a:t>
          </a:r>
          <a:r>
            <a:rPr lang="en-US" b="1" dirty="0">
              <a:solidFill>
                <a:schemeClr val="bg2"/>
              </a:solidFill>
            </a:rPr>
            <a:t>Faculty</a:t>
          </a:r>
        </a:p>
      </dgm:t>
    </dgm:pt>
    <dgm:pt modelId="{F30220CB-44C4-4AAD-AEA9-721A2DF9B0C9}" type="parTrans" cxnId="{227BC8F4-012E-4338-9F1D-A7C843498343}">
      <dgm:prSet/>
      <dgm:spPr/>
    </dgm:pt>
    <dgm:pt modelId="{13EF029D-D1FA-4412-AAB5-130338D19BEB}" type="sibTrans" cxnId="{227BC8F4-012E-4338-9F1D-A7C843498343}">
      <dgm:prSet/>
      <dgm:spPr/>
    </dgm:pt>
    <dgm:pt modelId="{30DDDF44-9FFA-4980-973C-6D48B3DD6257}">
      <dgm:prSet phldrT="[Text]"/>
      <dgm:spPr/>
      <dgm:t>
        <a:bodyPr/>
        <a:lstStyle/>
        <a:p>
          <a:r>
            <a:rPr lang="en-US" dirty="0"/>
            <a:t>All PIs have access to online folder</a:t>
          </a:r>
        </a:p>
      </dgm:t>
    </dgm:pt>
    <dgm:pt modelId="{ADD90944-5636-46DF-9E5A-D22B9A69D687}" type="parTrans" cxnId="{F0DEE2F2-6544-4C1C-BCB6-402F93D875D2}">
      <dgm:prSet/>
      <dgm:spPr/>
    </dgm:pt>
    <dgm:pt modelId="{C79005BB-C581-4840-86D2-F3755D7CCAF9}" type="sibTrans" cxnId="{F0DEE2F2-6544-4C1C-BCB6-402F93D875D2}">
      <dgm:prSet/>
      <dgm:spPr/>
    </dgm:pt>
    <dgm:pt modelId="{8BF87250-24E7-4162-B9F2-0DFED9D063D6}">
      <dgm:prSet phldrT="[Text]"/>
      <dgm:spPr/>
      <dgm:t>
        <a:bodyPr/>
        <a:lstStyle/>
        <a:p>
          <a:r>
            <a:rPr lang="en-US" dirty="0"/>
            <a:t>Managed via Google Drive &amp; Common Applications</a:t>
          </a:r>
        </a:p>
      </dgm:t>
    </dgm:pt>
    <dgm:pt modelId="{D72E6AB6-81F4-400B-821F-1CD47B73D72A}" type="parTrans" cxnId="{16C748AB-DA47-4559-A9BD-FDD82B8FA3C0}">
      <dgm:prSet/>
      <dgm:spPr/>
    </dgm:pt>
    <dgm:pt modelId="{25A9A569-FFFC-4AD4-940E-18C180B50E8B}" type="sibTrans" cxnId="{16C748AB-DA47-4559-A9BD-FDD82B8FA3C0}">
      <dgm:prSet/>
      <dgm:spPr/>
    </dgm:pt>
    <dgm:pt modelId="{8E59457A-F099-4320-9E8F-67554199471F}">
      <dgm:prSet phldrT="[Text]"/>
      <dgm:spPr/>
      <dgm:t>
        <a:bodyPr/>
        <a:lstStyle/>
        <a:p>
          <a:r>
            <a:rPr lang="en-US" dirty="0"/>
            <a:t>Site PI “releases” unselected candidates</a:t>
          </a:r>
        </a:p>
      </dgm:t>
    </dgm:pt>
    <dgm:pt modelId="{487D40FF-AD1A-4FB2-B6BB-C42C77AC6293}" type="parTrans" cxnId="{8B0F59DD-2E07-4E5B-BECA-C3F52350DDAD}">
      <dgm:prSet/>
      <dgm:spPr/>
    </dgm:pt>
    <dgm:pt modelId="{41658BE0-2CE8-47FA-9E7C-4CDE8DC2AEBC}" type="sibTrans" cxnId="{8B0F59DD-2E07-4E5B-BECA-C3F52350DDAD}">
      <dgm:prSet/>
      <dgm:spPr/>
    </dgm:pt>
    <dgm:pt modelId="{90CCAD13-6768-416D-ADD0-25D6E646E19C}">
      <dgm:prSet phldrT="[Text]"/>
      <dgm:spPr/>
      <dgm:t>
        <a:bodyPr/>
        <a:lstStyle/>
        <a:p>
          <a:r>
            <a:rPr lang="en-US" b="1" dirty="0" smtClean="0">
              <a:solidFill>
                <a:schemeClr val="bg2"/>
              </a:solidFill>
            </a:rPr>
            <a:t>Alumni Tracking</a:t>
          </a:r>
          <a:endParaRPr lang="en-US" b="1" dirty="0">
            <a:solidFill>
              <a:schemeClr val="bg2"/>
            </a:solidFill>
          </a:endParaRPr>
        </a:p>
      </dgm:t>
    </dgm:pt>
    <dgm:pt modelId="{86EA982A-13E3-491B-BAE7-C1007AFFA7C5}" type="parTrans" cxnId="{B2731E62-1015-4E0A-8DFD-AC97C099FB0A}">
      <dgm:prSet/>
      <dgm:spPr/>
    </dgm:pt>
    <dgm:pt modelId="{76B1D2FE-AF9B-48D6-9D03-086351F0471C}" type="sibTrans" cxnId="{B2731E62-1015-4E0A-8DFD-AC97C099FB0A}">
      <dgm:prSet/>
      <dgm:spPr/>
    </dgm:pt>
    <dgm:pt modelId="{369C2DC0-B07A-4B45-9596-6D09203E9A1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</a:rPr>
            <a:t>Evaluation materials and resources tailored to CISE REU</a:t>
          </a:r>
        </a:p>
      </dgm:t>
    </dgm:pt>
    <dgm:pt modelId="{33F5F48C-23BC-4971-8C33-63D4A96CF071}" type="parTrans" cxnId="{EC15D355-EC20-4C33-A7D7-E27109A64AB6}">
      <dgm:prSet/>
      <dgm:spPr/>
    </dgm:pt>
    <dgm:pt modelId="{84803BCD-8011-4F5E-8070-46ED0676CFAA}" type="sibTrans" cxnId="{EC15D355-EC20-4C33-A7D7-E27109A64AB6}">
      <dgm:prSet/>
      <dgm:spPr/>
    </dgm:pt>
    <dgm:pt modelId="{2D50FACF-747D-3145-9E92-7E7DD4F344A8}">
      <dgm:prSet phldrT="[Text]"/>
      <dgm:spPr/>
      <dgm:t>
        <a:bodyPr/>
        <a:lstStyle/>
        <a:p>
          <a:r>
            <a:rPr lang="en-US" dirty="0"/>
            <a:t>Aggregate descriptive statistics across CISE directorate</a:t>
          </a:r>
        </a:p>
      </dgm:t>
    </dgm:pt>
    <dgm:pt modelId="{4D746989-8047-F648-B69C-0A6C02ACDDBD}" type="parTrans" cxnId="{229E09E3-2797-DA4A-BC47-1D66B00B7374}">
      <dgm:prSet/>
      <dgm:spPr/>
    </dgm:pt>
    <dgm:pt modelId="{3FE9F893-6C0F-BC4D-A0F8-1663572A0F31}" type="sibTrans" cxnId="{229E09E3-2797-DA4A-BC47-1D66B00B7374}">
      <dgm:prSet/>
      <dgm:spPr/>
    </dgm:pt>
    <dgm:pt modelId="{F8AC7255-22A5-744D-8AD7-34BECC371353}">
      <dgm:prSet phldrT="[Text]"/>
      <dgm:spPr/>
      <dgm:t>
        <a:bodyPr/>
        <a:lstStyle/>
        <a:p>
          <a:r>
            <a:rPr lang="en-US" dirty="0" smtClean="0"/>
            <a:t>Join the working group</a:t>
          </a:r>
          <a:endParaRPr lang="en-US" dirty="0"/>
        </a:p>
      </dgm:t>
    </dgm:pt>
    <dgm:pt modelId="{DCCFDA37-B4E8-F244-A4E1-98C900CB69C2}" type="parTrans" cxnId="{0F222B46-3903-524D-9596-79F106E0F680}">
      <dgm:prSet/>
      <dgm:spPr/>
    </dgm:pt>
    <dgm:pt modelId="{A5FF8716-589D-414A-8330-F1AEB61E3B07}" type="sibTrans" cxnId="{0F222B46-3903-524D-9596-79F106E0F680}">
      <dgm:prSet/>
      <dgm:spPr/>
    </dgm:pt>
    <dgm:pt modelId="{E7E56092-3E8B-4519-B7E5-82CA58142EA5}" type="pres">
      <dgm:prSet presAssocID="{94D5A25D-C923-4D20-AD48-8931F31C0A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5E01CA-FDDE-4ADF-963E-973FB90A6704}" type="pres">
      <dgm:prSet presAssocID="{00BE7174-6BC2-4EBB-BF3D-3C660F8C9A34}" presName="linNode" presStyleCnt="0"/>
      <dgm:spPr/>
    </dgm:pt>
    <dgm:pt modelId="{792E7FA3-6B75-4854-83AD-A794171DB444}" type="pres">
      <dgm:prSet presAssocID="{00BE7174-6BC2-4EBB-BF3D-3C660F8C9A34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0AE21-5313-4753-9A19-04C3E1BCB8FE}" type="pres">
      <dgm:prSet presAssocID="{00BE7174-6BC2-4EBB-BF3D-3C660F8C9A34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48E91-F31A-44D7-A342-E80C21EDD0D2}" type="pres">
      <dgm:prSet presAssocID="{AE2359F2-E7D9-40C6-BDBC-41E3DA75F250}" presName="sp" presStyleCnt="0"/>
      <dgm:spPr/>
    </dgm:pt>
    <dgm:pt modelId="{5CBABEEC-4352-4BA8-B29B-ADDE5815DB70}" type="pres">
      <dgm:prSet presAssocID="{5C7D822C-25DF-4A73-8BF9-2066A315751F}" presName="linNode" presStyleCnt="0"/>
      <dgm:spPr/>
    </dgm:pt>
    <dgm:pt modelId="{A5BF2078-2C08-467C-A53A-71EF668EE5A9}" type="pres">
      <dgm:prSet presAssocID="{5C7D822C-25DF-4A73-8BF9-2066A315751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91DBD-64A1-4ACC-A968-0FB923C990E4}" type="pres">
      <dgm:prSet presAssocID="{5C7D822C-25DF-4A73-8BF9-2066A315751F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98A09-0C09-41E3-AAD6-8820725987F1}" type="pres">
      <dgm:prSet presAssocID="{C8BF97B3-E623-48F7-B73F-6E18B0B6B01B}" presName="sp" presStyleCnt="0"/>
      <dgm:spPr/>
    </dgm:pt>
    <dgm:pt modelId="{4518E52E-D5CE-4DCC-814E-844921C92A16}" type="pres">
      <dgm:prSet presAssocID="{CCAA86B4-FC31-4452-B10B-D58E8C50E35B}" presName="linNode" presStyleCnt="0"/>
      <dgm:spPr/>
    </dgm:pt>
    <dgm:pt modelId="{CBF9BA31-D54A-41CC-8899-23AF0C448502}" type="pres">
      <dgm:prSet presAssocID="{CCAA86B4-FC31-4452-B10B-D58E8C50E35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C17AD-4B25-4ECD-AC52-210EA0F89634}" type="pres">
      <dgm:prSet presAssocID="{CCAA86B4-FC31-4452-B10B-D58E8C50E35B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6AF23-C70E-41DA-895F-6CBEF42BBFB4}" type="pres">
      <dgm:prSet presAssocID="{6349BCAD-20C7-48E6-AAC2-8739AD3C80F8}" presName="sp" presStyleCnt="0"/>
      <dgm:spPr/>
    </dgm:pt>
    <dgm:pt modelId="{EDA7D2F4-450B-447C-BC46-D61C2A9FC31B}" type="pres">
      <dgm:prSet presAssocID="{61E3CCA7-BDE5-48A9-BF20-E42B94B2B04A}" presName="linNode" presStyleCnt="0"/>
      <dgm:spPr/>
    </dgm:pt>
    <dgm:pt modelId="{952617B0-3EF6-487F-B844-707A1B28519C}" type="pres">
      <dgm:prSet presAssocID="{61E3CCA7-BDE5-48A9-BF20-E42B94B2B04A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C0BFE-AE91-4B08-A1CD-1BCE49290C02}" type="pres">
      <dgm:prSet presAssocID="{61E3CCA7-BDE5-48A9-BF20-E42B94B2B04A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5878F-D54B-D54D-B31C-00DFB88A1415}" type="pres">
      <dgm:prSet presAssocID="{13EF029D-D1FA-4412-AAB5-130338D19BEB}" presName="sp" presStyleCnt="0"/>
      <dgm:spPr/>
    </dgm:pt>
    <dgm:pt modelId="{21889911-A9F2-3346-AE8E-899D9884806E}" type="pres">
      <dgm:prSet presAssocID="{90CCAD13-6768-416D-ADD0-25D6E646E19C}" presName="linNode" presStyleCnt="0"/>
      <dgm:spPr/>
    </dgm:pt>
    <dgm:pt modelId="{91EB8616-8F1C-344D-B387-0DB554957C4E}" type="pres">
      <dgm:prSet presAssocID="{90CCAD13-6768-416D-ADD0-25D6E646E19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A28CE-C98A-D34B-A83A-B6A092FD116E}" type="pres">
      <dgm:prSet presAssocID="{90CCAD13-6768-416D-ADD0-25D6E646E19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694AFF-17FE-46D5-8310-283DEBAB0004}" type="presOf" srcId="{30DDDF44-9FFA-4980-973C-6D48B3DD6257}" destId="{94FC17AD-4B25-4ECD-AC52-210EA0F89634}" srcOrd="0" destOrd="2" presId="urn:microsoft.com/office/officeart/2005/8/layout/vList5"/>
    <dgm:cxn modelId="{B96C8F33-DB53-44EB-84E5-928CA9371168}" srcId="{5C7D822C-25DF-4A73-8BF9-2066A315751F}" destId="{94464F6C-BBCC-4799-89D3-E0C6695151F4}" srcOrd="1" destOrd="0" parTransId="{3CA293C1-9D26-4F5A-9D5C-1D0D13BFD20D}" sibTransId="{6DF126F4-BB64-428F-935A-132108277AD2}"/>
    <dgm:cxn modelId="{03EDA075-1407-4D59-9EA7-A516A500E636}" type="presOf" srcId="{FA38CB03-90DF-47A8-B85A-30DD10CE654A}" destId="{6790AE21-5313-4753-9A19-04C3E1BCB8FE}" srcOrd="0" destOrd="0" presId="urn:microsoft.com/office/officeart/2005/8/layout/vList5"/>
    <dgm:cxn modelId="{229E09E3-2797-DA4A-BC47-1D66B00B7374}" srcId="{5C7D822C-25DF-4A73-8BF9-2066A315751F}" destId="{2D50FACF-747D-3145-9E92-7E7DD4F344A8}" srcOrd="2" destOrd="0" parTransId="{4D746989-8047-F648-B69C-0A6C02ACDDBD}" sibTransId="{3FE9F893-6C0F-BC4D-A0F8-1663572A0F31}"/>
    <dgm:cxn modelId="{6782F595-DA3E-4CA3-B7BF-1832A8C603F4}" type="presOf" srcId="{CCAA86B4-FC31-4452-B10B-D58E8C50E35B}" destId="{CBF9BA31-D54A-41CC-8899-23AF0C448502}" srcOrd="0" destOrd="0" presId="urn:microsoft.com/office/officeart/2005/8/layout/vList5"/>
    <dgm:cxn modelId="{8B0F59DD-2E07-4E5B-BECA-C3F52350DDAD}" srcId="{CCAA86B4-FC31-4452-B10B-D58E8C50E35B}" destId="{8E59457A-F099-4320-9E8F-67554199471F}" srcOrd="1" destOrd="0" parTransId="{487D40FF-AD1A-4FB2-B6BB-C42C77AC6293}" sibTransId="{41658BE0-2CE8-47FA-9E7C-4CDE8DC2AEBC}"/>
    <dgm:cxn modelId="{503A42B0-4A15-4E82-A194-F38B04FE0F58}" srcId="{61E3CCA7-BDE5-48A9-BF20-E42B94B2B04A}" destId="{EC8718D5-D1F5-4D6A-9C8E-89F2F82B3DE5}" srcOrd="0" destOrd="0" parTransId="{C7688117-48E8-4E82-B86D-B371F1C10AF7}" sibTransId="{FE478268-7EEF-42F9-BB76-23151494390C}"/>
    <dgm:cxn modelId="{571A6C34-FE94-4388-A66A-8A81923BB9C7}" srcId="{94D5A25D-C923-4D20-AD48-8931F31C0A94}" destId="{CCAA86B4-FC31-4452-B10B-D58E8C50E35B}" srcOrd="2" destOrd="0" parTransId="{A4A89E9C-D466-47ED-83FF-6FAF3E3D132E}" sibTransId="{6349BCAD-20C7-48E6-AAC2-8739AD3C80F8}"/>
    <dgm:cxn modelId="{AA4353A7-BAC8-4845-B2D1-83D1950B887D}" srcId="{5C7D822C-25DF-4A73-8BF9-2066A315751F}" destId="{E4045BC8-4F06-4B88-AD50-A062A45E0877}" srcOrd="0" destOrd="0" parTransId="{53602520-ACD3-4CBD-A7B5-3145609E2F4D}" sibTransId="{91C0A0E5-6F86-4EFC-8F66-C9F4252BFA6B}"/>
    <dgm:cxn modelId="{4F3E52FB-EDC4-401C-8100-C9C49DCA0A15}" srcId="{00BE7174-6BC2-4EBB-BF3D-3C660F8C9A34}" destId="{FA38CB03-90DF-47A8-B85A-30DD10CE654A}" srcOrd="0" destOrd="0" parTransId="{FC757F96-5492-4085-8682-09DF164D3844}" sibTransId="{B6B8C269-3B55-44AD-B534-47A1B59E74E5}"/>
    <dgm:cxn modelId="{CD2E7EBB-1BEC-B24C-A490-BFD2C64608AC}" type="presOf" srcId="{2D50FACF-747D-3145-9E92-7E7DD4F344A8}" destId="{6E891DBD-64A1-4ACC-A968-0FB923C990E4}" srcOrd="0" destOrd="2" presId="urn:microsoft.com/office/officeart/2005/8/layout/vList5"/>
    <dgm:cxn modelId="{6627EB93-3EB5-4883-998D-8662CDE10E57}" type="presOf" srcId="{369C2DC0-B07A-4B45-9596-6D09203E9A13}" destId="{6790AE21-5313-4753-9A19-04C3E1BCB8FE}" srcOrd="0" destOrd="2" presId="urn:microsoft.com/office/officeart/2005/8/layout/vList5"/>
    <dgm:cxn modelId="{16C748AB-DA47-4559-A9BD-FDD82B8FA3C0}" srcId="{CCAA86B4-FC31-4452-B10B-D58E8C50E35B}" destId="{8BF87250-24E7-4162-B9F2-0DFED9D063D6}" srcOrd="0" destOrd="0" parTransId="{D72E6AB6-81F4-400B-821F-1CD47B73D72A}" sibTransId="{25A9A569-FFFC-4AD4-940E-18C180B50E8B}"/>
    <dgm:cxn modelId="{05AA8E09-9FA9-5240-BE25-6FBA6497645A}" type="presOf" srcId="{96554A8C-3F76-41F8-A4F1-03B0840B6E55}" destId="{3ADA28CE-C98A-D34B-A83A-B6A092FD116E}" srcOrd="0" destOrd="0" presId="urn:microsoft.com/office/officeart/2005/8/layout/vList5"/>
    <dgm:cxn modelId="{6D840E5D-AD7C-453F-91CE-61E7265E0491}" srcId="{00BE7174-6BC2-4EBB-BF3D-3C660F8C9A34}" destId="{8E7F5782-4E64-4299-9393-27AF3450239D}" srcOrd="1" destOrd="0" parTransId="{E21E7811-AE48-4056-8F0F-CA1B525F5B5F}" sibTransId="{7A036844-E857-4096-8DC6-A4A89EFC78D0}"/>
    <dgm:cxn modelId="{B315E600-67CD-4507-AA25-71BD2357DA78}" type="presOf" srcId="{22AECC06-B48D-423D-B393-F3F85DD0C1CE}" destId="{D74C0BFE-AE91-4B08-A1CD-1BCE49290C02}" srcOrd="0" destOrd="1" presId="urn:microsoft.com/office/officeart/2005/8/layout/vList5"/>
    <dgm:cxn modelId="{66CAE114-6018-404B-A0F7-5E8AE111DCC1}" type="presOf" srcId="{90CCAD13-6768-416D-ADD0-25D6E646E19C}" destId="{91EB8616-8F1C-344D-B387-0DB554957C4E}" srcOrd="0" destOrd="0" presId="urn:microsoft.com/office/officeart/2005/8/layout/vList5"/>
    <dgm:cxn modelId="{87CD4885-7956-48C3-A5E0-F1181D344479}" type="presOf" srcId="{00BE7174-6BC2-4EBB-BF3D-3C660F8C9A34}" destId="{792E7FA3-6B75-4854-83AD-A794171DB444}" srcOrd="0" destOrd="0" presId="urn:microsoft.com/office/officeart/2005/8/layout/vList5"/>
    <dgm:cxn modelId="{B83AEE71-75E1-1944-B423-12DEE068632A}" type="presOf" srcId="{F8AC7255-22A5-744D-8AD7-34BECC371353}" destId="{3ADA28CE-C98A-D34B-A83A-B6A092FD116E}" srcOrd="0" destOrd="1" presId="urn:microsoft.com/office/officeart/2005/8/layout/vList5"/>
    <dgm:cxn modelId="{227BC8F4-012E-4338-9F1D-A7C843498343}" srcId="{94D5A25D-C923-4D20-AD48-8931F31C0A94}" destId="{61E3CCA7-BDE5-48A9-BF20-E42B94B2B04A}" srcOrd="3" destOrd="0" parTransId="{F30220CB-44C4-4AAD-AEA9-721A2DF9B0C9}" sibTransId="{13EF029D-D1FA-4412-AAB5-130338D19BEB}"/>
    <dgm:cxn modelId="{3DAB68FF-1AB5-46CE-A368-0CC0C4625713}" srcId="{94D5A25D-C923-4D20-AD48-8931F31C0A94}" destId="{00BE7174-6BC2-4EBB-BF3D-3C660F8C9A34}" srcOrd="0" destOrd="0" parTransId="{D1A462D4-3AD0-4B5E-A5A4-15A501BA8875}" sibTransId="{AE2359F2-E7D9-40C6-BDBC-41E3DA75F250}"/>
    <dgm:cxn modelId="{EC15D355-EC20-4C33-A7D7-E27109A64AB6}" srcId="{00BE7174-6BC2-4EBB-BF3D-3C660F8C9A34}" destId="{369C2DC0-B07A-4B45-9596-6D09203E9A13}" srcOrd="2" destOrd="0" parTransId="{33F5F48C-23BC-4971-8C33-63D4A96CF071}" sibTransId="{84803BCD-8011-4F5E-8070-46ED0676CFAA}"/>
    <dgm:cxn modelId="{E519542F-DF92-4094-8B1A-B48379063488}" type="presOf" srcId="{61E3CCA7-BDE5-48A9-BF20-E42B94B2B04A}" destId="{952617B0-3EF6-487F-B844-707A1B28519C}" srcOrd="0" destOrd="0" presId="urn:microsoft.com/office/officeart/2005/8/layout/vList5"/>
    <dgm:cxn modelId="{765A1F7A-9C30-4917-8D5C-EC7FFC5FFDC8}" srcId="{94D5A25D-C923-4D20-AD48-8931F31C0A94}" destId="{5C7D822C-25DF-4A73-8BF9-2066A315751F}" srcOrd="1" destOrd="0" parTransId="{70FD346E-7906-4391-B8D8-BC535F898E20}" sibTransId="{C8BF97B3-E623-48F7-B73F-6E18B0B6B01B}"/>
    <dgm:cxn modelId="{0F222B46-3903-524D-9596-79F106E0F680}" srcId="{90CCAD13-6768-416D-ADD0-25D6E646E19C}" destId="{F8AC7255-22A5-744D-8AD7-34BECC371353}" srcOrd="1" destOrd="0" parTransId="{DCCFDA37-B4E8-F244-A4E1-98C900CB69C2}" sibTransId="{A5FF8716-589D-414A-8330-F1AEB61E3B07}"/>
    <dgm:cxn modelId="{BE3455C9-A05F-419E-B8E4-115B5429640A}" type="presOf" srcId="{EC8718D5-D1F5-4D6A-9C8E-89F2F82B3DE5}" destId="{D74C0BFE-AE91-4B08-A1CD-1BCE49290C02}" srcOrd="0" destOrd="0" presId="urn:microsoft.com/office/officeart/2005/8/layout/vList5"/>
    <dgm:cxn modelId="{F0DEE2F2-6544-4C1C-BCB6-402F93D875D2}" srcId="{CCAA86B4-FC31-4452-B10B-D58E8C50E35B}" destId="{30DDDF44-9FFA-4980-973C-6D48B3DD6257}" srcOrd="2" destOrd="0" parTransId="{ADD90944-5636-46DF-9E5A-D22B9A69D687}" sibTransId="{C79005BB-C581-4840-86D2-F3755D7CCAF9}"/>
    <dgm:cxn modelId="{1A203121-CF1F-40E7-B212-BD4C8876AF30}" type="presOf" srcId="{8E7F5782-4E64-4299-9393-27AF3450239D}" destId="{6790AE21-5313-4753-9A19-04C3E1BCB8FE}" srcOrd="0" destOrd="1" presId="urn:microsoft.com/office/officeart/2005/8/layout/vList5"/>
    <dgm:cxn modelId="{355D9A14-B1A9-4370-8959-EEE5F63CA8C7}" type="presOf" srcId="{E4045BC8-4F06-4B88-AD50-A062A45E0877}" destId="{6E891DBD-64A1-4ACC-A968-0FB923C990E4}" srcOrd="0" destOrd="0" presId="urn:microsoft.com/office/officeart/2005/8/layout/vList5"/>
    <dgm:cxn modelId="{B4B446C3-C811-4CAE-B21E-0B202B1B6C39}" type="presOf" srcId="{8BF87250-24E7-4162-B9F2-0DFED9D063D6}" destId="{94FC17AD-4B25-4ECD-AC52-210EA0F89634}" srcOrd="0" destOrd="0" presId="urn:microsoft.com/office/officeart/2005/8/layout/vList5"/>
    <dgm:cxn modelId="{9DA292A1-8A62-4B37-8226-06CF60F90B81}" type="presOf" srcId="{94D5A25D-C923-4D20-AD48-8931F31C0A94}" destId="{E7E56092-3E8B-4519-B7E5-82CA58142EA5}" srcOrd="0" destOrd="0" presId="urn:microsoft.com/office/officeart/2005/8/layout/vList5"/>
    <dgm:cxn modelId="{B2731E62-1015-4E0A-8DFD-AC97C099FB0A}" srcId="{94D5A25D-C923-4D20-AD48-8931F31C0A94}" destId="{90CCAD13-6768-416D-ADD0-25D6E646E19C}" srcOrd="4" destOrd="0" parTransId="{86EA982A-13E3-491B-BAE7-C1007AFFA7C5}" sibTransId="{76B1D2FE-AF9B-48D6-9D03-086351F0471C}"/>
    <dgm:cxn modelId="{3C05DC1A-2124-42C2-B796-ED9FAE132427}" type="presOf" srcId="{5C7D822C-25DF-4A73-8BF9-2066A315751F}" destId="{A5BF2078-2C08-467C-A53A-71EF668EE5A9}" srcOrd="0" destOrd="0" presId="urn:microsoft.com/office/officeart/2005/8/layout/vList5"/>
    <dgm:cxn modelId="{E3D1B544-FC66-431B-B4D6-314086089A40}" type="presOf" srcId="{8E59457A-F099-4320-9E8F-67554199471F}" destId="{94FC17AD-4B25-4ECD-AC52-210EA0F89634}" srcOrd="0" destOrd="1" presId="urn:microsoft.com/office/officeart/2005/8/layout/vList5"/>
    <dgm:cxn modelId="{09F22160-5E0F-4EE3-B244-90B74640E509}" srcId="{90CCAD13-6768-416D-ADD0-25D6E646E19C}" destId="{96554A8C-3F76-41F8-A4F1-03B0840B6E55}" srcOrd="0" destOrd="0" parTransId="{F4B4A23F-82D5-4937-ABA3-8B6295E1F81C}" sibTransId="{B5093D4E-DD8C-4576-929B-94DA127DF752}"/>
    <dgm:cxn modelId="{BB0BBE74-CB00-4B37-BF48-CCAED394F72D}" type="presOf" srcId="{94464F6C-BBCC-4799-89D3-E0C6695151F4}" destId="{6E891DBD-64A1-4ACC-A968-0FB923C990E4}" srcOrd="0" destOrd="1" presId="urn:microsoft.com/office/officeart/2005/8/layout/vList5"/>
    <dgm:cxn modelId="{F2D2EE57-43F7-49BB-842F-58D35554D027}" srcId="{61E3CCA7-BDE5-48A9-BF20-E42B94B2B04A}" destId="{22AECC06-B48D-423D-B393-F3F85DD0C1CE}" srcOrd="1" destOrd="0" parTransId="{57347E31-F89C-44C3-B95C-FA74CA6C925A}" sibTransId="{C417518B-C28A-4F6E-A58F-046EA6525FC8}"/>
    <dgm:cxn modelId="{28B2D7F7-8520-4394-A9E6-C6F8330099D8}" type="presParOf" srcId="{E7E56092-3E8B-4519-B7E5-82CA58142EA5}" destId="{E95E01CA-FDDE-4ADF-963E-973FB90A6704}" srcOrd="0" destOrd="0" presId="urn:microsoft.com/office/officeart/2005/8/layout/vList5"/>
    <dgm:cxn modelId="{8996653E-0B16-4B98-B0B2-38D3DE8A6933}" type="presParOf" srcId="{E95E01CA-FDDE-4ADF-963E-973FB90A6704}" destId="{792E7FA3-6B75-4854-83AD-A794171DB444}" srcOrd="0" destOrd="0" presId="urn:microsoft.com/office/officeart/2005/8/layout/vList5"/>
    <dgm:cxn modelId="{809173A1-6079-42BA-89B4-A21F4D67B5B0}" type="presParOf" srcId="{E95E01CA-FDDE-4ADF-963E-973FB90A6704}" destId="{6790AE21-5313-4753-9A19-04C3E1BCB8FE}" srcOrd="1" destOrd="0" presId="urn:microsoft.com/office/officeart/2005/8/layout/vList5"/>
    <dgm:cxn modelId="{FF3685DD-1124-4186-92A3-BDC0D69B6CA1}" type="presParOf" srcId="{E7E56092-3E8B-4519-B7E5-82CA58142EA5}" destId="{59C48E91-F31A-44D7-A342-E80C21EDD0D2}" srcOrd="1" destOrd="0" presId="urn:microsoft.com/office/officeart/2005/8/layout/vList5"/>
    <dgm:cxn modelId="{BDE5EB04-E1F8-4D18-9800-64391562D1AA}" type="presParOf" srcId="{E7E56092-3E8B-4519-B7E5-82CA58142EA5}" destId="{5CBABEEC-4352-4BA8-B29B-ADDE5815DB70}" srcOrd="2" destOrd="0" presId="urn:microsoft.com/office/officeart/2005/8/layout/vList5"/>
    <dgm:cxn modelId="{F63B0CED-7048-423D-A9AD-E7F0F994E59F}" type="presParOf" srcId="{5CBABEEC-4352-4BA8-B29B-ADDE5815DB70}" destId="{A5BF2078-2C08-467C-A53A-71EF668EE5A9}" srcOrd="0" destOrd="0" presId="urn:microsoft.com/office/officeart/2005/8/layout/vList5"/>
    <dgm:cxn modelId="{ABB2B0FC-7D08-4D34-BF7A-18FC893467F7}" type="presParOf" srcId="{5CBABEEC-4352-4BA8-B29B-ADDE5815DB70}" destId="{6E891DBD-64A1-4ACC-A968-0FB923C990E4}" srcOrd="1" destOrd="0" presId="urn:microsoft.com/office/officeart/2005/8/layout/vList5"/>
    <dgm:cxn modelId="{63FA719E-CA6A-436C-B418-BE65C731381A}" type="presParOf" srcId="{E7E56092-3E8B-4519-B7E5-82CA58142EA5}" destId="{61898A09-0C09-41E3-AAD6-8820725987F1}" srcOrd="3" destOrd="0" presId="urn:microsoft.com/office/officeart/2005/8/layout/vList5"/>
    <dgm:cxn modelId="{A55BEAEE-86BD-4D65-925F-3B492DC3DFB4}" type="presParOf" srcId="{E7E56092-3E8B-4519-B7E5-82CA58142EA5}" destId="{4518E52E-D5CE-4DCC-814E-844921C92A16}" srcOrd="4" destOrd="0" presId="urn:microsoft.com/office/officeart/2005/8/layout/vList5"/>
    <dgm:cxn modelId="{012D873D-9F08-4135-8B0D-29F76FBB922B}" type="presParOf" srcId="{4518E52E-D5CE-4DCC-814E-844921C92A16}" destId="{CBF9BA31-D54A-41CC-8899-23AF0C448502}" srcOrd="0" destOrd="0" presId="urn:microsoft.com/office/officeart/2005/8/layout/vList5"/>
    <dgm:cxn modelId="{CDB53D2A-4A16-4468-B48D-45178737A25A}" type="presParOf" srcId="{4518E52E-D5CE-4DCC-814E-844921C92A16}" destId="{94FC17AD-4B25-4ECD-AC52-210EA0F89634}" srcOrd="1" destOrd="0" presId="urn:microsoft.com/office/officeart/2005/8/layout/vList5"/>
    <dgm:cxn modelId="{7CC4A89A-2D67-479A-B26D-ED87C353F291}" type="presParOf" srcId="{E7E56092-3E8B-4519-B7E5-82CA58142EA5}" destId="{B266AF23-C70E-41DA-895F-6CBEF42BBFB4}" srcOrd="5" destOrd="0" presId="urn:microsoft.com/office/officeart/2005/8/layout/vList5"/>
    <dgm:cxn modelId="{941514B0-F020-4007-A956-F9FF61FB32E6}" type="presParOf" srcId="{E7E56092-3E8B-4519-B7E5-82CA58142EA5}" destId="{EDA7D2F4-450B-447C-BC46-D61C2A9FC31B}" srcOrd="6" destOrd="0" presId="urn:microsoft.com/office/officeart/2005/8/layout/vList5"/>
    <dgm:cxn modelId="{4C037D44-71A9-4FAF-8F49-157E2FE8D17F}" type="presParOf" srcId="{EDA7D2F4-450B-447C-BC46-D61C2A9FC31B}" destId="{952617B0-3EF6-487F-B844-707A1B28519C}" srcOrd="0" destOrd="0" presId="urn:microsoft.com/office/officeart/2005/8/layout/vList5"/>
    <dgm:cxn modelId="{F762CA46-D9B5-482F-8D4D-B9CCF7470AED}" type="presParOf" srcId="{EDA7D2F4-450B-447C-BC46-D61C2A9FC31B}" destId="{D74C0BFE-AE91-4B08-A1CD-1BCE49290C02}" srcOrd="1" destOrd="0" presId="urn:microsoft.com/office/officeart/2005/8/layout/vList5"/>
    <dgm:cxn modelId="{1D4B05F6-70BC-B44B-80C7-EFAFB4003313}" type="presParOf" srcId="{E7E56092-3E8B-4519-B7E5-82CA58142EA5}" destId="{1F25878F-D54B-D54D-B31C-00DFB88A1415}" srcOrd="7" destOrd="0" presId="urn:microsoft.com/office/officeart/2005/8/layout/vList5"/>
    <dgm:cxn modelId="{791A1A03-A85A-5543-B6F0-E8EF944EA50F}" type="presParOf" srcId="{E7E56092-3E8B-4519-B7E5-82CA58142EA5}" destId="{21889911-A9F2-3346-AE8E-899D9884806E}" srcOrd="8" destOrd="0" presId="urn:microsoft.com/office/officeart/2005/8/layout/vList5"/>
    <dgm:cxn modelId="{0343D306-72A8-FB44-A2A4-427707AAC2B5}" type="presParOf" srcId="{21889911-A9F2-3346-AE8E-899D9884806E}" destId="{91EB8616-8F1C-344D-B387-0DB554957C4E}" srcOrd="0" destOrd="0" presId="urn:microsoft.com/office/officeart/2005/8/layout/vList5"/>
    <dgm:cxn modelId="{C1D06E99-0558-FE48-8BD0-0D12809E0D15}" type="presParOf" srcId="{21889911-A9F2-3346-AE8E-899D9884806E}" destId="{3ADA28CE-C98A-D34B-A83A-B6A092FD11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F63A6A-B9E7-4922-9299-EF95B3B9FF9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A77D981-C4AF-4F3C-B236-7C036FCAF72F}">
      <dgm:prSet phldrT="[Text]"/>
      <dgm:spPr/>
      <dgm:t>
        <a:bodyPr/>
        <a:lstStyle/>
        <a:p>
          <a:r>
            <a:rPr lang="en-US" dirty="0"/>
            <a:t>Needs Assessment &amp;  Study</a:t>
          </a:r>
        </a:p>
      </dgm:t>
    </dgm:pt>
    <dgm:pt modelId="{697FE8CD-ED87-47DB-B54F-E048B877C8FD}" type="parTrans" cxnId="{89B6AF15-C736-425E-94E1-F1B95A1FB0F2}">
      <dgm:prSet/>
      <dgm:spPr/>
      <dgm:t>
        <a:bodyPr/>
        <a:lstStyle/>
        <a:p>
          <a:endParaRPr lang="en-US"/>
        </a:p>
      </dgm:t>
    </dgm:pt>
    <dgm:pt modelId="{B694B058-DEF4-49D4-8A16-C1A9BA114C3F}" type="sibTrans" cxnId="{89B6AF15-C736-425E-94E1-F1B95A1FB0F2}">
      <dgm:prSet/>
      <dgm:spPr/>
      <dgm:t>
        <a:bodyPr/>
        <a:lstStyle/>
        <a:p>
          <a:endParaRPr lang="en-US"/>
        </a:p>
      </dgm:t>
    </dgm:pt>
    <dgm:pt modelId="{203AF8CB-072E-4FE5-9882-E021F2CDF073}">
      <dgm:prSet phldrT="[Text]"/>
      <dgm:spPr/>
      <dgm:t>
        <a:bodyPr/>
        <a:lstStyle/>
        <a:p>
          <a:r>
            <a:rPr lang="en-US" dirty="0"/>
            <a:t>Established Common Indicators &amp; Tools</a:t>
          </a:r>
        </a:p>
      </dgm:t>
    </dgm:pt>
    <dgm:pt modelId="{79D475AF-8D31-4720-AE54-E32D5F2B913A}" type="parTrans" cxnId="{8C2FE4A9-FC6A-4728-96FD-5D02B8CB2369}">
      <dgm:prSet/>
      <dgm:spPr/>
      <dgm:t>
        <a:bodyPr/>
        <a:lstStyle/>
        <a:p>
          <a:endParaRPr lang="en-US"/>
        </a:p>
      </dgm:t>
    </dgm:pt>
    <dgm:pt modelId="{2F397189-7696-437D-A979-583571050CA7}" type="sibTrans" cxnId="{8C2FE4A9-FC6A-4728-96FD-5D02B8CB2369}">
      <dgm:prSet/>
      <dgm:spPr/>
      <dgm:t>
        <a:bodyPr/>
        <a:lstStyle/>
        <a:p>
          <a:endParaRPr lang="en-US"/>
        </a:p>
      </dgm:t>
    </dgm:pt>
    <dgm:pt modelId="{58606028-6B5A-4C65-9BB6-948BB649ECE6}">
      <dgm:prSet phldrT="[Text]"/>
      <dgm:spPr/>
      <dgm:t>
        <a:bodyPr/>
        <a:lstStyle/>
        <a:p>
          <a:r>
            <a:rPr lang="en-US" dirty="0"/>
            <a:t>Research Module            Inclusive Terminology</a:t>
          </a:r>
        </a:p>
        <a:p>
          <a:r>
            <a:rPr lang="en-US" dirty="0"/>
            <a:t>Shared Applicant Pool</a:t>
          </a:r>
        </a:p>
      </dgm:t>
    </dgm:pt>
    <dgm:pt modelId="{564E6728-F5D9-48F6-9F75-B13CD1F731D5}" type="parTrans" cxnId="{53C1641C-481D-4A30-ABD8-01A9EFFDEE83}">
      <dgm:prSet/>
      <dgm:spPr/>
      <dgm:t>
        <a:bodyPr/>
        <a:lstStyle/>
        <a:p>
          <a:endParaRPr lang="en-US"/>
        </a:p>
      </dgm:t>
    </dgm:pt>
    <dgm:pt modelId="{ED5B8A8E-D7A2-4124-9B8B-FC83E8AA9DA0}" type="sibTrans" cxnId="{53C1641C-481D-4A30-ABD8-01A9EFFDEE83}">
      <dgm:prSet/>
      <dgm:spPr/>
      <dgm:t>
        <a:bodyPr/>
        <a:lstStyle/>
        <a:p>
          <a:endParaRPr lang="en-US"/>
        </a:p>
      </dgm:t>
    </dgm:pt>
    <dgm:pt modelId="{9A6BC0B9-4AD7-4091-86A6-4A975D608E86}">
      <dgm:prSet phldrT="[Text]"/>
      <dgm:spPr/>
      <dgm:t>
        <a:bodyPr/>
        <a:lstStyle/>
        <a:p>
          <a:r>
            <a:rPr lang="en-US" dirty="0"/>
            <a:t>New Modules  Faculty Study</a:t>
          </a:r>
        </a:p>
        <a:p>
          <a:r>
            <a:rPr lang="en-US" dirty="0"/>
            <a:t>Alumni Tracker</a:t>
          </a:r>
        </a:p>
        <a:p>
          <a:r>
            <a:rPr lang="en-US" dirty="0"/>
            <a:t>Instructional Videos</a:t>
          </a:r>
        </a:p>
      </dgm:t>
    </dgm:pt>
    <dgm:pt modelId="{99876013-6CCE-44D8-979C-182803F483CF}" type="parTrans" cxnId="{B8DD4946-A590-4E5B-956B-3EA5F9EF7C6F}">
      <dgm:prSet/>
      <dgm:spPr/>
      <dgm:t>
        <a:bodyPr/>
        <a:lstStyle/>
        <a:p>
          <a:endParaRPr lang="en-US"/>
        </a:p>
      </dgm:t>
    </dgm:pt>
    <dgm:pt modelId="{FAA7BA9E-D5FF-41AA-81A5-EA9DD285507D}" type="sibTrans" cxnId="{B8DD4946-A590-4E5B-956B-3EA5F9EF7C6F}">
      <dgm:prSet/>
      <dgm:spPr/>
      <dgm:t>
        <a:bodyPr/>
        <a:lstStyle/>
        <a:p>
          <a:endParaRPr lang="en-US"/>
        </a:p>
      </dgm:t>
    </dgm:pt>
    <dgm:pt modelId="{BDD97EE0-4AB7-467C-A427-4D72D92265D5}" type="pres">
      <dgm:prSet presAssocID="{F3F63A6A-B9E7-4922-9299-EF95B3B9FF99}" presName="Name0" presStyleCnt="0">
        <dgm:presLayoutVars>
          <dgm:dir/>
          <dgm:animLvl val="lvl"/>
          <dgm:resizeHandles val="exact"/>
        </dgm:presLayoutVars>
      </dgm:prSet>
      <dgm:spPr/>
    </dgm:pt>
    <dgm:pt modelId="{EEA40BC8-C648-4374-981F-CF6691360628}" type="pres">
      <dgm:prSet presAssocID="{EA77D981-C4AF-4F3C-B236-7C036FCAF72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63A4B-D079-4F1D-B36F-72A98AD16162}" type="pres">
      <dgm:prSet presAssocID="{B694B058-DEF4-49D4-8A16-C1A9BA114C3F}" presName="parTxOnlySpace" presStyleCnt="0"/>
      <dgm:spPr/>
    </dgm:pt>
    <dgm:pt modelId="{4AA4FCED-12CE-4545-BF52-B1F58F3968ED}" type="pres">
      <dgm:prSet presAssocID="{203AF8CB-072E-4FE5-9882-E021F2CDF07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ED9AD-88FA-4F0D-87C8-C85C70D60824}" type="pres">
      <dgm:prSet presAssocID="{2F397189-7696-437D-A979-583571050CA7}" presName="parTxOnlySpace" presStyleCnt="0"/>
      <dgm:spPr/>
    </dgm:pt>
    <dgm:pt modelId="{0A37C5D4-893C-4EE9-B4A7-EA335121C157}" type="pres">
      <dgm:prSet presAssocID="{58606028-6B5A-4C65-9BB6-948BB649ECE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6E2A4-E479-4BC9-89CD-C9F7BBC136C3}" type="pres">
      <dgm:prSet presAssocID="{ED5B8A8E-D7A2-4124-9B8B-FC83E8AA9DA0}" presName="parTxOnlySpace" presStyleCnt="0"/>
      <dgm:spPr/>
    </dgm:pt>
    <dgm:pt modelId="{FE483500-E22A-4C77-82CD-BBA6DC554944}" type="pres">
      <dgm:prSet presAssocID="{9A6BC0B9-4AD7-4091-86A6-4A975D608E86}" presName="parTxOnly" presStyleLbl="node1" presStyleIdx="3" presStyleCnt="4" custScaleY="1697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E5F1B7-DF5E-49A4-B72C-4B27CD3D9B6E}" type="presOf" srcId="{F3F63A6A-B9E7-4922-9299-EF95B3B9FF99}" destId="{BDD97EE0-4AB7-467C-A427-4D72D92265D5}" srcOrd="0" destOrd="0" presId="urn:microsoft.com/office/officeart/2005/8/layout/chevron1"/>
    <dgm:cxn modelId="{19967614-8A38-45C2-BDBA-F72D9E2E141A}" type="presOf" srcId="{203AF8CB-072E-4FE5-9882-E021F2CDF073}" destId="{4AA4FCED-12CE-4545-BF52-B1F58F3968ED}" srcOrd="0" destOrd="0" presId="urn:microsoft.com/office/officeart/2005/8/layout/chevron1"/>
    <dgm:cxn modelId="{53C1641C-481D-4A30-ABD8-01A9EFFDEE83}" srcId="{F3F63A6A-B9E7-4922-9299-EF95B3B9FF99}" destId="{58606028-6B5A-4C65-9BB6-948BB649ECE6}" srcOrd="2" destOrd="0" parTransId="{564E6728-F5D9-48F6-9F75-B13CD1F731D5}" sibTransId="{ED5B8A8E-D7A2-4124-9B8B-FC83E8AA9DA0}"/>
    <dgm:cxn modelId="{B8DD4946-A590-4E5B-956B-3EA5F9EF7C6F}" srcId="{F3F63A6A-B9E7-4922-9299-EF95B3B9FF99}" destId="{9A6BC0B9-4AD7-4091-86A6-4A975D608E86}" srcOrd="3" destOrd="0" parTransId="{99876013-6CCE-44D8-979C-182803F483CF}" sibTransId="{FAA7BA9E-D5FF-41AA-81A5-EA9DD285507D}"/>
    <dgm:cxn modelId="{18F1829D-690C-451C-AF90-C031568EED51}" type="presOf" srcId="{58606028-6B5A-4C65-9BB6-948BB649ECE6}" destId="{0A37C5D4-893C-4EE9-B4A7-EA335121C157}" srcOrd="0" destOrd="0" presId="urn:microsoft.com/office/officeart/2005/8/layout/chevron1"/>
    <dgm:cxn modelId="{6EF9C32C-FDB8-400F-AC34-31ABA95CC9DB}" type="presOf" srcId="{EA77D981-C4AF-4F3C-B236-7C036FCAF72F}" destId="{EEA40BC8-C648-4374-981F-CF6691360628}" srcOrd="0" destOrd="0" presId="urn:microsoft.com/office/officeart/2005/8/layout/chevron1"/>
    <dgm:cxn modelId="{8C2FE4A9-FC6A-4728-96FD-5D02B8CB2369}" srcId="{F3F63A6A-B9E7-4922-9299-EF95B3B9FF99}" destId="{203AF8CB-072E-4FE5-9882-E021F2CDF073}" srcOrd="1" destOrd="0" parTransId="{79D475AF-8D31-4720-AE54-E32D5F2B913A}" sibTransId="{2F397189-7696-437D-A979-583571050CA7}"/>
    <dgm:cxn modelId="{89B6AF15-C736-425E-94E1-F1B95A1FB0F2}" srcId="{F3F63A6A-B9E7-4922-9299-EF95B3B9FF99}" destId="{EA77D981-C4AF-4F3C-B236-7C036FCAF72F}" srcOrd="0" destOrd="0" parTransId="{697FE8CD-ED87-47DB-B54F-E048B877C8FD}" sibTransId="{B694B058-DEF4-49D4-8A16-C1A9BA114C3F}"/>
    <dgm:cxn modelId="{4ABF5CB7-F527-4C95-A0CD-4C37BB1B4FA3}" type="presOf" srcId="{9A6BC0B9-4AD7-4091-86A6-4A975D608E86}" destId="{FE483500-E22A-4C77-82CD-BBA6DC554944}" srcOrd="0" destOrd="0" presId="urn:microsoft.com/office/officeart/2005/8/layout/chevron1"/>
    <dgm:cxn modelId="{CDD26C31-8B25-48BA-8502-8565AD54422B}" type="presParOf" srcId="{BDD97EE0-4AB7-467C-A427-4D72D92265D5}" destId="{EEA40BC8-C648-4374-981F-CF6691360628}" srcOrd="0" destOrd="0" presId="urn:microsoft.com/office/officeart/2005/8/layout/chevron1"/>
    <dgm:cxn modelId="{EF830E67-C3F5-4E25-9BD0-77CABF8163DA}" type="presParOf" srcId="{BDD97EE0-4AB7-467C-A427-4D72D92265D5}" destId="{79963A4B-D079-4F1D-B36F-72A98AD16162}" srcOrd="1" destOrd="0" presId="urn:microsoft.com/office/officeart/2005/8/layout/chevron1"/>
    <dgm:cxn modelId="{8054CEDB-368D-44FB-9F4C-4FC8917B2374}" type="presParOf" srcId="{BDD97EE0-4AB7-467C-A427-4D72D92265D5}" destId="{4AA4FCED-12CE-4545-BF52-B1F58F3968ED}" srcOrd="2" destOrd="0" presId="urn:microsoft.com/office/officeart/2005/8/layout/chevron1"/>
    <dgm:cxn modelId="{525CD469-22F4-4D20-8553-27CF7C98234D}" type="presParOf" srcId="{BDD97EE0-4AB7-467C-A427-4D72D92265D5}" destId="{4B8ED9AD-88FA-4F0D-87C8-C85C70D60824}" srcOrd="3" destOrd="0" presId="urn:microsoft.com/office/officeart/2005/8/layout/chevron1"/>
    <dgm:cxn modelId="{7AA69809-36F5-47E9-9380-D7041682DA59}" type="presParOf" srcId="{BDD97EE0-4AB7-467C-A427-4D72D92265D5}" destId="{0A37C5D4-893C-4EE9-B4A7-EA335121C157}" srcOrd="4" destOrd="0" presId="urn:microsoft.com/office/officeart/2005/8/layout/chevron1"/>
    <dgm:cxn modelId="{873399E1-E4A7-4BDB-8EE7-F9297DCBD047}" type="presParOf" srcId="{BDD97EE0-4AB7-467C-A427-4D72D92265D5}" destId="{6D16E2A4-E479-4BC9-89CD-C9F7BBC136C3}" srcOrd="5" destOrd="0" presId="urn:microsoft.com/office/officeart/2005/8/layout/chevron1"/>
    <dgm:cxn modelId="{C7B1474B-4484-40B3-9F01-8D10BA2C029A}" type="presParOf" srcId="{BDD97EE0-4AB7-467C-A427-4D72D92265D5}" destId="{FE483500-E22A-4C77-82CD-BBA6DC55494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D0E49-EB65-AF41-8F40-EA9B65C187D8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9FB8D6-7F92-D643-BC8A-AC1CD6361EA9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FDD58-7D70-2A43-8941-F654B5DA203A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824623-F32B-794C-82EA-0D9C6F9F2AEF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49C312-F2F6-A145-8A32-1A15E94E1954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Toolkit Resources</a:t>
          </a:r>
          <a:endParaRPr lang="en-US" sz="1800" kern="1200" dirty="0"/>
        </a:p>
      </dsp:txBody>
      <dsp:txXfrm>
        <a:off x="2539177" y="1523177"/>
        <a:ext cx="1017645" cy="1017645"/>
      </dsp:txXfrm>
    </dsp:sp>
    <dsp:sp modelId="{4E614A39-CA12-E64F-A598-950C121C29E8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Evaluation 101</a:t>
          </a:r>
          <a:endParaRPr lang="en-US" sz="1200" kern="1200" dirty="0"/>
        </a:p>
      </dsp:txBody>
      <dsp:txXfrm>
        <a:off x="2691824" y="149376"/>
        <a:ext cx="712351" cy="712351"/>
      </dsp:txXfrm>
    </dsp:sp>
    <dsp:sp modelId="{99A086B0-BCBE-D34D-920E-27DD4B57E56A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Recruiting</a:t>
          </a:r>
          <a:endParaRPr lang="en-US" sz="1200" kern="1200" dirty="0"/>
        </a:p>
      </dsp:txBody>
      <dsp:txXfrm>
        <a:off x="4218271" y="1675824"/>
        <a:ext cx="712351" cy="712351"/>
      </dsp:txXfrm>
    </dsp:sp>
    <dsp:sp modelId="{89FF8276-9310-734B-8DE3-42E0CDB20312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Student Outcomes</a:t>
          </a:r>
          <a:endParaRPr lang="en-US" sz="1200" kern="1200" dirty="0"/>
        </a:p>
      </dsp:txBody>
      <dsp:txXfrm>
        <a:off x="2691824" y="3202271"/>
        <a:ext cx="712351" cy="712351"/>
      </dsp:txXfrm>
    </dsp:sp>
    <dsp:sp modelId="{A48353A9-D185-BC47-991A-FF34912C5C94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Etc.</a:t>
          </a:r>
          <a:endParaRPr lang="en-US" sz="1200" kern="1200" dirty="0"/>
        </a:p>
      </dsp:txBody>
      <dsp:txXfrm>
        <a:off x="1165376" y="1675824"/>
        <a:ext cx="712351" cy="712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22E2A-3090-6047-BD05-02CC1767FB55}">
      <dsp:nvSpPr>
        <dsp:cNvPr id="0" name=""/>
        <dsp:cNvSpPr/>
      </dsp:nvSpPr>
      <dsp:spPr>
        <a:xfrm>
          <a:off x="0" y="482996"/>
          <a:ext cx="4956810" cy="309800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2D0A0C-30FF-D246-8F26-A3D40E75AB2C}">
      <dsp:nvSpPr>
        <dsp:cNvPr id="0" name=""/>
        <dsp:cNvSpPr/>
      </dsp:nvSpPr>
      <dsp:spPr>
        <a:xfrm>
          <a:off x="629514" y="2621240"/>
          <a:ext cx="128877" cy="1288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BEE0D6-4F1C-BE49-BE25-DC95D3ACD4EC}">
      <dsp:nvSpPr>
        <dsp:cNvPr id="0" name=""/>
        <dsp:cNvSpPr/>
      </dsp:nvSpPr>
      <dsp:spPr>
        <a:xfrm>
          <a:off x="693953" y="2685679"/>
          <a:ext cx="1154936" cy="895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89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Fall: advertise</a:t>
          </a:r>
          <a:endParaRPr lang="en-US" sz="2200" kern="1200" dirty="0"/>
        </a:p>
      </dsp:txBody>
      <dsp:txXfrm>
        <a:off x="693953" y="2685679"/>
        <a:ext cx="1154936" cy="895323"/>
      </dsp:txXfrm>
    </dsp:sp>
    <dsp:sp modelId="{F1C5640B-3296-8D43-83E5-F735DB5899FB}">
      <dsp:nvSpPr>
        <dsp:cNvPr id="0" name=""/>
        <dsp:cNvSpPr/>
      </dsp:nvSpPr>
      <dsp:spPr>
        <a:xfrm>
          <a:off x="1767102" y="1779202"/>
          <a:ext cx="232970" cy="2329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5178ED-4297-6544-B4AA-7A27792EB5DD}">
      <dsp:nvSpPr>
        <dsp:cNvPr id="0" name=""/>
        <dsp:cNvSpPr/>
      </dsp:nvSpPr>
      <dsp:spPr>
        <a:xfrm>
          <a:off x="1883587" y="1895687"/>
          <a:ext cx="1189634" cy="1685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46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Winter: select</a:t>
          </a:r>
          <a:endParaRPr lang="en-US" sz="2200" kern="1200" dirty="0"/>
        </a:p>
      </dsp:txBody>
      <dsp:txXfrm>
        <a:off x="1883587" y="1895687"/>
        <a:ext cx="1189634" cy="1685315"/>
      </dsp:txXfrm>
    </dsp:sp>
    <dsp:sp modelId="{89A36AD2-EA58-8245-BBF7-CEDD6B0D54B9}">
      <dsp:nvSpPr>
        <dsp:cNvPr id="0" name=""/>
        <dsp:cNvSpPr/>
      </dsp:nvSpPr>
      <dsp:spPr>
        <a:xfrm>
          <a:off x="3135182" y="1266792"/>
          <a:ext cx="322192" cy="3221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781550-D36F-8941-831E-1FF51D9F6898}">
      <dsp:nvSpPr>
        <dsp:cNvPr id="0" name=""/>
        <dsp:cNvSpPr/>
      </dsp:nvSpPr>
      <dsp:spPr>
        <a:xfrm>
          <a:off x="3296278" y="1427888"/>
          <a:ext cx="1189634" cy="2153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23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Spring: share</a:t>
          </a:r>
          <a:endParaRPr lang="en-US" sz="2200" kern="1200" dirty="0"/>
        </a:p>
      </dsp:txBody>
      <dsp:txXfrm>
        <a:off x="3296278" y="1427888"/>
        <a:ext cx="1189634" cy="2153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787F4-3363-B84A-8151-AB907DD31865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IRB</a:t>
          </a:r>
          <a:endParaRPr lang="en-US" sz="4000" kern="1200" dirty="0"/>
        </a:p>
      </dsp:txBody>
      <dsp:txXfrm>
        <a:off x="744" y="145603"/>
        <a:ext cx="2902148" cy="1741289"/>
      </dsp:txXfrm>
    </dsp:sp>
    <dsp:sp modelId="{79B0120A-3607-344B-8166-4C030DD386C5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Longitudinal Tracking</a:t>
          </a:r>
          <a:endParaRPr lang="en-US" sz="4000" kern="1200" dirty="0"/>
        </a:p>
      </dsp:txBody>
      <dsp:txXfrm>
        <a:off x="3193107" y="145603"/>
        <a:ext cx="2902148" cy="1741289"/>
      </dsp:txXfrm>
    </dsp:sp>
    <dsp:sp modelId="{5342DA6F-518E-6842-A251-5C45C2D1A7C9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Outcomes of Interest</a:t>
          </a:r>
          <a:endParaRPr lang="en-US" sz="4000" kern="1200" dirty="0"/>
        </a:p>
      </dsp:txBody>
      <dsp:txXfrm>
        <a:off x="744" y="2177107"/>
        <a:ext cx="2902148" cy="1741289"/>
      </dsp:txXfrm>
    </dsp:sp>
    <dsp:sp modelId="{B17D76FE-1124-4349-9AA7-203DA5CF3CF3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Campus Resources</a:t>
          </a:r>
          <a:endParaRPr lang="en-US" sz="4000" kern="1200" dirty="0"/>
        </a:p>
      </dsp:txBody>
      <dsp:txXfrm>
        <a:off x="3193107" y="2177107"/>
        <a:ext cx="2902148" cy="1741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14FDA-1C1F-D146-9ABA-F6CBA4B278D3}">
      <dsp:nvSpPr>
        <dsp:cNvPr id="0" name=""/>
        <dsp:cNvSpPr/>
      </dsp:nvSpPr>
      <dsp:spPr>
        <a:xfrm>
          <a:off x="3357106" y="1515"/>
          <a:ext cx="1439186" cy="1439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Working Group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March 2016</a:t>
          </a:r>
          <a:endParaRPr lang="en-US" sz="1500" kern="1200" dirty="0"/>
        </a:p>
      </dsp:txBody>
      <dsp:txXfrm>
        <a:off x="3567870" y="212279"/>
        <a:ext cx="1017658" cy="1017658"/>
      </dsp:txXfrm>
    </dsp:sp>
    <dsp:sp modelId="{D678140C-4CCA-EF4D-A854-018A3DC125B3}">
      <dsp:nvSpPr>
        <dsp:cNvPr id="0" name=""/>
        <dsp:cNvSpPr/>
      </dsp:nvSpPr>
      <dsp:spPr>
        <a:xfrm rot="2700000">
          <a:off x="4641652" y="1234004"/>
          <a:ext cx="381611" cy="4857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658418" y="1290673"/>
        <a:ext cx="267128" cy="291435"/>
      </dsp:txXfrm>
    </dsp:sp>
    <dsp:sp modelId="{EEDDA94A-AD5E-FF47-99B2-C002E0ED7379}">
      <dsp:nvSpPr>
        <dsp:cNvPr id="0" name=""/>
        <dsp:cNvSpPr/>
      </dsp:nvSpPr>
      <dsp:spPr>
        <a:xfrm>
          <a:off x="4883897" y="1528306"/>
          <a:ext cx="1439186" cy="1439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Discussion &amp; Ideas</a:t>
          </a:r>
          <a:endParaRPr lang="en-US" sz="1500" kern="1200" dirty="0"/>
        </a:p>
      </dsp:txBody>
      <dsp:txXfrm>
        <a:off x="5094661" y="1739070"/>
        <a:ext cx="1017658" cy="1017658"/>
      </dsp:txXfrm>
    </dsp:sp>
    <dsp:sp modelId="{DFDC5A3F-6AD8-BC44-A06C-D3A46A365108}">
      <dsp:nvSpPr>
        <dsp:cNvPr id="0" name=""/>
        <dsp:cNvSpPr/>
      </dsp:nvSpPr>
      <dsp:spPr>
        <a:xfrm rot="8100000">
          <a:off x="4656926" y="2760795"/>
          <a:ext cx="381611" cy="4857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4754643" y="2817464"/>
        <a:ext cx="267128" cy="291435"/>
      </dsp:txXfrm>
    </dsp:sp>
    <dsp:sp modelId="{FAC4F121-E03F-764C-B528-89054197D6C4}">
      <dsp:nvSpPr>
        <dsp:cNvPr id="0" name=""/>
        <dsp:cNvSpPr/>
      </dsp:nvSpPr>
      <dsp:spPr>
        <a:xfrm>
          <a:off x="3357106" y="3055097"/>
          <a:ext cx="1439186" cy="1439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Develop</a:t>
          </a:r>
          <a:r>
            <a:rPr lang="en-US" sz="1500" kern="1200" baseline="0" dirty="0" smtClean="0"/>
            <a:t> Prototypes</a:t>
          </a:r>
          <a:endParaRPr lang="en-US" sz="1500" kern="1200" dirty="0"/>
        </a:p>
      </dsp:txBody>
      <dsp:txXfrm>
        <a:off x="3567870" y="3265861"/>
        <a:ext cx="1017658" cy="1017658"/>
      </dsp:txXfrm>
    </dsp:sp>
    <dsp:sp modelId="{9DA6B6A0-2B94-B74A-ACDC-DCF7C4E65805}">
      <dsp:nvSpPr>
        <dsp:cNvPr id="0" name=""/>
        <dsp:cNvSpPr/>
      </dsp:nvSpPr>
      <dsp:spPr>
        <a:xfrm rot="13500000">
          <a:off x="3130135" y="2776069"/>
          <a:ext cx="381611" cy="4857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227852" y="2913690"/>
        <a:ext cx="267128" cy="291435"/>
      </dsp:txXfrm>
    </dsp:sp>
    <dsp:sp modelId="{22647351-D736-1842-A637-D1F8E159D08C}">
      <dsp:nvSpPr>
        <dsp:cNvPr id="0" name=""/>
        <dsp:cNvSpPr/>
      </dsp:nvSpPr>
      <dsp:spPr>
        <a:xfrm>
          <a:off x="1830315" y="1528306"/>
          <a:ext cx="1439186" cy="1439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800000"/>
              </a:solidFill>
            </a:rPr>
            <a:t>Feedback</a:t>
          </a:r>
          <a:r>
            <a:rPr lang="en-US" sz="1500" b="1" kern="1200" baseline="0" dirty="0" smtClean="0">
              <a:solidFill>
                <a:srgbClr val="800000"/>
              </a:solidFill>
            </a:rPr>
            <a:t>  &amp; Launch</a:t>
          </a:r>
          <a:endParaRPr lang="en-US" sz="1500" b="1" kern="1200" dirty="0">
            <a:solidFill>
              <a:srgbClr val="800000"/>
            </a:solidFill>
          </a:endParaRPr>
        </a:p>
      </dsp:txBody>
      <dsp:txXfrm>
        <a:off x="2041079" y="1739070"/>
        <a:ext cx="1017658" cy="1017658"/>
      </dsp:txXfrm>
    </dsp:sp>
    <dsp:sp modelId="{647A3391-0101-9447-BCA5-4DEC5C13D2E9}">
      <dsp:nvSpPr>
        <dsp:cNvPr id="0" name=""/>
        <dsp:cNvSpPr/>
      </dsp:nvSpPr>
      <dsp:spPr>
        <a:xfrm rot="18900000">
          <a:off x="3114861" y="1249278"/>
          <a:ext cx="381611" cy="4857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131627" y="1386899"/>
        <a:ext cx="267128" cy="291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0AE21-5313-4753-9A19-04C3E1BCB8FE}">
      <dsp:nvSpPr>
        <dsp:cNvPr id="0" name=""/>
        <dsp:cNvSpPr/>
      </dsp:nvSpPr>
      <dsp:spPr>
        <a:xfrm rot="5400000">
          <a:off x="5158363" y="-2083762"/>
          <a:ext cx="87552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+mn-lt"/>
              <a:cs typeface="Arial" pitchFamily="34" charset="0"/>
            </a:rPr>
            <a:t>Evaluation Toolkit: reu.uncc.edu/</a:t>
          </a:r>
          <a:r>
            <a:rPr lang="en-US" sz="1500" kern="1200" dirty="0" err="1">
              <a:solidFill>
                <a:schemeClr val="tx1"/>
              </a:solidFill>
              <a:latin typeface="+mn-lt"/>
              <a:cs typeface="Arial" pitchFamily="34" charset="0"/>
            </a:rPr>
            <a:t>cise</a:t>
          </a:r>
          <a:r>
            <a:rPr lang="en-US" sz="1500" kern="1200" dirty="0">
              <a:solidFill>
                <a:schemeClr val="tx1"/>
              </a:solidFill>
              <a:latin typeface="+mn-lt"/>
              <a:cs typeface="Arial" pitchFamily="34" charset="0"/>
            </a:rPr>
            <a:t>-</a:t>
          </a:r>
          <a:r>
            <a:rPr lang="en-US" sz="1500" kern="1200" dirty="0" err="1">
              <a:solidFill>
                <a:schemeClr val="tx1"/>
              </a:solidFill>
              <a:latin typeface="+mn-lt"/>
              <a:cs typeface="Arial" pitchFamily="34" charset="0"/>
            </a:rPr>
            <a:t>reu</a:t>
          </a:r>
          <a:r>
            <a:rPr lang="en-US" sz="1500" kern="1200" dirty="0">
              <a:solidFill>
                <a:schemeClr val="tx1"/>
              </a:solidFill>
              <a:latin typeface="+mn-lt"/>
              <a:cs typeface="Arial" pitchFamily="34" charset="0"/>
            </a:rPr>
            <a:t>-toolkit</a:t>
          </a:r>
          <a:endParaRPr lang="en-US" sz="150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How To videos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Evaluation materials and resources tailored to CISE REU</a:t>
          </a:r>
        </a:p>
      </dsp:txBody>
      <dsp:txXfrm rot="-5400000">
        <a:off x="2962656" y="154685"/>
        <a:ext cx="5224204" cy="790049"/>
      </dsp:txXfrm>
    </dsp:sp>
    <dsp:sp modelId="{792E7FA3-6B75-4854-83AD-A794171DB444}">
      <dsp:nvSpPr>
        <dsp:cNvPr id="0" name=""/>
        <dsp:cNvSpPr/>
      </dsp:nvSpPr>
      <dsp:spPr>
        <a:xfrm>
          <a:off x="0" y="2503"/>
          <a:ext cx="2962656" cy="1094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/>
            <a:t>Online Evaluation Toolkit</a:t>
          </a:r>
        </a:p>
      </dsp:txBody>
      <dsp:txXfrm>
        <a:off x="53425" y="55928"/>
        <a:ext cx="2855806" cy="987562"/>
      </dsp:txXfrm>
    </dsp:sp>
    <dsp:sp modelId="{6E891DBD-64A1-4ACC-A968-0FB923C990E4}">
      <dsp:nvSpPr>
        <dsp:cNvPr id="0" name=""/>
        <dsp:cNvSpPr/>
      </dsp:nvSpPr>
      <dsp:spPr>
        <a:xfrm rot="5400000">
          <a:off x="5158363" y="-934629"/>
          <a:ext cx="87552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Google Form application UNIQUE to site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Standardized &amp; customizable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Aggregate descriptive statistics across CISE directorate</a:t>
          </a:r>
        </a:p>
      </dsp:txBody>
      <dsp:txXfrm rot="-5400000">
        <a:off x="2962656" y="1303818"/>
        <a:ext cx="5224204" cy="790049"/>
      </dsp:txXfrm>
    </dsp:sp>
    <dsp:sp modelId="{A5BF2078-2C08-467C-A53A-71EF668EE5A9}">
      <dsp:nvSpPr>
        <dsp:cNvPr id="0" name=""/>
        <dsp:cNvSpPr/>
      </dsp:nvSpPr>
      <dsp:spPr>
        <a:xfrm>
          <a:off x="0" y="1151635"/>
          <a:ext cx="2962656" cy="1094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>
              <a:solidFill>
                <a:schemeClr val="bg2"/>
              </a:solidFill>
            </a:rPr>
            <a:t>Common Application</a:t>
          </a:r>
        </a:p>
      </dsp:txBody>
      <dsp:txXfrm>
        <a:off x="53425" y="1205060"/>
        <a:ext cx="2855806" cy="987562"/>
      </dsp:txXfrm>
    </dsp:sp>
    <dsp:sp modelId="{94FC17AD-4B25-4ECD-AC52-210EA0F89634}">
      <dsp:nvSpPr>
        <dsp:cNvPr id="0" name=""/>
        <dsp:cNvSpPr/>
      </dsp:nvSpPr>
      <dsp:spPr>
        <a:xfrm rot="5400000">
          <a:off x="5158363" y="214502"/>
          <a:ext cx="87552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Managed via Google Drive &amp; Common Applications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Site PI “releases” unselected candidates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All PIs have access to online folder</a:t>
          </a:r>
        </a:p>
      </dsp:txBody>
      <dsp:txXfrm rot="-5400000">
        <a:off x="2962656" y="2452949"/>
        <a:ext cx="5224204" cy="790049"/>
      </dsp:txXfrm>
    </dsp:sp>
    <dsp:sp modelId="{CBF9BA31-D54A-41CC-8899-23AF0C448502}">
      <dsp:nvSpPr>
        <dsp:cNvPr id="0" name=""/>
        <dsp:cNvSpPr/>
      </dsp:nvSpPr>
      <dsp:spPr>
        <a:xfrm>
          <a:off x="0" y="2300768"/>
          <a:ext cx="2962656" cy="1094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>
              <a:solidFill>
                <a:schemeClr val="bg2"/>
              </a:solidFill>
            </a:rPr>
            <a:t>Shared Applicant Pool</a:t>
          </a:r>
        </a:p>
      </dsp:txBody>
      <dsp:txXfrm>
        <a:off x="53425" y="2354193"/>
        <a:ext cx="2855806" cy="987562"/>
      </dsp:txXfrm>
    </dsp:sp>
    <dsp:sp modelId="{D74C0BFE-AE91-4B08-A1CD-1BCE49290C02}">
      <dsp:nvSpPr>
        <dsp:cNvPr id="0" name=""/>
        <dsp:cNvSpPr/>
      </dsp:nvSpPr>
      <dsp:spPr>
        <a:xfrm rot="5400000">
          <a:off x="5158363" y="1363635"/>
          <a:ext cx="87552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Student Outcomes: modulated, valid/reliable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Faculty Impact: Survey deploying summer 2016</a:t>
          </a:r>
        </a:p>
      </dsp:txBody>
      <dsp:txXfrm rot="-5400000">
        <a:off x="2962656" y="3602082"/>
        <a:ext cx="5224204" cy="790049"/>
      </dsp:txXfrm>
    </dsp:sp>
    <dsp:sp modelId="{952617B0-3EF6-487F-B844-707A1B28519C}">
      <dsp:nvSpPr>
        <dsp:cNvPr id="0" name=""/>
        <dsp:cNvSpPr/>
      </dsp:nvSpPr>
      <dsp:spPr>
        <a:xfrm>
          <a:off x="0" y="3449901"/>
          <a:ext cx="2962656" cy="1094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chemeClr val="bg2"/>
              </a:solidFill>
            </a:rPr>
            <a:t>Surveys: </a:t>
          </a:r>
          <a:r>
            <a:rPr lang="en-US" sz="2900" b="1" kern="1200" dirty="0">
              <a:solidFill>
                <a:schemeClr val="bg2"/>
              </a:solidFill>
            </a:rPr>
            <a:t>A la Carte </a:t>
          </a:r>
          <a:r>
            <a:rPr lang="en-US" sz="2900" b="0" kern="1200" dirty="0">
              <a:solidFill>
                <a:schemeClr val="bg2"/>
              </a:solidFill>
            </a:rPr>
            <a:t>and</a:t>
          </a:r>
          <a:r>
            <a:rPr lang="en-US" sz="2900" kern="1200" dirty="0">
              <a:solidFill>
                <a:schemeClr val="bg2"/>
              </a:solidFill>
            </a:rPr>
            <a:t> </a:t>
          </a:r>
          <a:r>
            <a:rPr lang="en-US" sz="2900" b="1" kern="1200" dirty="0">
              <a:solidFill>
                <a:schemeClr val="bg2"/>
              </a:solidFill>
            </a:rPr>
            <a:t>Faculty</a:t>
          </a:r>
        </a:p>
      </dsp:txBody>
      <dsp:txXfrm>
        <a:off x="53425" y="3503326"/>
        <a:ext cx="2855806" cy="987562"/>
      </dsp:txXfrm>
    </dsp:sp>
    <dsp:sp modelId="{3ADA28CE-C98A-D34B-A83A-B6A092FD116E}">
      <dsp:nvSpPr>
        <dsp:cNvPr id="0" name=""/>
        <dsp:cNvSpPr/>
      </dsp:nvSpPr>
      <dsp:spPr>
        <a:xfrm rot="5400000">
          <a:off x="5158363" y="2512768"/>
          <a:ext cx="87552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Under construction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Join the working group</a:t>
          </a:r>
          <a:endParaRPr lang="en-US" sz="1500" kern="1200" dirty="0"/>
        </a:p>
      </dsp:txBody>
      <dsp:txXfrm rot="-5400000">
        <a:off x="2962656" y="4751215"/>
        <a:ext cx="5224204" cy="790049"/>
      </dsp:txXfrm>
    </dsp:sp>
    <dsp:sp modelId="{91EB8616-8F1C-344D-B387-0DB554957C4E}">
      <dsp:nvSpPr>
        <dsp:cNvPr id="0" name=""/>
        <dsp:cNvSpPr/>
      </dsp:nvSpPr>
      <dsp:spPr>
        <a:xfrm>
          <a:off x="0" y="4599034"/>
          <a:ext cx="2962656" cy="1094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bg2"/>
              </a:solidFill>
            </a:rPr>
            <a:t>Alumni Tracking</a:t>
          </a:r>
          <a:endParaRPr lang="en-US" sz="2900" b="1" kern="1200" dirty="0">
            <a:solidFill>
              <a:schemeClr val="bg2"/>
            </a:solidFill>
          </a:endParaRPr>
        </a:p>
      </dsp:txBody>
      <dsp:txXfrm>
        <a:off x="53425" y="4652459"/>
        <a:ext cx="2855806" cy="9875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40BC8-C648-4374-981F-CF6691360628}">
      <dsp:nvSpPr>
        <dsp:cNvPr id="0" name=""/>
        <dsp:cNvSpPr/>
      </dsp:nvSpPr>
      <dsp:spPr>
        <a:xfrm>
          <a:off x="4241" y="2173188"/>
          <a:ext cx="2469058" cy="9876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Needs Assessment &amp;  Study</a:t>
          </a:r>
        </a:p>
      </dsp:txBody>
      <dsp:txXfrm>
        <a:off x="498053" y="2173188"/>
        <a:ext cx="1481435" cy="987623"/>
      </dsp:txXfrm>
    </dsp:sp>
    <dsp:sp modelId="{4AA4FCED-12CE-4545-BF52-B1F58F3968ED}">
      <dsp:nvSpPr>
        <dsp:cNvPr id="0" name=""/>
        <dsp:cNvSpPr/>
      </dsp:nvSpPr>
      <dsp:spPr>
        <a:xfrm>
          <a:off x="2226394" y="2173188"/>
          <a:ext cx="2469058" cy="9876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Established Common Indicators &amp; Tools</a:t>
          </a:r>
        </a:p>
      </dsp:txBody>
      <dsp:txXfrm>
        <a:off x="2720206" y="2173188"/>
        <a:ext cx="1481435" cy="987623"/>
      </dsp:txXfrm>
    </dsp:sp>
    <dsp:sp modelId="{0A37C5D4-893C-4EE9-B4A7-EA335121C157}">
      <dsp:nvSpPr>
        <dsp:cNvPr id="0" name=""/>
        <dsp:cNvSpPr/>
      </dsp:nvSpPr>
      <dsp:spPr>
        <a:xfrm>
          <a:off x="4448547" y="2173188"/>
          <a:ext cx="2469058" cy="9876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Research Module            Inclusive Terminology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Shared Applicant Pool</a:t>
          </a:r>
        </a:p>
      </dsp:txBody>
      <dsp:txXfrm>
        <a:off x="4942359" y="2173188"/>
        <a:ext cx="1481435" cy="987623"/>
      </dsp:txXfrm>
    </dsp:sp>
    <dsp:sp modelId="{FE483500-E22A-4C77-82CD-BBA6DC554944}">
      <dsp:nvSpPr>
        <dsp:cNvPr id="0" name=""/>
        <dsp:cNvSpPr/>
      </dsp:nvSpPr>
      <dsp:spPr>
        <a:xfrm>
          <a:off x="6670699" y="1828799"/>
          <a:ext cx="2469058" cy="16764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New Modules  Faculty Study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Alumni Tracker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Instructional Videos</a:t>
          </a:r>
        </a:p>
      </dsp:txBody>
      <dsp:txXfrm>
        <a:off x="7508900" y="1828799"/>
        <a:ext cx="792657" cy="1676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C8309-1667-884C-AB4E-2CE1C9A1E35A}" type="datetime1">
              <a:rPr lang="en-US" smtClean="0"/>
              <a:t>3/28/17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Chemistry REU PI Meeting San Antonio, TX July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1805F-BEC0-B24B-AD7D-0625FC54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2954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0F31F-DAAB-3546-BD2B-8B0427A377B4}" type="datetime1">
              <a:rPr lang="en-US" smtClean="0"/>
              <a:t>3/28/17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Chemistry REU PI Meeting San Antonio, TX July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C18B8-445E-4064-95FC-0189B70E1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749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DF13F-C62B-4977-858B-8B7C23268CE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Verdana" pitchFamily="1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Chemistry REU PI Meeting San Antonio, TX July 2015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Chemistry REU PI Meeting San Antonio, TX July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C18B8-445E-4064-95FC-0189B70E178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59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Chemistry REU PI Meeting San Antonio, TX July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C18B8-445E-4064-95FC-0189B70E178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9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18B8-445E-4064-95FC-0189B70E17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Chemistry REU PI Meeting San Antonio, TX July 2015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18B8-445E-4064-95FC-0189B70E17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Chemistry REU PI Meeting San Antonio, TX July 2015</a:t>
            </a:r>
          </a:p>
        </p:txBody>
      </p:sp>
    </p:spTree>
    <p:extLst>
      <p:ext uri="{BB962C8B-B14F-4D97-AF65-F5344CB8AC3E}">
        <p14:creationId xmlns:p14="http://schemas.microsoft.com/office/powerpoint/2010/main" val="3314083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Chemistry REU PI Meeting San Antonio, TX July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C18B8-445E-4064-95FC-0189B70E178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52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Chemistry REU PI Meeting San Antonio, TX July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C18B8-445E-4064-95FC-0189B70E178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66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0" hangingPunct="0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Chemistry REU PI Meeting San Antonio, TX July 2015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Lapatto’s</a:t>
            </a:r>
            <a:r>
              <a:rPr lang="en-US" dirty="0"/>
              <a:t> survey created at Washington University  (St. Louis) and he</a:t>
            </a:r>
            <a:r>
              <a:rPr lang="en-US" baseline="0" dirty="0"/>
              <a:t> deployed to Howard Hughes Medical Institute; his population was  380 liberal arts students; found no institutional differences and more similarity between ethnicity and gender</a:t>
            </a:r>
          </a:p>
          <a:p>
            <a:r>
              <a:rPr lang="en-US" dirty="0"/>
              <a:t>http://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/articles/PMC533131/</a:t>
            </a:r>
          </a:p>
          <a:p>
            <a:r>
              <a:rPr lang="en-US" dirty="0"/>
              <a:t>https://</a:t>
            </a:r>
            <a:r>
              <a:rPr lang="en-US" dirty="0" err="1"/>
              <a:t>www.grinnell.edu</a:t>
            </a:r>
            <a:r>
              <a:rPr lang="en-US" dirty="0"/>
              <a:t>/academics/areas/psychology/</a:t>
            </a:r>
            <a:r>
              <a:rPr lang="en-US" dirty="0" err="1"/>
              <a:t>assessnebts</a:t>
            </a:r>
            <a:r>
              <a:rPr lang="en-US" dirty="0"/>
              <a:t>/sure-iii-survey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Chemistry REU PI Meeting San Antonio, TX July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C18B8-445E-4064-95FC-0189B70E178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67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Chemistry REU PI Meeting San Antonio, TX July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C18B8-445E-4064-95FC-0189B70E178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5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8CA3-C7F1-2247-8BEB-89460AFC277E}" type="datetime1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NSF CISE REU PI Meeting, Orlando, FL, March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2659-9C22-744B-A2E6-0CF01A55C7F5}" type="datetime1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NSF CISE REU PI Meeting, Orlando, FL, March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E9D5-5524-4F00-94E0-085358AA9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A4D2-C1F3-FB47-B4AB-36FCCB1EF541}" type="datetime1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NSF CISE REU PI Meeting, Orlando, FL, March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E9D5-5524-4F00-94E0-085358AA9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9EF8-7CA5-B343-8B83-4E29442C57BC}" type="datetime1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NSF CISE REU PI Meeting, Orlando, FL, March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E9D5-5524-4F00-94E0-085358AA9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E75D-782E-0346-AF69-5ECC526C213A}" type="datetime1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NSF CISE REU PI Meeting, Orlando, FL, March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E9D5-5524-4F00-94E0-085358AA9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1E79-6B02-D044-A447-CCAD7B689B48}" type="datetime1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NSF CISE REU PI Meeting, Orlando, FL, March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E9D5-5524-4F00-94E0-085358AA9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DCD-7122-B34C-B4C5-88A1BD485EC8}" type="datetime1">
              <a:rPr lang="en-US" smtClean="0"/>
              <a:t>3/28/17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NSF CISE REU PI Meeting, Orlando, FL, March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E9D5-5524-4F00-94E0-085358AA9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B36F-EB58-CD4A-9C11-8CB6515B39F7}" type="datetime1">
              <a:rPr lang="en-US" smtClean="0"/>
              <a:t>3/28/17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NSF CISE REU PI Meeting, Orlando, FL, March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E9D5-5524-4F00-94E0-085358AA9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9201-1566-C142-A396-254863CA7AC4}" type="datetime1">
              <a:rPr lang="en-US" smtClean="0"/>
              <a:t>3/28/17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NSF CISE REU PI Meeting, Orlando, FL, March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E9D5-5524-4F00-94E0-085358AA9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9F17-B686-CF42-A911-1D22EB7BE446}" type="datetime1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NSF CISE REU PI Meeting, Orlando, FL, March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E9D5-5524-4F00-94E0-085358AA9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34DA-CCF1-6C4F-A45D-93929A9E8078}" type="datetime1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NSF CISE REU PI Meeting, Orlando, FL, March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E9D5-5524-4F00-94E0-085358AA9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8D1A3-D9BB-4C4D-9930-38FF4289C11F}" type="datetime1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NSF CISE REU PI Meeting, Orlando, FL, March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6E9D5-5524-4F00-94E0-085358AA94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7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066800"/>
            <a:ext cx="7315200" cy="13906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CISE REU Evaluation Toolkit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24100" y="2847891"/>
            <a:ext cx="6172200" cy="1355130"/>
          </a:xfrm>
        </p:spPr>
        <p:txBody>
          <a:bodyPr>
            <a:normAutofit/>
          </a:bodyPr>
          <a:lstStyle/>
          <a:p>
            <a:pPr marR="0" algn="ctr" eaLnBrk="1" hangingPunct="1"/>
            <a:r>
              <a:rPr lang="en-US" sz="1600" dirty="0">
                <a:latin typeface="Arial" pitchFamily="34" charset="0"/>
                <a:cs typeface="Arial" pitchFamily="34" charset="0"/>
              </a:rPr>
              <a:t>Audrey Rorrer, PhD</a:t>
            </a:r>
          </a:p>
          <a:p>
            <a:pPr marR="0" algn="ctr" eaLnBrk="1" hangingPunct="1"/>
            <a:r>
              <a:rPr lang="en-US" sz="1600" dirty="0">
                <a:latin typeface="Arial" pitchFamily="34" charset="0"/>
                <a:cs typeface="Arial" pitchFamily="34" charset="0"/>
              </a:rPr>
              <a:t>University of North Carolina at Charlotte</a:t>
            </a:r>
          </a:p>
          <a:p>
            <a:pPr marR="0" algn="ctr" eaLnBrk="1" hangingPunct="1"/>
            <a:r>
              <a:rPr lang="en-US" sz="1600" dirty="0">
                <a:latin typeface="Arial" pitchFamily="34" charset="0"/>
                <a:cs typeface="Arial" pitchFamily="34" charset="0"/>
              </a:rPr>
              <a:t>College of Computing &amp; Informatics</a:t>
            </a:r>
          </a:p>
          <a:p>
            <a:pPr marR="0" algn="ctr" eaLnBrk="1" hangingPunct="1"/>
            <a:r>
              <a:rPr lang="en-US" sz="1600" dirty="0">
                <a:latin typeface="Arial" pitchFamily="34" charset="0"/>
                <a:cs typeface="Arial" pitchFamily="34" charset="0"/>
              </a:rPr>
              <a:t>audrey.rorrer@uncc.edu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2600" y="6400800"/>
            <a:ext cx="5334000" cy="34899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NSF CISE </a:t>
            </a:r>
            <a:r>
              <a:rPr lang="en-US" dirty="0" smtClean="0">
                <a:solidFill>
                  <a:schemeClr val="tx2"/>
                </a:solidFill>
              </a:rPr>
              <a:t>REU New </a:t>
            </a:r>
            <a:r>
              <a:rPr lang="en-US" dirty="0">
                <a:solidFill>
                  <a:schemeClr val="tx2"/>
                </a:solidFill>
              </a:rPr>
              <a:t>PI Meeting, </a:t>
            </a:r>
            <a:r>
              <a:rPr lang="en-US" dirty="0" smtClean="0">
                <a:solidFill>
                  <a:schemeClr val="tx2"/>
                </a:solidFill>
              </a:rPr>
              <a:t>Arlington, VA, </a:t>
            </a:r>
            <a:r>
              <a:rPr lang="en-US" dirty="0">
                <a:solidFill>
                  <a:schemeClr val="tx2"/>
                </a:solidFill>
              </a:rPr>
              <a:t>March 2017</a:t>
            </a:r>
          </a:p>
        </p:txBody>
      </p:sp>
      <p:pic>
        <p:nvPicPr>
          <p:cNvPr id="13316" name="Picture 5" descr="ns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" y="2667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" y="1958213"/>
            <a:ext cx="174625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NCC_CompInfo_Logo_4c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44" y="5833578"/>
            <a:ext cx="1966112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4855" y="177276"/>
            <a:ext cx="8305800" cy="9144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Applicant Demographic </a:t>
            </a:r>
            <a:r>
              <a:rPr lang="en-US" sz="3200" dirty="0" smtClean="0">
                <a:solidFill>
                  <a:schemeClr val="accent5"/>
                </a:solidFill>
              </a:rPr>
              <a:t>Trends: </a:t>
            </a:r>
            <a:br>
              <a:rPr lang="en-US" sz="3200" dirty="0" smtClean="0">
                <a:solidFill>
                  <a:schemeClr val="accent5"/>
                </a:solidFill>
              </a:rPr>
            </a:br>
            <a:r>
              <a:rPr lang="en-US" sz="3200" dirty="0" smtClean="0">
                <a:solidFill>
                  <a:schemeClr val="accent5"/>
                </a:solidFill>
              </a:rPr>
              <a:t>Underrepresented Minority Distribution 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1926"/>
            <a:ext cx="9144000" cy="49071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05799" y="5392227"/>
            <a:ext cx="64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</a:rPr>
              <a:t>28%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5799" y="4818548"/>
            <a:ext cx="64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</a:rPr>
              <a:t>34%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05799" y="4341722"/>
            <a:ext cx="64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</a:rPr>
              <a:t>36%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05799" y="3792234"/>
            <a:ext cx="64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</a:rPr>
              <a:t>31%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5799" y="3260700"/>
            <a:ext cx="64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</a:rPr>
              <a:t>31%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05799" y="2756645"/>
            <a:ext cx="64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</a:rPr>
              <a:t>35%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93837" y="2258754"/>
            <a:ext cx="64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</a:rPr>
              <a:t>33%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2600" y="6400800"/>
            <a:ext cx="5334000" cy="34899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NSF CISE </a:t>
            </a:r>
            <a:r>
              <a:rPr lang="en-US" dirty="0" smtClean="0">
                <a:solidFill>
                  <a:schemeClr val="tx2"/>
                </a:solidFill>
              </a:rPr>
              <a:t>REU New </a:t>
            </a:r>
            <a:r>
              <a:rPr lang="en-US" dirty="0">
                <a:solidFill>
                  <a:schemeClr val="tx2"/>
                </a:solidFill>
              </a:rPr>
              <a:t>PI Meeting, </a:t>
            </a:r>
            <a:r>
              <a:rPr lang="en-US" dirty="0" smtClean="0">
                <a:solidFill>
                  <a:schemeClr val="tx2"/>
                </a:solidFill>
              </a:rPr>
              <a:t>Arlington, VA, </a:t>
            </a:r>
            <a:r>
              <a:rPr lang="en-US" dirty="0">
                <a:solidFill>
                  <a:schemeClr val="tx2"/>
                </a:solidFill>
              </a:rPr>
              <a:t>March 2017</a:t>
            </a:r>
          </a:p>
        </p:txBody>
      </p:sp>
    </p:spTree>
    <p:extLst>
      <p:ext uri="{BB962C8B-B14F-4D97-AF65-F5344CB8AC3E}">
        <p14:creationId xmlns:p14="http://schemas.microsoft.com/office/powerpoint/2010/main" val="2335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4855" y="177276"/>
            <a:ext cx="8305800" cy="9144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Applicant Demographic Trends: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 smtClean="0">
                <a:solidFill>
                  <a:schemeClr val="accent5"/>
                </a:solidFill>
              </a:rPr>
              <a:t>Gender Distribution</a:t>
            </a:r>
            <a:endParaRPr lang="en-US" sz="3200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999"/>
            <a:ext cx="9144000" cy="4968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0287" y="5410200"/>
            <a:ext cx="64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2D050"/>
                </a:solidFill>
              </a:rPr>
              <a:t>27%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00286" y="4855485"/>
            <a:ext cx="64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2D050"/>
                </a:solidFill>
              </a:rPr>
              <a:t>26%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00285" y="4335017"/>
            <a:ext cx="64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2D050"/>
                </a:solidFill>
              </a:rPr>
              <a:t>24%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00284" y="3839159"/>
            <a:ext cx="64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2D050"/>
                </a:solidFill>
              </a:rPr>
              <a:t>28%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00283" y="3259834"/>
            <a:ext cx="64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2D050"/>
                </a:solidFill>
              </a:rPr>
              <a:t>27%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0282" y="2715085"/>
            <a:ext cx="64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2D050"/>
                </a:solidFill>
              </a:rPr>
              <a:t>26%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00281" y="2183384"/>
            <a:ext cx="64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2D050"/>
                </a:solidFill>
              </a:rPr>
              <a:t>32%</a:t>
            </a: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2600" y="6400800"/>
            <a:ext cx="5334000" cy="34899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NSF CISE </a:t>
            </a:r>
            <a:r>
              <a:rPr lang="en-US" dirty="0" smtClean="0">
                <a:solidFill>
                  <a:schemeClr val="tx2"/>
                </a:solidFill>
              </a:rPr>
              <a:t>REU New </a:t>
            </a:r>
            <a:r>
              <a:rPr lang="en-US" dirty="0">
                <a:solidFill>
                  <a:schemeClr val="tx2"/>
                </a:solidFill>
              </a:rPr>
              <a:t>PI Meeting, </a:t>
            </a:r>
            <a:r>
              <a:rPr lang="en-US" dirty="0" smtClean="0">
                <a:solidFill>
                  <a:schemeClr val="tx2"/>
                </a:solidFill>
              </a:rPr>
              <a:t>Arlington, VA, </a:t>
            </a:r>
            <a:r>
              <a:rPr lang="en-US" dirty="0">
                <a:solidFill>
                  <a:schemeClr val="tx2"/>
                </a:solidFill>
              </a:rPr>
              <a:t>March 2017</a:t>
            </a:r>
          </a:p>
        </p:txBody>
      </p:sp>
    </p:spTree>
    <p:extLst>
      <p:ext uri="{BB962C8B-B14F-4D97-AF65-F5344CB8AC3E}">
        <p14:creationId xmlns:p14="http://schemas.microsoft.com/office/powerpoint/2010/main" val="67901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Common Applications: Graduate School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Majority </a:t>
            </a:r>
            <a:r>
              <a:rPr lang="en-US" b="1" dirty="0"/>
              <a:t>plan to pursue graduate degrees</a:t>
            </a:r>
          </a:p>
          <a:p>
            <a:pPr lvl="1"/>
            <a:r>
              <a:rPr lang="en-US" dirty="0"/>
              <a:t>79% in 2013</a:t>
            </a:r>
          </a:p>
          <a:p>
            <a:pPr lvl="1"/>
            <a:r>
              <a:rPr lang="en-US" dirty="0"/>
              <a:t>80% in 2014</a:t>
            </a:r>
          </a:p>
          <a:p>
            <a:pPr lvl="1"/>
            <a:r>
              <a:rPr lang="en-US" dirty="0"/>
              <a:t>84% in 2015</a:t>
            </a:r>
          </a:p>
          <a:p>
            <a:pPr lvl="1"/>
            <a:r>
              <a:rPr lang="en-US" dirty="0"/>
              <a:t>79% in 2016</a:t>
            </a:r>
          </a:p>
          <a:p>
            <a:r>
              <a:rPr lang="en-US" dirty="0"/>
              <a:t>Few are first generation college students</a:t>
            </a:r>
          </a:p>
          <a:p>
            <a:pPr lvl="1"/>
            <a:r>
              <a:rPr lang="en-US" dirty="0"/>
              <a:t>Less than 20% across all 6 years</a:t>
            </a:r>
          </a:p>
          <a:p>
            <a:pPr lvl="1"/>
            <a:r>
              <a:rPr lang="en-US" dirty="0"/>
              <a:t>17% are first person in family to attend college (2015)</a:t>
            </a:r>
          </a:p>
          <a:p>
            <a:pPr lvl="1"/>
            <a:r>
              <a:rPr lang="en-US" dirty="0"/>
              <a:t>19% are first person in family to attend college (2016)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2600" y="6400800"/>
            <a:ext cx="5334000" cy="34899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NSF CISE </a:t>
            </a:r>
            <a:r>
              <a:rPr lang="en-US" dirty="0" smtClean="0">
                <a:solidFill>
                  <a:schemeClr val="tx2"/>
                </a:solidFill>
              </a:rPr>
              <a:t>REU New </a:t>
            </a:r>
            <a:r>
              <a:rPr lang="en-US" dirty="0">
                <a:solidFill>
                  <a:schemeClr val="tx2"/>
                </a:solidFill>
              </a:rPr>
              <a:t>PI Meeting, </a:t>
            </a:r>
            <a:r>
              <a:rPr lang="en-US" dirty="0" smtClean="0">
                <a:solidFill>
                  <a:schemeClr val="tx2"/>
                </a:solidFill>
              </a:rPr>
              <a:t>Arlington, VA, </a:t>
            </a:r>
            <a:r>
              <a:rPr lang="en-US" dirty="0">
                <a:solidFill>
                  <a:schemeClr val="tx2"/>
                </a:solidFill>
              </a:rPr>
              <a:t>March 2017</a:t>
            </a:r>
          </a:p>
        </p:txBody>
      </p:sp>
    </p:spTree>
    <p:extLst>
      <p:ext uri="{BB962C8B-B14F-4D97-AF65-F5344CB8AC3E}">
        <p14:creationId xmlns:p14="http://schemas.microsoft.com/office/powerpoint/2010/main" val="261800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152400" y="365126"/>
            <a:ext cx="8984776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2016 Common Applicants: Unique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37176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0"/>
            <a:ext cx="9144000" cy="1918600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2600" y="6400800"/>
            <a:ext cx="5334000" cy="34899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NSF CISE </a:t>
            </a:r>
            <a:r>
              <a:rPr lang="en-US" dirty="0" smtClean="0">
                <a:solidFill>
                  <a:schemeClr val="tx2"/>
                </a:solidFill>
              </a:rPr>
              <a:t>REU New </a:t>
            </a:r>
            <a:r>
              <a:rPr lang="en-US" dirty="0">
                <a:solidFill>
                  <a:schemeClr val="tx2"/>
                </a:solidFill>
              </a:rPr>
              <a:t>PI Meeting, </a:t>
            </a:r>
            <a:r>
              <a:rPr lang="en-US" dirty="0" smtClean="0">
                <a:solidFill>
                  <a:schemeClr val="tx2"/>
                </a:solidFill>
              </a:rPr>
              <a:t>Arlington, VA, </a:t>
            </a:r>
            <a:r>
              <a:rPr lang="en-US" dirty="0">
                <a:solidFill>
                  <a:schemeClr val="tx2"/>
                </a:solidFill>
              </a:rPr>
              <a:t>March 2017</a:t>
            </a:r>
          </a:p>
        </p:txBody>
      </p:sp>
    </p:spTree>
    <p:extLst>
      <p:ext uri="{BB962C8B-B14F-4D97-AF65-F5344CB8AC3E}">
        <p14:creationId xmlns:p14="http://schemas.microsoft.com/office/powerpoint/2010/main" val="2550326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2016 Common </a:t>
            </a:r>
            <a:r>
              <a:rPr lang="en-US" dirty="0" smtClean="0">
                <a:solidFill>
                  <a:schemeClr val="accent5"/>
                </a:solidFill>
              </a:rPr>
              <a:t>Applicants: Consent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NSF CISE REU PI Meeting, </a:t>
            </a:r>
            <a:r>
              <a:rPr lang="en-US" dirty="0" smtClean="0"/>
              <a:t>Arlington, VA, </a:t>
            </a:r>
            <a:r>
              <a:rPr lang="en-US" dirty="0"/>
              <a:t>March 2017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523999"/>
            <a:ext cx="4419600" cy="1219200"/>
          </a:xfrm>
        </p:spPr>
        <p:txBody>
          <a:bodyPr>
            <a:noAutofit/>
          </a:bodyPr>
          <a:lstStyle/>
          <a:p>
            <a:r>
              <a:rPr lang="en-US" sz="2000" dirty="0"/>
              <a:t>Percentage of applicants who answered 'Yes' to have their application considered by additional CISE REU programs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953000" y="1534510"/>
            <a:ext cx="3962400" cy="1066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Percentage of applicants who answered 'yes' to opt out of participating in the research study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0"/>
            <a:ext cx="3886200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349" y="3238403"/>
            <a:ext cx="1025652" cy="936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048000"/>
            <a:ext cx="3276600" cy="2853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306" y="3400279"/>
            <a:ext cx="700087" cy="6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34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341"/>
            <a:ext cx="9144000" cy="1325563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Student Outcomes: </a:t>
            </a:r>
            <a:r>
              <a:rPr lang="en-US" sz="3600" b="1" dirty="0" smtClean="0">
                <a:solidFill>
                  <a:schemeClr val="tx2"/>
                </a:solidFill>
              </a:rPr>
              <a:t>A la Carte Student Survey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NSF CISE REU PI Meeting, Orlando, FL, March 2017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1630" y="5014754"/>
            <a:ext cx="1733550" cy="1143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77410" y="1911988"/>
            <a:ext cx="1733550" cy="1143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8611" y="1911988"/>
            <a:ext cx="1733550" cy="1143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75548" y="2752928"/>
            <a:ext cx="1733550" cy="1143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77410" y="5014754"/>
            <a:ext cx="1733550" cy="1143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677410" y="3452020"/>
            <a:ext cx="1733550" cy="1143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33375" y="3463371"/>
            <a:ext cx="1733550" cy="1143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480628" y="4332686"/>
            <a:ext cx="1733550" cy="1143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081520" y="4546600"/>
            <a:ext cx="1733550" cy="1143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086600" y="2780824"/>
            <a:ext cx="1733550" cy="1143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705600" y="1690689"/>
            <a:ext cx="0" cy="466566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33920" y="1438835"/>
            <a:ext cx="157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Post-Test Only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6622" y="1438835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Pre and Post-Test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3552" y="1999854"/>
            <a:ext cx="1478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Self-Efficacy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30927" y="3503271"/>
            <a:ext cx="1478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Graduate </a:t>
            </a:r>
            <a:r>
              <a:rPr lang="en-US" sz="2400" smtClean="0"/>
              <a:t>School Intent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60771" y="5184967"/>
            <a:ext cx="147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Attitudes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581512" y="4673353"/>
            <a:ext cx="147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Grit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627631" y="2912461"/>
            <a:ext cx="1478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Help-Seeking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72330" y="5170755"/>
            <a:ext cx="1738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Professional Identity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784763" y="3775305"/>
            <a:ext cx="156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Leadership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755437" y="2020652"/>
            <a:ext cx="1478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Research Skills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141370" y="3093595"/>
            <a:ext cx="162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Mentoring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081520" y="4755257"/>
            <a:ext cx="1728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Program Satisfaction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053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Student Outcomes: </a:t>
            </a:r>
            <a:r>
              <a:rPr lang="en-US" sz="3600" b="1" dirty="0" smtClean="0">
                <a:solidFill>
                  <a:schemeClr val="tx2"/>
                </a:solidFill>
              </a:rPr>
              <a:t>How Survey Works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115050" y="1999933"/>
            <a:ext cx="2400300" cy="4351338"/>
          </a:xfrm>
        </p:spPr>
        <p:txBody>
          <a:bodyPr>
            <a:normAutofit/>
          </a:bodyPr>
          <a:lstStyle/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600" dirty="0" smtClean="0"/>
          </a:p>
          <a:p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NSF CISE </a:t>
            </a:r>
            <a:r>
              <a:rPr lang="en-US" dirty="0" smtClean="0">
                <a:solidFill>
                  <a:schemeClr val="tx2"/>
                </a:solidFill>
              </a:rPr>
              <a:t>REU New </a:t>
            </a:r>
            <a:r>
              <a:rPr lang="en-US" dirty="0">
                <a:solidFill>
                  <a:schemeClr val="tx2"/>
                </a:solidFill>
              </a:rPr>
              <a:t>PI Meeting, </a:t>
            </a:r>
            <a:r>
              <a:rPr lang="en-US" dirty="0" smtClean="0">
                <a:solidFill>
                  <a:schemeClr val="tx2"/>
                </a:solidFill>
              </a:rPr>
              <a:t>Arlington, VA, </a:t>
            </a:r>
            <a:r>
              <a:rPr lang="en-US" dirty="0">
                <a:solidFill>
                  <a:schemeClr val="tx2"/>
                </a:solidFill>
              </a:rPr>
              <a:t>March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" y="2093217"/>
            <a:ext cx="4562910" cy="31652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1560" y="1690689"/>
            <a:ext cx="3723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accent4"/>
                </a:solidFill>
              </a:rPr>
              <a:t>Deployment Options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4"/>
                </a:solidFill>
              </a:rPr>
              <a:t>Toolkit Administered</a:t>
            </a:r>
          </a:p>
          <a:p>
            <a:pPr marL="285750" indent="-285750">
              <a:buClr>
                <a:schemeClr val="accent4"/>
              </a:buClr>
              <a:buFont typeface="AppleColorEmoji" charset="0"/>
              <a:buChar char="➕"/>
            </a:pPr>
            <a:r>
              <a:rPr lang="en-US" dirty="0" smtClean="0"/>
              <a:t>Data collection and analysis done for you</a:t>
            </a:r>
          </a:p>
          <a:p>
            <a:pPr marL="285750" indent="-285750">
              <a:buClr>
                <a:schemeClr val="accent4"/>
              </a:buClr>
              <a:buFont typeface="AppleColorEmoji" charset="0"/>
              <a:buChar char="➕"/>
            </a:pPr>
            <a:r>
              <a:rPr lang="en-US" dirty="0" smtClean="0"/>
              <a:t>Data package = your site data (raw and coded), code book, results</a:t>
            </a:r>
          </a:p>
          <a:p>
            <a:pPr marL="285750" indent="-285750">
              <a:buClr>
                <a:schemeClr val="accent4"/>
              </a:buClr>
              <a:buFont typeface="AppleColorEmoji" charset="0"/>
              <a:buChar char="➕"/>
            </a:pPr>
            <a:r>
              <a:rPr lang="en-US" dirty="0" smtClean="0"/>
              <a:t>Anonymized data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PI Administered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Site collects and </a:t>
            </a:r>
            <a:r>
              <a:rPr lang="en-US" dirty="0" smtClean="0"/>
              <a:t>analyzes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Identified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51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en-US" dirty="0" smtClean="0"/>
              <a:t>Student Outcomes</a:t>
            </a:r>
            <a:r>
              <a:rPr lang="en-US" smtClean="0"/>
              <a:t>: Data </a:t>
            </a:r>
            <a:r>
              <a:rPr lang="en-US" dirty="0" smtClean="0"/>
              <a:t>Package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and Coded data</a:t>
            </a:r>
            <a:r>
              <a:rPr lang="en-US" dirty="0"/>
              <a:t> </a:t>
            </a:r>
            <a:r>
              <a:rPr lang="en-US" dirty="0" smtClean="0"/>
              <a:t>of pre and post responses</a:t>
            </a:r>
          </a:p>
          <a:p>
            <a:r>
              <a:rPr lang="en-US" dirty="0" smtClean="0"/>
              <a:t>Matched Pairs data</a:t>
            </a:r>
          </a:p>
          <a:p>
            <a:r>
              <a:rPr lang="en-US" dirty="0" smtClean="0"/>
              <a:t>Code Book</a:t>
            </a:r>
          </a:p>
          <a:p>
            <a:r>
              <a:rPr lang="en-US" dirty="0"/>
              <a:t>A</a:t>
            </a:r>
            <a:r>
              <a:rPr lang="en-US" dirty="0" smtClean="0"/>
              <a:t>nalysis of pre/post data</a:t>
            </a:r>
          </a:p>
          <a:p>
            <a:r>
              <a:rPr lang="en-US" dirty="0" smtClean="0"/>
              <a:t>Data is de-identified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NSF CISE REU PI Meeting, Orlando, FL, March 2017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4001294"/>
            <a:ext cx="3581400" cy="20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4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32743"/>
            <a:ext cx="9144000" cy="1143000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2700000" scaled="1"/>
          </a:gra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Results: A </a:t>
            </a:r>
            <a:r>
              <a:rPr lang="en-US" b="1" dirty="0">
                <a:solidFill>
                  <a:schemeClr val="tx2"/>
                </a:solidFill>
                <a:cs typeface="Times New Roman" panose="02020603050405020304" pitchFamily="18" charset="0"/>
              </a:rPr>
              <a:t>la Carte </a:t>
            </a:r>
            <a:r>
              <a:rPr lang="en-US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2016</a:t>
            </a:r>
            <a:endParaRPr lang="en-US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2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7264767"/>
              </p:ext>
            </p:extLst>
          </p:nvPr>
        </p:nvGraphicFramePr>
        <p:xfrm>
          <a:off x="330200" y="1729962"/>
          <a:ext cx="6781800" cy="4705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87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0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641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 (SD)</a:t>
                      </a:r>
                    </a:p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 305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(SD)</a:t>
                      </a:r>
                    </a:p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 268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52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Self-Efficacy*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3.67 (.61)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4.21 (.53)</a:t>
                      </a:r>
                      <a:endParaRPr lang="en-US" sz="1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199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Intent to Grad 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School*</a:t>
                      </a:r>
                      <a:endParaRPr kumimoji="0"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3.83 (.75)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 (.88) 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52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Attitudes*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4.33 (.51)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4.09 (.74)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6412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Help-Seeking/</a:t>
                      </a:r>
                    </a:p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4.27 (.61)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4.35 (.64)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559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Research 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Knowledge*</a:t>
                      </a:r>
                      <a:endParaRPr kumimoji="0"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3.15 (.66)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3.92 (.59)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559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Grit</a:t>
                      </a:r>
                      <a:endParaRPr kumimoji="0"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3.36 (.35)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3.39 (.40)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559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Scientific</a:t>
                      </a:r>
                      <a:r>
                        <a:rPr kumimoji="0" lang="en-US" sz="18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Identity*</a:t>
                      </a:r>
                      <a:endParaRPr kumimoji="0"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3.42 (.91)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3.68 (1.0)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559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Leadership*</a:t>
                      </a:r>
                      <a:endParaRPr kumimoji="0"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4.18 (.60)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4.30 (.65)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559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Mentorship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applicable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4.38 (.84)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239000" y="42672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itchFamily="34" charset="0"/>
                <a:cs typeface="Arial" pitchFamily="34" charset="0"/>
              </a:rPr>
              <a:t>Note: 5 pt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Likert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scale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3400" y="1212493"/>
            <a:ext cx="7162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Significant Effects</a:t>
            </a:r>
            <a:r>
              <a:rPr lang="en-US" sz="1600" i="1" dirty="0"/>
              <a:t> for Time (pre- and post- surveys, *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(p&lt;.05</a:t>
            </a:r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2438400"/>
            <a:ext cx="19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Descriptives</a:t>
            </a:r>
            <a:r>
              <a:rPr lang="en-US" sz="1400" u="sng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43% Female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35%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multi-ethnic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minority groups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Predominantly Rising Juniors and Seniors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2600" y="6400800"/>
            <a:ext cx="5334000" cy="34899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NSF CISE </a:t>
            </a:r>
            <a:r>
              <a:rPr lang="en-US" dirty="0" smtClean="0">
                <a:solidFill>
                  <a:schemeClr val="tx2"/>
                </a:solidFill>
              </a:rPr>
              <a:t>REU New </a:t>
            </a:r>
            <a:r>
              <a:rPr lang="en-US" dirty="0">
                <a:solidFill>
                  <a:schemeClr val="tx2"/>
                </a:solidFill>
              </a:rPr>
              <a:t>PI Meeting, </a:t>
            </a:r>
            <a:r>
              <a:rPr lang="en-US" dirty="0" smtClean="0">
                <a:solidFill>
                  <a:schemeClr val="tx2"/>
                </a:solidFill>
              </a:rPr>
              <a:t>Arlington, VA, </a:t>
            </a:r>
            <a:r>
              <a:rPr lang="en-US" dirty="0">
                <a:solidFill>
                  <a:schemeClr val="tx2"/>
                </a:solidFill>
              </a:rPr>
              <a:t>March 2017</a:t>
            </a:r>
          </a:p>
        </p:txBody>
      </p:sp>
    </p:spTree>
    <p:extLst>
      <p:ext uri="{BB962C8B-B14F-4D97-AF65-F5344CB8AC3E}">
        <p14:creationId xmlns:p14="http://schemas.microsoft.com/office/powerpoint/2010/main" val="727088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0668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cs typeface="Times New Roman" panose="02020603050405020304" pitchFamily="18" charset="0"/>
              </a:rPr>
              <a:t>A la Carte Student Survey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609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Modular, pre/post assessment of student outcomes</a:t>
            </a:r>
            <a:endParaRPr lang="en-US" sz="2000" kern="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057400"/>
            <a:ext cx="4419600" cy="497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Efficacy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formulate a research problem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Intent to attend graduate school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plan to apply to graduate school in a computing discipline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Attitudes towards computing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to use computer science to solve problems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seeking/coping skills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 do poorly on an ex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am, typically I….skip 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</a:p>
          <a:p>
            <a:pPr marL="285750" indent="-28575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GRIT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a hard worker</a:t>
            </a: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057400"/>
            <a:ext cx="4343400" cy="521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Skills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Formulate a research hypothesis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research paper for publication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in Science</a:t>
            </a:r>
          </a:p>
          <a:p>
            <a:pPr marL="800100" lvl="1" indent="-342900" eaLnBrk="0" hangingPunct="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know how to be good team member</a:t>
            </a:r>
          </a:p>
          <a:p>
            <a:pPr marL="800100" lvl="1" indent="-342900" eaLnBrk="0" hangingPunct="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encourage team performance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Identity as Scientist</a:t>
            </a:r>
          </a:p>
          <a:p>
            <a:pPr marL="800100" lvl="1" indent="-342900" eaLnBrk="0" hangingPunct="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feel like I belong in science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Mentoring Satisfaction (post-only)</a:t>
            </a:r>
          </a:p>
          <a:p>
            <a:pPr marL="800100" lvl="1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mentor was helpful in providing direction and guidance on research project issues</a:t>
            </a:r>
          </a:p>
          <a:p>
            <a:pPr marL="800100" lvl="1" indent="-342900" eaLnBrk="0" hangingPunct="0">
              <a:spcBef>
                <a:spcPct val="20000"/>
              </a:spcBef>
              <a:buFont typeface="Lucida Grande"/>
              <a:buChar char="-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208" y="6427827"/>
            <a:ext cx="5334000" cy="34899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NSF CISE </a:t>
            </a:r>
            <a:r>
              <a:rPr lang="en-US" dirty="0" smtClean="0">
                <a:solidFill>
                  <a:schemeClr val="tx2"/>
                </a:solidFill>
              </a:rPr>
              <a:t>REU New </a:t>
            </a:r>
            <a:r>
              <a:rPr lang="en-US" dirty="0">
                <a:solidFill>
                  <a:schemeClr val="tx2"/>
                </a:solidFill>
              </a:rPr>
              <a:t>PI Meeting, </a:t>
            </a:r>
            <a:r>
              <a:rPr lang="en-US" dirty="0" smtClean="0">
                <a:solidFill>
                  <a:schemeClr val="tx2"/>
                </a:solidFill>
              </a:rPr>
              <a:t>Arlington, VA, </a:t>
            </a:r>
            <a:r>
              <a:rPr lang="en-US" dirty="0">
                <a:solidFill>
                  <a:schemeClr val="tx2"/>
                </a:solidFill>
              </a:rPr>
              <a:t>March 2017</a:t>
            </a:r>
          </a:p>
        </p:txBody>
      </p:sp>
    </p:spTree>
    <p:extLst>
      <p:ext uri="{BB962C8B-B14F-4D97-AF65-F5344CB8AC3E}">
        <p14:creationId xmlns:p14="http://schemas.microsoft.com/office/powerpoint/2010/main" val="232303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Evaluation &amp; Assessment Considerations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1752600" y="6472428"/>
            <a:ext cx="5334000" cy="348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2"/>
                </a:solidFill>
              </a:rPr>
              <a:t>NSF CISE REU New PI Meeting, Arlington, VA, March 2017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4872182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5832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Survey Instruments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SURE- Survey of Undergraduate Research Experiences</a:t>
            </a:r>
          </a:p>
          <a:p>
            <a:pPr lvl="1"/>
            <a:r>
              <a:rPr lang="en-US" dirty="0"/>
              <a:t>D. </a:t>
            </a:r>
            <a:r>
              <a:rPr lang="en-US" dirty="0" err="1"/>
              <a:t>Lapatto</a:t>
            </a:r>
            <a:r>
              <a:rPr lang="en-US" dirty="0"/>
              <a:t> at Washington University</a:t>
            </a:r>
          </a:p>
          <a:p>
            <a:r>
              <a:rPr lang="en-US" dirty="0"/>
              <a:t>URSSA- Undergraduate Research Student Self Assessment</a:t>
            </a:r>
          </a:p>
          <a:p>
            <a:pPr lvl="1"/>
            <a:r>
              <a:rPr lang="en-US" dirty="0"/>
              <a:t>University of Colorado Boulder, NSF</a:t>
            </a:r>
          </a:p>
          <a:p>
            <a:endParaRPr lang="en-US" dirty="0"/>
          </a:p>
          <a:p>
            <a:pPr lvl="1"/>
            <a:r>
              <a:rPr lang="en-US" dirty="0"/>
              <a:t>Both are free for research programs and courses</a:t>
            </a:r>
          </a:p>
          <a:p>
            <a:pPr lvl="1"/>
            <a:r>
              <a:rPr lang="en-US" dirty="0" smtClean="0"/>
              <a:t>Adaptation </a:t>
            </a:r>
            <a:r>
              <a:rPr lang="en-US" dirty="0"/>
              <a:t>made for the A la Carte</a:t>
            </a:r>
          </a:p>
          <a:p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2600" y="6400800"/>
            <a:ext cx="5334000" cy="34899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NSF CISE </a:t>
            </a:r>
            <a:r>
              <a:rPr lang="en-US" dirty="0" smtClean="0">
                <a:solidFill>
                  <a:schemeClr val="tx2"/>
                </a:solidFill>
              </a:rPr>
              <a:t>REU New </a:t>
            </a:r>
            <a:r>
              <a:rPr lang="en-US" dirty="0">
                <a:solidFill>
                  <a:schemeClr val="tx2"/>
                </a:solidFill>
              </a:rPr>
              <a:t>PI Meeting, </a:t>
            </a:r>
            <a:r>
              <a:rPr lang="en-US" dirty="0" smtClean="0">
                <a:solidFill>
                  <a:schemeClr val="tx2"/>
                </a:solidFill>
              </a:rPr>
              <a:t>Arlington, VA, </a:t>
            </a:r>
            <a:r>
              <a:rPr lang="en-US" dirty="0">
                <a:solidFill>
                  <a:schemeClr val="tx2"/>
                </a:solidFill>
              </a:rPr>
              <a:t>March 2017</a:t>
            </a:r>
          </a:p>
        </p:txBody>
      </p:sp>
    </p:spTree>
    <p:extLst>
      <p:ext uri="{BB962C8B-B14F-4D97-AF65-F5344CB8AC3E}">
        <p14:creationId xmlns:p14="http://schemas.microsoft.com/office/powerpoint/2010/main" val="4026595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99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Etc.: Additional Considerations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NSF CISE REU PI Meeting, Orlando, FL, March 2017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40151158"/>
              </p:ext>
            </p:extLst>
          </p:nvPr>
        </p:nvGraphicFramePr>
        <p:xfrm>
          <a:off x="1666240" y="2108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073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8648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Future Toolkit: Alumni Tracking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547045"/>
              </p:ext>
            </p:extLst>
          </p:nvPr>
        </p:nvGraphicFramePr>
        <p:xfrm>
          <a:off x="-1295400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25908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Working Group Members: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Lazaros</a:t>
            </a:r>
            <a:r>
              <a:rPr lang="en-US" dirty="0"/>
              <a:t> </a:t>
            </a:r>
            <a:r>
              <a:rPr lang="en-US" dirty="0" err="1"/>
              <a:t>Gallos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</a:rPr>
              <a:t>Rutgers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Claire Duggan, </a:t>
            </a:r>
            <a:r>
              <a:rPr lang="en-US" dirty="0">
                <a:solidFill>
                  <a:srgbClr val="775F55"/>
                </a:solidFill>
              </a:rPr>
              <a:t>Northeastern U.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Bonnie Swan, </a:t>
            </a:r>
            <a:r>
              <a:rPr lang="en-US" dirty="0">
                <a:solidFill>
                  <a:srgbClr val="775F55"/>
                </a:solidFill>
              </a:rPr>
              <a:t>U. Central Florida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Stephen Gilbert, </a:t>
            </a:r>
            <a:r>
              <a:rPr lang="en-US" dirty="0">
                <a:solidFill>
                  <a:srgbClr val="775F55"/>
                </a:solidFill>
              </a:rPr>
              <a:t>Iowa State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Tiffany Reardon, </a:t>
            </a:r>
            <a:r>
              <a:rPr lang="en-US" dirty="0">
                <a:solidFill>
                  <a:srgbClr val="775F55"/>
                </a:solidFill>
              </a:rPr>
              <a:t>Berkeley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Huirong</a:t>
            </a:r>
            <a:r>
              <a:rPr lang="en-US" dirty="0"/>
              <a:t> Fu, </a:t>
            </a:r>
            <a:r>
              <a:rPr lang="en-US" dirty="0">
                <a:solidFill>
                  <a:srgbClr val="775F55"/>
                </a:solidFill>
              </a:rPr>
              <a:t>Oakland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Jamie Payton, </a:t>
            </a:r>
            <a:r>
              <a:rPr lang="en-US" dirty="0">
                <a:solidFill>
                  <a:srgbClr val="775F55"/>
                </a:solidFill>
              </a:rPr>
              <a:t>UNC Charlotte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Raja </a:t>
            </a:r>
            <a:r>
              <a:rPr lang="en-US" dirty="0" err="1"/>
              <a:t>Kushalnagar</a:t>
            </a:r>
            <a:r>
              <a:rPr lang="en-US" dirty="0"/>
              <a:t>, </a:t>
            </a:r>
            <a:r>
              <a:rPr lang="en-US" dirty="0">
                <a:solidFill>
                  <a:srgbClr val="775F55"/>
                </a:solidFill>
              </a:rPr>
              <a:t>RIT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2600" y="6400800"/>
            <a:ext cx="5334000" cy="34899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NSF CISE </a:t>
            </a:r>
            <a:r>
              <a:rPr lang="en-US" dirty="0" smtClean="0">
                <a:solidFill>
                  <a:schemeClr val="tx2"/>
                </a:solidFill>
              </a:rPr>
              <a:t>REU New </a:t>
            </a:r>
            <a:r>
              <a:rPr lang="en-US" dirty="0">
                <a:solidFill>
                  <a:schemeClr val="tx2"/>
                </a:solidFill>
              </a:rPr>
              <a:t>PI Meeting, </a:t>
            </a:r>
            <a:r>
              <a:rPr lang="en-US" dirty="0" smtClean="0">
                <a:solidFill>
                  <a:schemeClr val="tx2"/>
                </a:solidFill>
              </a:rPr>
              <a:t>Arlington, VA, </a:t>
            </a:r>
            <a:r>
              <a:rPr lang="en-US" dirty="0">
                <a:solidFill>
                  <a:schemeClr val="tx2"/>
                </a:solidFill>
              </a:rPr>
              <a:t>March 2017</a:t>
            </a:r>
          </a:p>
        </p:txBody>
      </p:sp>
    </p:spTree>
    <p:extLst>
      <p:ext uri="{BB962C8B-B14F-4D97-AF65-F5344CB8AC3E}">
        <p14:creationId xmlns:p14="http://schemas.microsoft.com/office/powerpoint/2010/main" val="854492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059660"/>
              </p:ext>
            </p:extLst>
          </p:nvPr>
        </p:nvGraphicFramePr>
        <p:xfrm>
          <a:off x="457200" y="685800"/>
          <a:ext cx="8229600" cy="569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5000" y="6381750"/>
            <a:ext cx="5334000" cy="34899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NSF CISE </a:t>
            </a:r>
            <a:r>
              <a:rPr lang="en-US" dirty="0" smtClean="0">
                <a:solidFill>
                  <a:schemeClr val="tx2"/>
                </a:solidFill>
              </a:rPr>
              <a:t>REU New </a:t>
            </a:r>
            <a:r>
              <a:rPr lang="en-US" dirty="0">
                <a:solidFill>
                  <a:schemeClr val="tx2"/>
                </a:solidFill>
              </a:rPr>
              <a:t>PI Meeting, </a:t>
            </a:r>
            <a:r>
              <a:rPr lang="en-US" dirty="0" smtClean="0">
                <a:solidFill>
                  <a:schemeClr val="tx2"/>
                </a:solidFill>
              </a:rPr>
              <a:t>Arlington, VA, </a:t>
            </a:r>
            <a:r>
              <a:rPr lang="en-US" dirty="0">
                <a:solidFill>
                  <a:schemeClr val="tx2"/>
                </a:solidFill>
              </a:rPr>
              <a:t>March 2017</a:t>
            </a:r>
          </a:p>
        </p:txBody>
      </p:sp>
    </p:spTree>
    <p:extLst>
      <p:ext uri="{BB962C8B-B14F-4D97-AF65-F5344CB8AC3E}">
        <p14:creationId xmlns:p14="http://schemas.microsoft.com/office/powerpoint/2010/main" val="1503816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History of Evaluation Project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458200" cy="1828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2009 Working Group Members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Guy Alain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Amousou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	Chris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Aberson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	Wendy Cooper	Teresa Dahlberg Andy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Fagg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		Stephen Gilbert	Manfred Huber 	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Niels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Lobo </a:t>
            </a:r>
          </a:p>
          <a:p>
            <a:pPr eaLnBrk="1" hangingPunct="1">
              <a:buFontTx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Sanjay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Madrias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	               Joan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Peckham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	Eric Wong 	Yu-Dong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Yoa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					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			Kevin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Zeng</a:t>
            </a:r>
          </a:p>
          <a:p>
            <a:pPr eaLnBrk="1" hangingPunct="1"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  <a:buClr>
                <a:schemeClr val="accent1"/>
              </a:buClr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US" dirty="0">
              <a:latin typeface="Verdana" pitchFamily="16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75775209"/>
              </p:ext>
            </p:extLst>
          </p:nvPr>
        </p:nvGraphicFramePr>
        <p:xfrm>
          <a:off x="0" y="1547191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4800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2009</a:t>
            </a:r>
          </a:p>
          <a:p>
            <a:pPr algn="ctr"/>
            <a:r>
              <a:rPr lang="en-US" dirty="0"/>
              <a:t> </a:t>
            </a:r>
            <a:r>
              <a:rPr lang="en-US" dirty="0" err="1"/>
              <a:t>Humbolt</a:t>
            </a:r>
            <a:r>
              <a:rPr lang="en-US" dirty="0"/>
              <a:t> State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4788564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2010</a:t>
            </a:r>
          </a:p>
          <a:p>
            <a:pPr algn="ctr"/>
            <a:r>
              <a:rPr lang="en-US" dirty="0"/>
              <a:t>UNC Charlotte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480842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1800" y="5105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2014-16</a:t>
            </a:r>
          </a:p>
          <a:p>
            <a:pPr algn="ctr"/>
            <a:r>
              <a:rPr lang="en-US" dirty="0"/>
              <a:t>Toolkit Expansion Project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2600" y="6400800"/>
            <a:ext cx="5334000" cy="34899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NSF CISE </a:t>
            </a:r>
            <a:r>
              <a:rPr lang="en-US" dirty="0" smtClean="0">
                <a:solidFill>
                  <a:schemeClr val="tx2"/>
                </a:solidFill>
              </a:rPr>
              <a:t>REU New </a:t>
            </a:r>
            <a:r>
              <a:rPr lang="en-US" dirty="0">
                <a:solidFill>
                  <a:schemeClr val="tx2"/>
                </a:solidFill>
              </a:rPr>
              <a:t>PI Meeting, </a:t>
            </a:r>
            <a:r>
              <a:rPr lang="en-US" dirty="0" smtClean="0">
                <a:solidFill>
                  <a:schemeClr val="tx2"/>
                </a:solidFill>
              </a:rPr>
              <a:t>Arlington, VA, </a:t>
            </a:r>
            <a:r>
              <a:rPr lang="en-US" dirty="0">
                <a:solidFill>
                  <a:schemeClr val="tx2"/>
                </a:solidFill>
              </a:rPr>
              <a:t>March 2017</a:t>
            </a:r>
          </a:p>
        </p:txBody>
      </p:sp>
    </p:spTree>
    <p:extLst>
      <p:ext uri="{BB962C8B-B14F-4D97-AF65-F5344CB8AC3E}">
        <p14:creationId xmlns:p14="http://schemas.microsoft.com/office/powerpoint/2010/main" val="4285988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3733800"/>
          </a:xfr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lvl="0" algn="ctr"/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sz="8800" dirty="0">
                <a:cs typeface="Arial" pitchFamily="34" charset="0"/>
              </a:rPr>
              <a:t> </a:t>
            </a:r>
            <a:r>
              <a:rPr lang="en-US" sz="6000" dirty="0" err="1">
                <a:cs typeface="Arial" pitchFamily="34" charset="0"/>
              </a:rPr>
              <a:t>reu.uncc.edu</a:t>
            </a:r>
            <a:r>
              <a:rPr lang="en-US" sz="6000" dirty="0">
                <a:cs typeface="Arial" pitchFamily="34" charset="0"/>
              </a:rPr>
              <a:t>/</a:t>
            </a:r>
            <a:r>
              <a:rPr lang="en-US" sz="6000" dirty="0" err="1">
                <a:cs typeface="Arial" pitchFamily="34" charset="0"/>
              </a:rPr>
              <a:t>cise</a:t>
            </a:r>
            <a:r>
              <a:rPr lang="en-US" sz="6000" dirty="0">
                <a:cs typeface="Arial" pitchFamily="34" charset="0"/>
              </a:rPr>
              <a:t>-</a:t>
            </a:r>
            <a:r>
              <a:rPr lang="en-US" sz="6000" dirty="0" err="1">
                <a:cs typeface="Arial" pitchFamily="34" charset="0"/>
              </a:rPr>
              <a:t>reu</a:t>
            </a:r>
            <a:r>
              <a:rPr lang="en-US" sz="6000" dirty="0">
                <a:cs typeface="Arial" pitchFamily="34" charset="0"/>
              </a:rPr>
              <a:t>-toolkit</a:t>
            </a:r>
            <a:r>
              <a:rPr lang="en-US" sz="8800" dirty="0"/>
              <a:t/>
            </a:r>
            <a:br>
              <a:rPr lang="en-US" sz="8800" dirty="0"/>
            </a:br>
            <a:r>
              <a:rPr lang="en-US" b="1" dirty="0" smtClean="0">
                <a:solidFill>
                  <a:schemeClr val="tx2"/>
                </a:solidFill>
              </a:rPr>
              <a:t>Thank </a:t>
            </a:r>
            <a:r>
              <a:rPr lang="en-US" b="1" dirty="0">
                <a:solidFill>
                  <a:schemeClr val="tx2"/>
                </a:solidFill>
              </a:rPr>
              <a:t>you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3100" b="1" dirty="0"/>
              <a:t>audrey.rorrer@uncc.edu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3999" cy="1205987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Intentional Evaluation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1905000"/>
            <a:ext cx="4875609" cy="395605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What is the vision</a:t>
            </a:r>
            <a:r>
              <a:rPr lang="en-US" dirty="0" smtClean="0">
                <a:solidFill>
                  <a:schemeClr val="accent4"/>
                </a:solidFill>
              </a:rPr>
              <a:t>?</a:t>
            </a:r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 smtClean="0"/>
              <a:t>Project goals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tudent impact </a:t>
            </a:r>
          </a:p>
          <a:p>
            <a:pPr lvl="1"/>
            <a:r>
              <a:rPr lang="en-US" dirty="0" smtClean="0"/>
              <a:t>Resources &amp; support</a:t>
            </a:r>
          </a:p>
          <a:p>
            <a:pPr lvl="1"/>
            <a:r>
              <a:rPr lang="en-US" dirty="0" smtClean="0"/>
              <a:t>Milestones</a:t>
            </a:r>
          </a:p>
          <a:p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What evidence is needed?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NSF CISE REU PI Meeting, Orlando, FL, March 2017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4574">
            <a:off x="295483" y="2914367"/>
            <a:ext cx="3617893" cy="16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5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</a:rPr>
              <a:t>Eval</a:t>
            </a:r>
            <a:r>
              <a:rPr lang="en-US" b="1" dirty="0" smtClean="0">
                <a:solidFill>
                  <a:schemeClr val="tx2"/>
                </a:solidFill>
              </a:rPr>
              <a:t> 101: REU Program Outcomes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Applicants</a:t>
            </a:r>
          </a:p>
          <a:p>
            <a:pPr lvl="1"/>
            <a:r>
              <a:rPr lang="en-US" dirty="0" smtClean="0"/>
              <a:t>Applied vs Accept</a:t>
            </a:r>
          </a:p>
          <a:p>
            <a:pPr lvl="1"/>
            <a:r>
              <a:rPr lang="en-US" dirty="0" smtClean="0"/>
              <a:t>Demographics</a:t>
            </a:r>
          </a:p>
          <a:p>
            <a:pPr lvl="1"/>
            <a:r>
              <a:rPr lang="en-US" dirty="0" smtClean="0"/>
              <a:t>Limited research access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accent4"/>
                </a:solidFill>
              </a:rPr>
              <a:t>Participants</a:t>
            </a:r>
          </a:p>
          <a:p>
            <a:pPr lvl="1"/>
            <a:r>
              <a:rPr lang="en-US" dirty="0" smtClean="0"/>
              <a:t>Attitudes, Behaviors, Cognition (skills, knowledge)</a:t>
            </a:r>
            <a:endParaRPr lang="en-US" dirty="0"/>
          </a:p>
          <a:p>
            <a:pPr lvl="1"/>
            <a:r>
              <a:rPr lang="en-US" dirty="0" smtClean="0"/>
              <a:t>Experiences, Activities</a:t>
            </a:r>
          </a:p>
          <a:p>
            <a:pPr lvl="1"/>
            <a:r>
              <a:rPr lang="en-US" dirty="0" smtClean="0"/>
              <a:t>Longitudinal outcomes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Program Outcomes</a:t>
            </a:r>
          </a:p>
          <a:p>
            <a:pPr lvl="1"/>
            <a:r>
              <a:rPr lang="en-US" dirty="0" smtClean="0"/>
              <a:t>Publications</a:t>
            </a:r>
          </a:p>
          <a:p>
            <a:pPr lvl="1"/>
            <a:r>
              <a:rPr lang="en-US" dirty="0" smtClean="0"/>
              <a:t>Dissemination</a:t>
            </a:r>
          </a:p>
          <a:p>
            <a:pPr lvl="1"/>
            <a:r>
              <a:rPr lang="en-US" dirty="0" smtClean="0"/>
              <a:t>Products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accent4"/>
                </a:solidFill>
              </a:rPr>
              <a:t>Specialty</a:t>
            </a:r>
          </a:p>
          <a:p>
            <a:pPr lvl="1"/>
            <a:r>
              <a:rPr lang="en-US" dirty="0" smtClean="0"/>
              <a:t>Mentoring?</a:t>
            </a:r>
          </a:p>
          <a:p>
            <a:pPr lvl="1"/>
            <a:r>
              <a:rPr lang="en-US" dirty="0" smtClean="0"/>
              <a:t>Graduate student development?</a:t>
            </a:r>
          </a:p>
          <a:p>
            <a:pPr lvl="1"/>
            <a:r>
              <a:rPr lang="en-US" dirty="0" smtClean="0"/>
              <a:t>Other Contributions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NSF CISE REU PI Meeting, Orlando, FL,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2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0358"/>
            <a:ext cx="9144000" cy="1156450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Recruiting Resources: Common Application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NSF CISE REU PI Meeting, Orlando, FL, March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3352800"/>
            <a:ext cx="7848600" cy="2834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429361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56 items covering contact information, academic preparation, graduate school plans, demographic information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Customizable </a:t>
            </a:r>
            <a:r>
              <a:rPr lang="en-US" dirty="0" smtClean="0"/>
              <a:t>(theme, items, next steps information)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Immediate access to your applicants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Manages student data in a form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No tool for references, resumes, or transcripts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1635920"/>
            <a:ext cx="140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What PI Sees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239000" y="2438400"/>
            <a:ext cx="914400" cy="745287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78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NSF CISE </a:t>
            </a:r>
            <a:r>
              <a:rPr lang="en-US" dirty="0" smtClean="0">
                <a:solidFill>
                  <a:schemeClr val="tx2"/>
                </a:solidFill>
              </a:rPr>
              <a:t>REU New </a:t>
            </a:r>
            <a:r>
              <a:rPr lang="en-US" dirty="0">
                <a:solidFill>
                  <a:schemeClr val="tx2"/>
                </a:solidFill>
              </a:rPr>
              <a:t>PI Meeting, </a:t>
            </a:r>
            <a:r>
              <a:rPr lang="en-US" dirty="0" smtClean="0">
                <a:solidFill>
                  <a:schemeClr val="tx2"/>
                </a:solidFill>
              </a:rPr>
              <a:t>Arlington, VA, </a:t>
            </a:r>
            <a:r>
              <a:rPr lang="en-US" dirty="0">
                <a:solidFill>
                  <a:schemeClr val="tx2"/>
                </a:solidFill>
              </a:rPr>
              <a:t>March 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2444275"/>
            <a:ext cx="5562599" cy="3931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645" y="2057400"/>
            <a:ext cx="4986260" cy="388810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351844" y="3978276"/>
            <a:ext cx="2286000" cy="76200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0" y="127470"/>
            <a:ext cx="9144000" cy="132556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27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2"/>
                </a:solidFill>
              </a:rPr>
              <a:t>Recruiting Resources: Common Application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775" y="1390779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What Applicant  Sees</a:t>
            </a:r>
            <a:endParaRPr 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4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953000" y="1694345"/>
            <a:ext cx="4191000" cy="3868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1. Advertise on </a:t>
            </a:r>
            <a:r>
              <a:rPr lang="en-US" i="1" dirty="0" err="1" smtClean="0">
                <a:solidFill>
                  <a:schemeClr val="accent4"/>
                </a:solidFill>
              </a:rPr>
              <a:t>GoogleDoc</a:t>
            </a:r>
            <a:endParaRPr lang="en-US" i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dirty="0" smtClean="0"/>
              <a:t>Students are directed to you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2. Shared Applicant Pool</a:t>
            </a:r>
          </a:p>
          <a:p>
            <a:pPr marL="0" indent="0">
              <a:buNone/>
            </a:pPr>
            <a:r>
              <a:rPr lang="en-US" dirty="0" smtClean="0"/>
              <a:t>You contact students from other sites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NSF CISE REU PI Meeting, Orlando, FL, March 2017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27470"/>
            <a:ext cx="9144000" cy="132556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27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2"/>
                </a:solidFill>
              </a:rPr>
              <a:t>Recruiting Resources: Applicant Sharing</a:t>
            </a:r>
            <a:endParaRPr lang="en-US" sz="4000" b="1" dirty="0">
              <a:solidFill>
                <a:schemeClr val="tx2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00439463"/>
              </p:ext>
            </p:extLst>
          </p:nvPr>
        </p:nvGraphicFramePr>
        <p:xfrm>
          <a:off x="-3810" y="1694345"/>
          <a:ext cx="49568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3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Results: Common Application Trends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9522699"/>
              </p:ext>
            </p:extLst>
          </p:nvPr>
        </p:nvGraphicFramePr>
        <p:xfrm>
          <a:off x="533401" y="1676400"/>
          <a:ext cx="8305798" cy="4666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02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86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19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02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02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02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40279">
                  <a:extLst>
                    <a:ext uri="{9D8B030D-6E8A-4147-A177-3AD203B41FA5}">
                      <a16:colId xmlns="" xmlns:a16="http://schemas.microsoft.com/office/drawing/2014/main" val="1356470260"/>
                    </a:ext>
                  </a:extLst>
                </a:gridCol>
              </a:tblGrid>
              <a:tr h="787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Site Descriptors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2010 (N=13)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2011 (N=20)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2012 (N=22)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(N= 26)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(N=25)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(N= 23)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(N= 27)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0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Range of # Applicants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29-152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4-176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18-212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20-299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29-232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15- 349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27- 286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Avg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Applications per Site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5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Largest # of Sites Applied to by Individual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 (n=1)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(n=1)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(n=2)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 (n=1)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(n=1)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(n=1)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(n=3)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5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of Female Applicants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885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of URM Applicants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2600" y="6400800"/>
            <a:ext cx="5334000" cy="34899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NSF CISE </a:t>
            </a:r>
            <a:r>
              <a:rPr lang="en-US" dirty="0" smtClean="0">
                <a:solidFill>
                  <a:schemeClr val="tx2"/>
                </a:solidFill>
              </a:rPr>
              <a:t>REU New </a:t>
            </a:r>
            <a:r>
              <a:rPr lang="en-US" dirty="0">
                <a:solidFill>
                  <a:schemeClr val="tx2"/>
                </a:solidFill>
              </a:rPr>
              <a:t>PI Meeting, </a:t>
            </a:r>
            <a:r>
              <a:rPr lang="en-US" dirty="0" smtClean="0">
                <a:solidFill>
                  <a:schemeClr val="tx2"/>
                </a:solidFill>
              </a:rPr>
              <a:t>Arlington, VA, </a:t>
            </a:r>
            <a:r>
              <a:rPr lang="en-US" dirty="0">
                <a:solidFill>
                  <a:schemeClr val="tx2"/>
                </a:solidFill>
              </a:rPr>
              <a:t>March 2017</a:t>
            </a:r>
          </a:p>
        </p:txBody>
      </p:sp>
    </p:spTree>
    <p:extLst>
      <p:ext uri="{BB962C8B-B14F-4D97-AF65-F5344CB8AC3E}">
        <p14:creationId xmlns:p14="http://schemas.microsoft.com/office/powerpoint/2010/main" val="123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31"/>
            <a:ext cx="90297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Applicant Counts: Sites Applied To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999"/>
            <a:ext cx="9144000" cy="49688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0" y="54102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= 1006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0" y="4908332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= 1105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0" y="4347419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= 1934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0" y="3813017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= 2905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0" y="327861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= 2445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9049" y="2766432"/>
            <a:ext cx="895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= 2827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39049" y="2232030"/>
            <a:ext cx="895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= 2335</a:t>
            </a:r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2600" y="6400800"/>
            <a:ext cx="5334000" cy="34899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NSF CISE </a:t>
            </a:r>
            <a:r>
              <a:rPr lang="en-US" dirty="0" smtClean="0">
                <a:solidFill>
                  <a:schemeClr val="tx2"/>
                </a:solidFill>
              </a:rPr>
              <a:t>REU New </a:t>
            </a:r>
            <a:r>
              <a:rPr lang="en-US" dirty="0">
                <a:solidFill>
                  <a:schemeClr val="tx2"/>
                </a:solidFill>
              </a:rPr>
              <a:t>PI Meeting, </a:t>
            </a:r>
            <a:r>
              <a:rPr lang="en-US" dirty="0" smtClean="0">
                <a:solidFill>
                  <a:schemeClr val="tx2"/>
                </a:solidFill>
              </a:rPr>
              <a:t>Arlington, VA, </a:t>
            </a:r>
            <a:r>
              <a:rPr lang="en-US" dirty="0">
                <a:solidFill>
                  <a:schemeClr val="tx2"/>
                </a:solidFill>
              </a:rPr>
              <a:t>March 2017</a:t>
            </a:r>
          </a:p>
        </p:txBody>
      </p:sp>
    </p:spTree>
    <p:extLst>
      <p:ext uri="{BB962C8B-B14F-4D97-AF65-F5344CB8AC3E}">
        <p14:creationId xmlns:p14="http://schemas.microsoft.com/office/powerpoint/2010/main" val="39465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44060</TotalTime>
  <Words>1576</Words>
  <Application>Microsoft Macintosh PowerPoint</Application>
  <PresentationFormat>On-screen Show (4:3)</PresentationFormat>
  <Paragraphs>362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AppleColorEmoji</vt:lpstr>
      <vt:lpstr>Calibri</vt:lpstr>
      <vt:lpstr>Calibri Light</vt:lpstr>
      <vt:lpstr>Lucida Grande</vt:lpstr>
      <vt:lpstr>Times New Roman</vt:lpstr>
      <vt:lpstr>Verdana</vt:lpstr>
      <vt:lpstr>Wingdings</vt:lpstr>
      <vt:lpstr>Arial</vt:lpstr>
      <vt:lpstr>Office Theme</vt:lpstr>
      <vt:lpstr>CISE REU Evaluation Toolkit</vt:lpstr>
      <vt:lpstr>Evaluation &amp; Assessment Considerations</vt:lpstr>
      <vt:lpstr>Intentional Evaluation</vt:lpstr>
      <vt:lpstr>Eval 101: REU Program Outcomes</vt:lpstr>
      <vt:lpstr>Recruiting Resources: Common Application</vt:lpstr>
      <vt:lpstr>PowerPoint Presentation</vt:lpstr>
      <vt:lpstr>PowerPoint Presentation</vt:lpstr>
      <vt:lpstr>Results: Common Application Trends</vt:lpstr>
      <vt:lpstr>Applicant Counts: Sites Applied To</vt:lpstr>
      <vt:lpstr>Applicant Demographic Trends:  Underrepresented Minority Distribution </vt:lpstr>
      <vt:lpstr>Applicant Demographic Trends:  Gender Distribution</vt:lpstr>
      <vt:lpstr>Common Applications: Graduate School Plans</vt:lpstr>
      <vt:lpstr>2016 Common Applicants: Unique</vt:lpstr>
      <vt:lpstr>2016 Common Applicants: Consent</vt:lpstr>
      <vt:lpstr>Student Outcomes: A la Carte Student Survey</vt:lpstr>
      <vt:lpstr>Student Outcomes: How Survey Works</vt:lpstr>
      <vt:lpstr>Student Outcomes: Data Package</vt:lpstr>
      <vt:lpstr>Results: A la Carte 2016</vt:lpstr>
      <vt:lpstr>A la Carte Student Survey</vt:lpstr>
      <vt:lpstr>Survey Instruments Available</vt:lpstr>
      <vt:lpstr>Etc.: Additional Considerations</vt:lpstr>
      <vt:lpstr>Future Toolkit: Alumni Tracking</vt:lpstr>
      <vt:lpstr>PowerPoint Presentation</vt:lpstr>
      <vt:lpstr>History of Evaluation Project</vt:lpstr>
      <vt:lpstr>  reu.uncc.edu/cise-reu-toolkit Thank you audrey.rorrer@uncc.edu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anonymous</dc:creator>
  <cp:lastModifiedBy>Microsoft Office User</cp:lastModifiedBy>
  <cp:revision>578</cp:revision>
  <dcterms:created xsi:type="dcterms:W3CDTF">2012-02-11T01:31:34Z</dcterms:created>
  <dcterms:modified xsi:type="dcterms:W3CDTF">2017-03-29T14:41:30Z</dcterms:modified>
</cp:coreProperties>
</file>