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notesSlides/notesSlide7.xml" ContentType="application/vnd.openxmlformats-officedocument.presentationml.notesSlide+xml"/>
  <Override PartName="/ppt/charts/chart6.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313" r:id="rId3"/>
    <p:sldId id="258" r:id="rId4"/>
    <p:sldId id="314" r:id="rId5"/>
    <p:sldId id="303" r:id="rId6"/>
    <p:sldId id="329" r:id="rId7"/>
    <p:sldId id="323" r:id="rId8"/>
    <p:sldId id="324" r:id="rId9"/>
    <p:sldId id="326" r:id="rId10"/>
    <p:sldId id="325" r:id="rId11"/>
    <p:sldId id="327" r:id="rId12"/>
    <p:sldId id="305" r:id="rId13"/>
    <p:sldId id="315" r:id="rId14"/>
    <p:sldId id="317" r:id="rId15"/>
    <p:sldId id="318" r:id="rId16"/>
    <p:sldId id="321" r:id="rId17"/>
    <p:sldId id="322" r:id="rId18"/>
    <p:sldId id="272" r:id="rId19"/>
    <p:sldId id="302" r:id="rId20"/>
    <p:sldId id="288" r:id="rId21"/>
    <p:sldId id="306" r:id="rId22"/>
    <p:sldId id="259" r:id="rId23"/>
    <p:sldId id="267" r:id="rId24"/>
    <p:sldId id="30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66" autoAdjust="0"/>
  </p:normalViewPr>
  <p:slideViewPr>
    <p:cSldViewPr>
      <p:cViewPr>
        <p:scale>
          <a:sx n="90" d="100"/>
          <a:sy n="90" d="100"/>
        </p:scale>
        <p:origin x="-2244" y="-87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rorrer:Desktop:2013%20CISE%20REU%20Common%20ApplicationAggregateTotal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arorrer:Desktop:2013%20CISE%20REU%20Common%20ApplicationAggregateTotal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arorrer:Desktop:2013%20CISE%20REU%20Common%20ApplicationAggregateTotals.xlsx"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Unique</a:t>
            </a:r>
            <a:r>
              <a:rPr lang="en-US" baseline="0" dirty="0" smtClean="0"/>
              <a:t> </a:t>
            </a:r>
            <a:r>
              <a:rPr lang="en-US" baseline="0" dirty="0" err="1" smtClean="0"/>
              <a:t>vs</a:t>
            </a:r>
            <a:r>
              <a:rPr lang="en-US" baseline="0" dirty="0" smtClean="0"/>
              <a:t> Multiple Site Applicants</a:t>
            </a:r>
            <a:endParaRPr lang="en-US" dirty="0"/>
          </a:p>
        </c:rich>
      </c:tx>
      <c:layout/>
      <c:overlay val="0"/>
    </c:title>
    <c:autoTitleDeleted val="0"/>
    <c:plotArea>
      <c:layout/>
      <c:barChart>
        <c:barDir val="col"/>
        <c:grouping val="clustered"/>
        <c:varyColors val="0"/>
        <c:ser>
          <c:idx val="0"/>
          <c:order val="0"/>
          <c:tx>
            <c:strRef>
              <c:f>DistributionsWithCharts!$B$109</c:f>
              <c:strCache>
                <c:ptCount val="1"/>
                <c:pt idx="0">
                  <c:v>Unique Applicants</c:v>
                </c:pt>
              </c:strCache>
            </c:strRef>
          </c:tx>
          <c:invertIfNegative val="0"/>
          <c:cat>
            <c:numRef>
              <c:f>DistributionsWithCharts!$C$108:$F$108</c:f>
              <c:numCache>
                <c:formatCode>General</c:formatCode>
                <c:ptCount val="4"/>
                <c:pt idx="0">
                  <c:v>2010</c:v>
                </c:pt>
                <c:pt idx="1">
                  <c:v>2011</c:v>
                </c:pt>
                <c:pt idx="2">
                  <c:v>2012</c:v>
                </c:pt>
                <c:pt idx="3">
                  <c:v>2013</c:v>
                </c:pt>
              </c:numCache>
            </c:numRef>
          </c:cat>
          <c:val>
            <c:numRef>
              <c:f>DistributionsWithCharts!$C$109:$F$109</c:f>
              <c:numCache>
                <c:formatCode>General</c:formatCode>
                <c:ptCount val="4"/>
                <c:pt idx="0">
                  <c:v>697</c:v>
                </c:pt>
                <c:pt idx="1">
                  <c:v>851</c:v>
                </c:pt>
                <c:pt idx="2">
                  <c:v>1562</c:v>
                </c:pt>
                <c:pt idx="3">
                  <c:v>2144</c:v>
                </c:pt>
              </c:numCache>
            </c:numRef>
          </c:val>
        </c:ser>
        <c:ser>
          <c:idx val="1"/>
          <c:order val="1"/>
          <c:tx>
            <c:strRef>
              <c:f>DistributionsWithCharts!$B$110</c:f>
              <c:strCache>
                <c:ptCount val="1"/>
                <c:pt idx="0">
                  <c:v>Total Applicants</c:v>
                </c:pt>
              </c:strCache>
            </c:strRef>
          </c:tx>
          <c:invertIfNegative val="0"/>
          <c:cat>
            <c:numRef>
              <c:f>DistributionsWithCharts!$C$108:$F$108</c:f>
              <c:numCache>
                <c:formatCode>General</c:formatCode>
                <c:ptCount val="4"/>
                <c:pt idx="0">
                  <c:v>2010</c:v>
                </c:pt>
                <c:pt idx="1">
                  <c:v>2011</c:v>
                </c:pt>
                <c:pt idx="2">
                  <c:v>2012</c:v>
                </c:pt>
                <c:pt idx="3">
                  <c:v>2013</c:v>
                </c:pt>
              </c:numCache>
            </c:numRef>
          </c:cat>
          <c:val>
            <c:numRef>
              <c:f>DistributionsWithCharts!$C$110:$F$110</c:f>
              <c:numCache>
                <c:formatCode>General</c:formatCode>
                <c:ptCount val="4"/>
                <c:pt idx="0">
                  <c:v>1006</c:v>
                </c:pt>
                <c:pt idx="1">
                  <c:v>1105</c:v>
                </c:pt>
                <c:pt idx="2">
                  <c:v>1934</c:v>
                </c:pt>
                <c:pt idx="3">
                  <c:v>2905</c:v>
                </c:pt>
              </c:numCache>
            </c:numRef>
          </c:val>
        </c:ser>
        <c:ser>
          <c:idx val="2"/>
          <c:order val="2"/>
          <c:tx>
            <c:strRef>
              <c:f>DistributionsWithCharts!$B$111</c:f>
              <c:strCache>
                <c:ptCount val="1"/>
                <c:pt idx="0">
                  <c:v>Applicants Applying to 1+ sites</c:v>
                </c:pt>
              </c:strCache>
            </c:strRef>
          </c:tx>
          <c:invertIfNegative val="0"/>
          <c:cat>
            <c:numRef>
              <c:f>DistributionsWithCharts!$C$108:$F$108</c:f>
              <c:numCache>
                <c:formatCode>General</c:formatCode>
                <c:ptCount val="4"/>
                <c:pt idx="0">
                  <c:v>2010</c:v>
                </c:pt>
                <c:pt idx="1">
                  <c:v>2011</c:v>
                </c:pt>
                <c:pt idx="2">
                  <c:v>2012</c:v>
                </c:pt>
                <c:pt idx="3">
                  <c:v>2013</c:v>
                </c:pt>
              </c:numCache>
            </c:numRef>
          </c:cat>
          <c:val>
            <c:numRef>
              <c:f>DistributionsWithCharts!$C$111:$F$111</c:f>
              <c:numCache>
                <c:formatCode>General</c:formatCode>
                <c:ptCount val="4"/>
                <c:pt idx="0">
                  <c:v>309</c:v>
                </c:pt>
                <c:pt idx="1">
                  <c:v>254</c:v>
                </c:pt>
                <c:pt idx="2">
                  <c:v>372</c:v>
                </c:pt>
                <c:pt idx="3">
                  <c:v>761</c:v>
                </c:pt>
              </c:numCache>
            </c:numRef>
          </c:val>
        </c:ser>
        <c:dLbls>
          <c:showLegendKey val="0"/>
          <c:showVal val="1"/>
          <c:showCatName val="0"/>
          <c:showSerName val="0"/>
          <c:showPercent val="0"/>
          <c:showBubbleSize val="0"/>
        </c:dLbls>
        <c:gapWidth val="150"/>
        <c:overlap val="-25"/>
        <c:axId val="137242112"/>
        <c:axId val="95480640"/>
      </c:barChart>
      <c:catAx>
        <c:axId val="137242112"/>
        <c:scaling>
          <c:orientation val="minMax"/>
        </c:scaling>
        <c:delete val="0"/>
        <c:axPos val="b"/>
        <c:numFmt formatCode="General" sourceLinked="1"/>
        <c:majorTickMark val="none"/>
        <c:minorTickMark val="none"/>
        <c:tickLblPos val="nextTo"/>
        <c:crossAx val="95480640"/>
        <c:crosses val="autoZero"/>
        <c:auto val="1"/>
        <c:lblAlgn val="ctr"/>
        <c:lblOffset val="100"/>
        <c:noMultiLvlLbl val="0"/>
      </c:catAx>
      <c:valAx>
        <c:axId val="95480640"/>
        <c:scaling>
          <c:orientation val="minMax"/>
        </c:scaling>
        <c:delete val="1"/>
        <c:axPos val="l"/>
        <c:numFmt formatCode="General" sourceLinked="1"/>
        <c:majorTickMark val="out"/>
        <c:minorTickMark val="none"/>
        <c:tickLblPos val="nextTo"/>
        <c:crossAx val="137242112"/>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777777777777801E-2"/>
          <c:y val="0.231780697658685"/>
          <c:w val="0.93888888888888899"/>
          <c:h val="0.64775854131712896"/>
        </c:manualLayout>
      </c:layout>
      <c:barChart>
        <c:barDir val="col"/>
        <c:grouping val="clustered"/>
        <c:varyColors val="0"/>
        <c:ser>
          <c:idx val="0"/>
          <c:order val="0"/>
          <c:tx>
            <c:strRef>
              <c:f>YearlyPercentTotalDistribution!$A$79</c:f>
              <c:strCache>
                <c:ptCount val="1"/>
                <c:pt idx="0">
                  <c:v>Male</c:v>
                </c:pt>
              </c:strCache>
            </c:strRef>
          </c:tx>
          <c:invertIfNegative val="0"/>
          <c:cat>
            <c:numRef>
              <c:f>YearlyPercentTotalDistribution!$B$78:$E$78</c:f>
              <c:numCache>
                <c:formatCode>General</c:formatCode>
                <c:ptCount val="4"/>
                <c:pt idx="0">
                  <c:v>2010</c:v>
                </c:pt>
                <c:pt idx="1">
                  <c:v>2011</c:v>
                </c:pt>
                <c:pt idx="2">
                  <c:v>2012</c:v>
                </c:pt>
                <c:pt idx="3">
                  <c:v>2013</c:v>
                </c:pt>
              </c:numCache>
            </c:numRef>
          </c:cat>
          <c:val>
            <c:numRef>
              <c:f>YearlyPercentTotalDistribution!$B$79:$E$79</c:f>
              <c:numCache>
                <c:formatCode>General</c:formatCode>
                <c:ptCount val="4"/>
                <c:pt idx="0">
                  <c:v>500</c:v>
                </c:pt>
                <c:pt idx="1">
                  <c:v>615</c:v>
                </c:pt>
                <c:pt idx="2">
                  <c:v>1156</c:v>
                </c:pt>
                <c:pt idx="3">
                  <c:v>1503</c:v>
                </c:pt>
              </c:numCache>
            </c:numRef>
          </c:val>
        </c:ser>
        <c:ser>
          <c:idx val="1"/>
          <c:order val="1"/>
          <c:tx>
            <c:strRef>
              <c:f>YearlyPercentTotalDistribution!$A$80</c:f>
              <c:strCache>
                <c:ptCount val="1"/>
                <c:pt idx="0">
                  <c:v>Female</c:v>
                </c:pt>
              </c:strCache>
            </c:strRef>
          </c:tx>
          <c:invertIfNegative val="0"/>
          <c:cat>
            <c:numRef>
              <c:f>YearlyPercentTotalDistribution!$B$78:$E$78</c:f>
              <c:numCache>
                <c:formatCode>General</c:formatCode>
                <c:ptCount val="4"/>
                <c:pt idx="0">
                  <c:v>2010</c:v>
                </c:pt>
                <c:pt idx="1">
                  <c:v>2011</c:v>
                </c:pt>
                <c:pt idx="2">
                  <c:v>2012</c:v>
                </c:pt>
                <c:pt idx="3">
                  <c:v>2013</c:v>
                </c:pt>
              </c:numCache>
            </c:numRef>
          </c:cat>
          <c:val>
            <c:numRef>
              <c:f>YearlyPercentTotalDistribution!$B$80:$E$80</c:f>
              <c:numCache>
                <c:formatCode>General</c:formatCode>
                <c:ptCount val="4"/>
                <c:pt idx="0">
                  <c:v>187</c:v>
                </c:pt>
                <c:pt idx="1">
                  <c:v>220</c:v>
                </c:pt>
                <c:pt idx="2">
                  <c:v>380</c:v>
                </c:pt>
                <c:pt idx="3">
                  <c:v>593</c:v>
                </c:pt>
              </c:numCache>
            </c:numRef>
          </c:val>
        </c:ser>
        <c:ser>
          <c:idx val="2"/>
          <c:order val="2"/>
          <c:tx>
            <c:strRef>
              <c:f>YearlyPercentTotalDistribution!$A$81</c:f>
              <c:strCache>
                <c:ptCount val="1"/>
                <c:pt idx="0">
                  <c:v>Unspecified</c:v>
                </c:pt>
              </c:strCache>
            </c:strRef>
          </c:tx>
          <c:invertIfNegative val="0"/>
          <c:cat>
            <c:numRef>
              <c:f>YearlyPercentTotalDistribution!$B$78:$E$78</c:f>
              <c:numCache>
                <c:formatCode>General</c:formatCode>
                <c:ptCount val="4"/>
                <c:pt idx="0">
                  <c:v>2010</c:v>
                </c:pt>
                <c:pt idx="1">
                  <c:v>2011</c:v>
                </c:pt>
                <c:pt idx="2">
                  <c:v>2012</c:v>
                </c:pt>
                <c:pt idx="3">
                  <c:v>2013</c:v>
                </c:pt>
              </c:numCache>
            </c:numRef>
          </c:cat>
          <c:val>
            <c:numRef>
              <c:f>YearlyPercentTotalDistribution!$B$81:$E$81</c:f>
              <c:numCache>
                <c:formatCode>General</c:formatCode>
                <c:ptCount val="4"/>
                <c:pt idx="0">
                  <c:v>10</c:v>
                </c:pt>
                <c:pt idx="1">
                  <c:v>16</c:v>
                </c:pt>
                <c:pt idx="2">
                  <c:v>26</c:v>
                </c:pt>
                <c:pt idx="3">
                  <c:v>48</c:v>
                </c:pt>
              </c:numCache>
            </c:numRef>
          </c:val>
        </c:ser>
        <c:dLbls>
          <c:showLegendKey val="0"/>
          <c:showVal val="1"/>
          <c:showCatName val="0"/>
          <c:showSerName val="0"/>
          <c:showPercent val="0"/>
          <c:showBubbleSize val="0"/>
        </c:dLbls>
        <c:gapWidth val="150"/>
        <c:overlap val="-25"/>
        <c:axId val="163712512"/>
        <c:axId val="95482944"/>
      </c:barChart>
      <c:catAx>
        <c:axId val="163712512"/>
        <c:scaling>
          <c:orientation val="minMax"/>
        </c:scaling>
        <c:delete val="0"/>
        <c:axPos val="b"/>
        <c:numFmt formatCode="General" sourceLinked="1"/>
        <c:majorTickMark val="none"/>
        <c:minorTickMark val="none"/>
        <c:tickLblPos val="nextTo"/>
        <c:txPr>
          <a:bodyPr/>
          <a:lstStyle/>
          <a:p>
            <a:pPr>
              <a:defRPr baseline="0">
                <a:latin typeface="Arial" pitchFamily="34" charset="0"/>
              </a:defRPr>
            </a:pPr>
            <a:endParaRPr lang="en-US"/>
          </a:p>
        </c:txPr>
        <c:crossAx val="95482944"/>
        <c:crosses val="autoZero"/>
        <c:auto val="1"/>
        <c:lblAlgn val="ctr"/>
        <c:lblOffset val="100"/>
        <c:noMultiLvlLbl val="0"/>
      </c:catAx>
      <c:valAx>
        <c:axId val="95482944"/>
        <c:scaling>
          <c:orientation val="minMax"/>
        </c:scaling>
        <c:delete val="1"/>
        <c:axPos val="l"/>
        <c:numFmt formatCode="General" sourceLinked="1"/>
        <c:majorTickMark val="out"/>
        <c:minorTickMark val="none"/>
        <c:tickLblPos val="nextTo"/>
        <c:crossAx val="163712512"/>
        <c:crosses val="autoZero"/>
        <c:crossBetween val="between"/>
      </c:valAx>
    </c:plotArea>
    <c:legend>
      <c:legendPos val="t"/>
      <c:layout>
        <c:manualLayout>
          <c:xMode val="edge"/>
          <c:yMode val="edge"/>
          <c:x val="3.4083991188409303E-2"/>
          <c:y val="0.18419891640553601"/>
          <c:w val="0.45872353455817999"/>
          <c:h val="0.116696680696894"/>
        </c:manualLayout>
      </c:layout>
      <c:overlay val="0"/>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Applicant</a:t>
            </a:r>
            <a:r>
              <a:rPr lang="en-US" baseline="0" dirty="0" smtClean="0"/>
              <a:t> Level</a:t>
            </a:r>
            <a:endParaRPr lang="en-US" dirty="0"/>
          </a:p>
        </c:rich>
      </c:tx>
      <c:layout/>
      <c:overlay val="0"/>
    </c:title>
    <c:autoTitleDeleted val="0"/>
    <c:plotArea>
      <c:layout/>
      <c:barChart>
        <c:barDir val="col"/>
        <c:grouping val="clustered"/>
        <c:varyColors val="0"/>
        <c:ser>
          <c:idx val="0"/>
          <c:order val="0"/>
          <c:tx>
            <c:strRef>
              <c:f>YearlyPercentTotalDistribution!$B$86</c:f>
              <c:strCache>
                <c:ptCount val="1"/>
                <c:pt idx="0">
                  <c:v>Freshman</c:v>
                </c:pt>
              </c:strCache>
            </c:strRef>
          </c:tx>
          <c:invertIfNegative val="0"/>
          <c:cat>
            <c:numRef>
              <c:f>YearlyPercentTotalDistribution!$C$85:$F$85</c:f>
              <c:numCache>
                <c:formatCode>General</c:formatCode>
                <c:ptCount val="4"/>
                <c:pt idx="0">
                  <c:v>2010</c:v>
                </c:pt>
                <c:pt idx="1">
                  <c:v>2011</c:v>
                </c:pt>
                <c:pt idx="2">
                  <c:v>2012</c:v>
                </c:pt>
                <c:pt idx="3">
                  <c:v>2013</c:v>
                </c:pt>
              </c:numCache>
            </c:numRef>
          </c:cat>
          <c:val>
            <c:numRef>
              <c:f>YearlyPercentTotalDistribution!$C$86:$F$86</c:f>
              <c:numCache>
                <c:formatCode>General</c:formatCode>
                <c:ptCount val="4"/>
                <c:pt idx="0">
                  <c:v>86</c:v>
                </c:pt>
                <c:pt idx="1">
                  <c:v>64</c:v>
                </c:pt>
                <c:pt idx="2">
                  <c:v>146</c:v>
                </c:pt>
                <c:pt idx="3">
                  <c:v>201</c:v>
                </c:pt>
              </c:numCache>
            </c:numRef>
          </c:val>
        </c:ser>
        <c:ser>
          <c:idx val="1"/>
          <c:order val="1"/>
          <c:tx>
            <c:strRef>
              <c:f>YearlyPercentTotalDistribution!$B$87</c:f>
              <c:strCache>
                <c:ptCount val="1"/>
                <c:pt idx="0">
                  <c:v>Sophomores</c:v>
                </c:pt>
              </c:strCache>
            </c:strRef>
          </c:tx>
          <c:invertIfNegative val="0"/>
          <c:cat>
            <c:numRef>
              <c:f>YearlyPercentTotalDistribution!$C$85:$F$85</c:f>
              <c:numCache>
                <c:formatCode>General</c:formatCode>
                <c:ptCount val="4"/>
                <c:pt idx="0">
                  <c:v>2010</c:v>
                </c:pt>
                <c:pt idx="1">
                  <c:v>2011</c:v>
                </c:pt>
                <c:pt idx="2">
                  <c:v>2012</c:v>
                </c:pt>
                <c:pt idx="3">
                  <c:v>2013</c:v>
                </c:pt>
              </c:numCache>
            </c:numRef>
          </c:cat>
          <c:val>
            <c:numRef>
              <c:f>YearlyPercentTotalDistribution!$C$87:$F$87</c:f>
              <c:numCache>
                <c:formatCode>General</c:formatCode>
                <c:ptCount val="4"/>
                <c:pt idx="0">
                  <c:v>191</c:v>
                </c:pt>
                <c:pt idx="1">
                  <c:v>264</c:v>
                </c:pt>
                <c:pt idx="2">
                  <c:v>444</c:v>
                </c:pt>
                <c:pt idx="3">
                  <c:v>665</c:v>
                </c:pt>
              </c:numCache>
            </c:numRef>
          </c:val>
        </c:ser>
        <c:ser>
          <c:idx val="2"/>
          <c:order val="2"/>
          <c:tx>
            <c:strRef>
              <c:f>YearlyPercentTotalDistribution!$B$88</c:f>
              <c:strCache>
                <c:ptCount val="1"/>
                <c:pt idx="0">
                  <c:v>Juniors</c:v>
                </c:pt>
              </c:strCache>
            </c:strRef>
          </c:tx>
          <c:invertIfNegative val="0"/>
          <c:cat>
            <c:numRef>
              <c:f>YearlyPercentTotalDistribution!$C$85:$F$85</c:f>
              <c:numCache>
                <c:formatCode>General</c:formatCode>
                <c:ptCount val="4"/>
                <c:pt idx="0">
                  <c:v>2010</c:v>
                </c:pt>
                <c:pt idx="1">
                  <c:v>2011</c:v>
                </c:pt>
                <c:pt idx="2">
                  <c:v>2012</c:v>
                </c:pt>
                <c:pt idx="3">
                  <c:v>2013</c:v>
                </c:pt>
              </c:numCache>
            </c:numRef>
          </c:cat>
          <c:val>
            <c:numRef>
              <c:f>YearlyPercentTotalDistribution!$C$88:$F$88</c:f>
              <c:numCache>
                <c:formatCode>General</c:formatCode>
                <c:ptCount val="4"/>
                <c:pt idx="0">
                  <c:v>294</c:v>
                </c:pt>
                <c:pt idx="1">
                  <c:v>273</c:v>
                </c:pt>
                <c:pt idx="2">
                  <c:v>664</c:v>
                </c:pt>
                <c:pt idx="3">
                  <c:v>902</c:v>
                </c:pt>
              </c:numCache>
            </c:numRef>
          </c:val>
        </c:ser>
        <c:ser>
          <c:idx val="3"/>
          <c:order val="3"/>
          <c:tx>
            <c:strRef>
              <c:f>YearlyPercentTotalDistribution!$B$89</c:f>
              <c:strCache>
                <c:ptCount val="1"/>
                <c:pt idx="0">
                  <c:v>Seniors</c:v>
                </c:pt>
              </c:strCache>
            </c:strRef>
          </c:tx>
          <c:invertIfNegative val="0"/>
          <c:cat>
            <c:numRef>
              <c:f>YearlyPercentTotalDistribution!$C$85:$F$85</c:f>
              <c:numCache>
                <c:formatCode>General</c:formatCode>
                <c:ptCount val="4"/>
                <c:pt idx="0">
                  <c:v>2010</c:v>
                </c:pt>
                <c:pt idx="1">
                  <c:v>2011</c:v>
                </c:pt>
                <c:pt idx="2">
                  <c:v>2012</c:v>
                </c:pt>
                <c:pt idx="3">
                  <c:v>2013</c:v>
                </c:pt>
              </c:numCache>
            </c:numRef>
          </c:cat>
          <c:val>
            <c:numRef>
              <c:f>YearlyPercentTotalDistribution!$C$89:$F$89</c:f>
              <c:numCache>
                <c:formatCode>General</c:formatCode>
                <c:ptCount val="4"/>
                <c:pt idx="0">
                  <c:v>123</c:v>
                </c:pt>
                <c:pt idx="1">
                  <c:v>142</c:v>
                </c:pt>
                <c:pt idx="2">
                  <c:v>295</c:v>
                </c:pt>
                <c:pt idx="3">
                  <c:v>345</c:v>
                </c:pt>
              </c:numCache>
            </c:numRef>
          </c:val>
        </c:ser>
        <c:dLbls>
          <c:showLegendKey val="0"/>
          <c:showVal val="1"/>
          <c:showCatName val="0"/>
          <c:showSerName val="0"/>
          <c:showPercent val="0"/>
          <c:showBubbleSize val="0"/>
        </c:dLbls>
        <c:gapWidth val="150"/>
        <c:overlap val="-25"/>
        <c:axId val="163539456"/>
        <c:axId val="95484672"/>
      </c:barChart>
      <c:catAx>
        <c:axId val="163539456"/>
        <c:scaling>
          <c:orientation val="minMax"/>
        </c:scaling>
        <c:delete val="0"/>
        <c:axPos val="b"/>
        <c:numFmt formatCode="General" sourceLinked="1"/>
        <c:majorTickMark val="none"/>
        <c:minorTickMark val="none"/>
        <c:tickLblPos val="nextTo"/>
        <c:crossAx val="95484672"/>
        <c:crosses val="autoZero"/>
        <c:auto val="1"/>
        <c:lblAlgn val="ctr"/>
        <c:lblOffset val="100"/>
        <c:noMultiLvlLbl val="0"/>
      </c:catAx>
      <c:valAx>
        <c:axId val="95484672"/>
        <c:scaling>
          <c:orientation val="minMax"/>
        </c:scaling>
        <c:delete val="1"/>
        <c:axPos val="l"/>
        <c:numFmt formatCode="General" sourceLinked="1"/>
        <c:majorTickMark val="out"/>
        <c:minorTickMark val="none"/>
        <c:tickLblPos val="nextTo"/>
        <c:crossAx val="163539456"/>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Ethnicity</a:t>
            </a:r>
            <a:endParaRPr lang="en-US" dirty="0"/>
          </a:p>
        </c:rich>
      </c:tx>
      <c:layout/>
      <c:overlay val="0"/>
    </c:title>
    <c:autoTitleDeleted val="0"/>
    <c:plotArea>
      <c:layout/>
      <c:barChart>
        <c:barDir val="bar"/>
        <c:grouping val="clustered"/>
        <c:varyColors val="0"/>
        <c:ser>
          <c:idx val="0"/>
          <c:order val="0"/>
          <c:tx>
            <c:strRef>
              <c:f>DistributionsWithCharts!$B$96</c:f>
              <c:strCache>
                <c:ptCount val="1"/>
                <c:pt idx="0">
                  <c:v>White/Asian</c:v>
                </c:pt>
              </c:strCache>
            </c:strRef>
          </c:tx>
          <c:invertIfNegative val="0"/>
          <c:cat>
            <c:numRef>
              <c:f>DistributionsWithCharts!$C$95:$F$95</c:f>
              <c:numCache>
                <c:formatCode>General</c:formatCode>
                <c:ptCount val="4"/>
                <c:pt idx="0">
                  <c:v>2010</c:v>
                </c:pt>
                <c:pt idx="1">
                  <c:v>2011</c:v>
                </c:pt>
                <c:pt idx="2">
                  <c:v>2012</c:v>
                </c:pt>
                <c:pt idx="3">
                  <c:v>2013</c:v>
                </c:pt>
              </c:numCache>
            </c:numRef>
          </c:cat>
          <c:val>
            <c:numRef>
              <c:f>DistributionsWithCharts!$C$96:$F$96</c:f>
              <c:numCache>
                <c:formatCode>General</c:formatCode>
                <c:ptCount val="4"/>
                <c:pt idx="0">
                  <c:v>494</c:v>
                </c:pt>
                <c:pt idx="1">
                  <c:v>557</c:v>
                </c:pt>
                <c:pt idx="2">
                  <c:v>989</c:v>
                </c:pt>
                <c:pt idx="3">
                  <c:v>1471</c:v>
                </c:pt>
              </c:numCache>
            </c:numRef>
          </c:val>
        </c:ser>
        <c:ser>
          <c:idx val="1"/>
          <c:order val="1"/>
          <c:tx>
            <c:strRef>
              <c:f>DistributionsWithCharts!$B$97</c:f>
              <c:strCache>
                <c:ptCount val="1"/>
                <c:pt idx="0">
                  <c:v>URM</c:v>
                </c:pt>
              </c:strCache>
            </c:strRef>
          </c:tx>
          <c:invertIfNegative val="0"/>
          <c:cat>
            <c:numRef>
              <c:f>DistributionsWithCharts!$C$95:$F$95</c:f>
              <c:numCache>
                <c:formatCode>General</c:formatCode>
                <c:ptCount val="4"/>
                <c:pt idx="0">
                  <c:v>2010</c:v>
                </c:pt>
                <c:pt idx="1">
                  <c:v>2011</c:v>
                </c:pt>
                <c:pt idx="2">
                  <c:v>2012</c:v>
                </c:pt>
                <c:pt idx="3">
                  <c:v>2013</c:v>
                </c:pt>
              </c:numCache>
            </c:numRef>
          </c:cat>
          <c:val>
            <c:numRef>
              <c:f>DistributionsWithCharts!$C$97:$F$97</c:f>
              <c:numCache>
                <c:formatCode>General</c:formatCode>
                <c:ptCount val="4"/>
                <c:pt idx="0">
                  <c:v>194</c:v>
                </c:pt>
                <c:pt idx="1">
                  <c:v>288</c:v>
                </c:pt>
                <c:pt idx="2">
                  <c:v>569</c:v>
                </c:pt>
                <c:pt idx="3">
                  <c:v>668</c:v>
                </c:pt>
              </c:numCache>
            </c:numRef>
          </c:val>
        </c:ser>
        <c:ser>
          <c:idx val="2"/>
          <c:order val="2"/>
          <c:tx>
            <c:strRef>
              <c:f>DistributionsWithCharts!$B$98</c:f>
              <c:strCache>
                <c:ptCount val="1"/>
                <c:pt idx="0">
                  <c:v>Unspecified</c:v>
                </c:pt>
              </c:strCache>
            </c:strRef>
          </c:tx>
          <c:invertIfNegative val="0"/>
          <c:cat>
            <c:numRef>
              <c:f>DistributionsWithCharts!$C$95:$F$95</c:f>
              <c:numCache>
                <c:formatCode>General</c:formatCode>
                <c:ptCount val="4"/>
                <c:pt idx="0">
                  <c:v>2010</c:v>
                </c:pt>
                <c:pt idx="1">
                  <c:v>2011</c:v>
                </c:pt>
                <c:pt idx="2">
                  <c:v>2012</c:v>
                </c:pt>
                <c:pt idx="3">
                  <c:v>2013</c:v>
                </c:pt>
              </c:numCache>
            </c:numRef>
          </c:cat>
          <c:val>
            <c:numRef>
              <c:f>DistributionsWithCharts!$C$98:$F$98</c:f>
              <c:numCache>
                <c:formatCode>General</c:formatCode>
                <c:ptCount val="4"/>
                <c:pt idx="0">
                  <c:v>9</c:v>
                </c:pt>
                <c:pt idx="1">
                  <c:v>6</c:v>
                </c:pt>
                <c:pt idx="2">
                  <c:v>4</c:v>
                </c:pt>
                <c:pt idx="3">
                  <c:v>5</c:v>
                </c:pt>
              </c:numCache>
            </c:numRef>
          </c:val>
        </c:ser>
        <c:dLbls>
          <c:showLegendKey val="0"/>
          <c:showVal val="1"/>
          <c:showCatName val="0"/>
          <c:showSerName val="0"/>
          <c:showPercent val="0"/>
          <c:showBubbleSize val="0"/>
        </c:dLbls>
        <c:gapWidth val="150"/>
        <c:overlap val="-25"/>
        <c:axId val="171980288"/>
        <c:axId val="76728000"/>
      </c:barChart>
      <c:catAx>
        <c:axId val="171980288"/>
        <c:scaling>
          <c:orientation val="minMax"/>
        </c:scaling>
        <c:delete val="0"/>
        <c:axPos val="l"/>
        <c:numFmt formatCode="General" sourceLinked="1"/>
        <c:majorTickMark val="none"/>
        <c:minorTickMark val="none"/>
        <c:tickLblPos val="nextTo"/>
        <c:crossAx val="76728000"/>
        <c:crosses val="autoZero"/>
        <c:auto val="1"/>
        <c:lblAlgn val="ctr"/>
        <c:lblOffset val="100"/>
        <c:noMultiLvlLbl val="0"/>
      </c:catAx>
      <c:valAx>
        <c:axId val="76728000"/>
        <c:scaling>
          <c:orientation val="minMax"/>
        </c:scaling>
        <c:delete val="1"/>
        <c:axPos val="b"/>
        <c:numFmt formatCode="General" sourceLinked="1"/>
        <c:majorTickMark val="none"/>
        <c:minorTickMark val="none"/>
        <c:tickLblPos val="nextTo"/>
        <c:crossAx val="171980288"/>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invertIfNegative val="0"/>
          <c:cat>
            <c:numLit>
              <c:formatCode>General</c:formatCode>
              <c:ptCount val="4"/>
              <c:pt idx="0">
                <c:v>2010</c:v>
              </c:pt>
              <c:pt idx="1">
                <c:v>2011</c:v>
              </c:pt>
              <c:pt idx="2">
                <c:v>2012</c:v>
              </c:pt>
              <c:pt idx="3">
                <c:v>2013</c:v>
              </c:pt>
            </c:numLit>
          </c:cat>
          <c:val>
            <c:numRef>
              <c:f>DistributionsWithCharts!$B$59:$B$62</c:f>
              <c:numCache>
                <c:formatCode>0%</c:formatCode>
                <c:ptCount val="4"/>
                <c:pt idx="0">
                  <c:v>0.27</c:v>
                </c:pt>
                <c:pt idx="1">
                  <c:v>0.26</c:v>
                </c:pt>
                <c:pt idx="2">
                  <c:v>0.24</c:v>
                </c:pt>
                <c:pt idx="3">
                  <c:v>0.28000000000000003</c:v>
                </c:pt>
              </c:numCache>
            </c:numRef>
          </c:val>
        </c:ser>
        <c:dLbls>
          <c:showLegendKey val="0"/>
          <c:showVal val="0"/>
          <c:showCatName val="0"/>
          <c:showSerName val="0"/>
          <c:showPercent val="0"/>
          <c:showBubbleSize val="0"/>
        </c:dLbls>
        <c:gapWidth val="150"/>
        <c:overlap val="100"/>
        <c:axId val="171955200"/>
        <c:axId val="76729728"/>
      </c:barChart>
      <c:catAx>
        <c:axId val="171955200"/>
        <c:scaling>
          <c:orientation val="minMax"/>
        </c:scaling>
        <c:delete val="0"/>
        <c:axPos val="b"/>
        <c:numFmt formatCode="General" sourceLinked="1"/>
        <c:majorTickMark val="out"/>
        <c:minorTickMark val="none"/>
        <c:tickLblPos val="nextTo"/>
        <c:crossAx val="76729728"/>
        <c:crosses val="autoZero"/>
        <c:auto val="1"/>
        <c:lblAlgn val="ctr"/>
        <c:lblOffset val="100"/>
        <c:noMultiLvlLbl val="0"/>
      </c:catAx>
      <c:valAx>
        <c:axId val="76729728"/>
        <c:scaling>
          <c:orientation val="minMax"/>
        </c:scaling>
        <c:delete val="0"/>
        <c:axPos val="l"/>
        <c:numFmt formatCode="0%" sourceLinked="1"/>
        <c:majorTickMark val="out"/>
        <c:minorTickMark val="none"/>
        <c:tickLblPos val="nextTo"/>
        <c:crossAx val="171955200"/>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YearlyPercentTotalDistribution!$B$7</c:f>
              <c:strCache>
                <c:ptCount val="1"/>
                <c:pt idx="0">
                  <c:v>2010</c:v>
                </c:pt>
              </c:strCache>
            </c:strRef>
          </c:tx>
          <c:invertIfNegative val="0"/>
          <c:cat>
            <c:strRef>
              <c:f>YearlyPercentTotalDistribution!$A$8:$A$12</c:f>
              <c:strCache>
                <c:ptCount val="5"/>
                <c:pt idx="0">
                  <c:v>Caucasian</c:v>
                </c:pt>
                <c:pt idx="1">
                  <c:v>Asian</c:v>
                </c:pt>
                <c:pt idx="2">
                  <c:v>African American</c:v>
                </c:pt>
                <c:pt idx="3">
                  <c:v>Hispanic</c:v>
                </c:pt>
                <c:pt idx="4">
                  <c:v>Multi-Ethnic/Other</c:v>
                </c:pt>
              </c:strCache>
            </c:strRef>
          </c:cat>
          <c:val>
            <c:numRef>
              <c:f>YearlyPercentTotalDistribution!$B$8:$B$12</c:f>
              <c:numCache>
                <c:formatCode>0%</c:formatCode>
                <c:ptCount val="5"/>
                <c:pt idx="0">
                  <c:v>0.61</c:v>
                </c:pt>
                <c:pt idx="1">
                  <c:v>0.1</c:v>
                </c:pt>
                <c:pt idx="2">
                  <c:v>0.18</c:v>
                </c:pt>
                <c:pt idx="3">
                  <c:v>7.0000000000000007E-2</c:v>
                </c:pt>
                <c:pt idx="4">
                  <c:v>0.03</c:v>
                </c:pt>
              </c:numCache>
            </c:numRef>
          </c:val>
        </c:ser>
        <c:ser>
          <c:idx val="1"/>
          <c:order val="1"/>
          <c:tx>
            <c:strRef>
              <c:f>YearlyPercentTotalDistribution!$C$7</c:f>
              <c:strCache>
                <c:ptCount val="1"/>
                <c:pt idx="0">
                  <c:v>2011</c:v>
                </c:pt>
              </c:strCache>
            </c:strRef>
          </c:tx>
          <c:invertIfNegative val="0"/>
          <c:cat>
            <c:strRef>
              <c:f>YearlyPercentTotalDistribution!$A$8:$A$12</c:f>
              <c:strCache>
                <c:ptCount val="5"/>
                <c:pt idx="0">
                  <c:v>Caucasian</c:v>
                </c:pt>
                <c:pt idx="1">
                  <c:v>Asian</c:v>
                </c:pt>
                <c:pt idx="2">
                  <c:v>African American</c:v>
                </c:pt>
                <c:pt idx="3">
                  <c:v>Hispanic</c:v>
                </c:pt>
                <c:pt idx="4">
                  <c:v>Multi-Ethnic/Other</c:v>
                </c:pt>
              </c:strCache>
            </c:strRef>
          </c:cat>
          <c:val>
            <c:numRef>
              <c:f>YearlyPercentTotalDistribution!$C$8:$C$12</c:f>
              <c:numCache>
                <c:formatCode>0%</c:formatCode>
                <c:ptCount val="5"/>
                <c:pt idx="0">
                  <c:v>0.52</c:v>
                </c:pt>
                <c:pt idx="1">
                  <c:v>0.14000000000000001</c:v>
                </c:pt>
                <c:pt idx="2">
                  <c:v>0.16</c:v>
                </c:pt>
                <c:pt idx="3">
                  <c:v>0.1</c:v>
                </c:pt>
                <c:pt idx="4">
                  <c:v>0.08</c:v>
                </c:pt>
              </c:numCache>
            </c:numRef>
          </c:val>
        </c:ser>
        <c:ser>
          <c:idx val="2"/>
          <c:order val="2"/>
          <c:tx>
            <c:strRef>
              <c:f>YearlyPercentTotalDistribution!$D$7</c:f>
              <c:strCache>
                <c:ptCount val="1"/>
                <c:pt idx="0">
                  <c:v>2012</c:v>
                </c:pt>
              </c:strCache>
            </c:strRef>
          </c:tx>
          <c:invertIfNegative val="0"/>
          <c:cat>
            <c:strRef>
              <c:f>YearlyPercentTotalDistribution!$A$8:$A$12</c:f>
              <c:strCache>
                <c:ptCount val="5"/>
                <c:pt idx="0">
                  <c:v>Caucasian</c:v>
                </c:pt>
                <c:pt idx="1">
                  <c:v>Asian</c:v>
                </c:pt>
                <c:pt idx="2">
                  <c:v>African American</c:v>
                </c:pt>
                <c:pt idx="3">
                  <c:v>Hispanic</c:v>
                </c:pt>
                <c:pt idx="4">
                  <c:v>Multi-Ethnic/Other</c:v>
                </c:pt>
              </c:strCache>
            </c:strRef>
          </c:cat>
          <c:val>
            <c:numRef>
              <c:f>YearlyPercentTotalDistribution!$D$8:$D$12</c:f>
              <c:numCache>
                <c:formatCode>0%</c:formatCode>
                <c:ptCount val="5"/>
                <c:pt idx="0">
                  <c:v>0.52</c:v>
                </c:pt>
                <c:pt idx="1">
                  <c:v>0.11</c:v>
                </c:pt>
                <c:pt idx="2">
                  <c:v>0.17</c:v>
                </c:pt>
                <c:pt idx="3">
                  <c:v>0.17</c:v>
                </c:pt>
                <c:pt idx="4">
                  <c:v>0.1</c:v>
                </c:pt>
              </c:numCache>
            </c:numRef>
          </c:val>
        </c:ser>
        <c:ser>
          <c:idx val="3"/>
          <c:order val="3"/>
          <c:tx>
            <c:strRef>
              <c:f>YearlyPercentTotalDistribution!$E$7</c:f>
              <c:strCache>
                <c:ptCount val="1"/>
                <c:pt idx="0">
                  <c:v>2013</c:v>
                </c:pt>
              </c:strCache>
            </c:strRef>
          </c:tx>
          <c:invertIfNegative val="0"/>
          <c:cat>
            <c:strRef>
              <c:f>YearlyPercentTotalDistribution!$A$8:$A$12</c:f>
              <c:strCache>
                <c:ptCount val="5"/>
                <c:pt idx="0">
                  <c:v>Caucasian</c:v>
                </c:pt>
                <c:pt idx="1">
                  <c:v>Asian</c:v>
                </c:pt>
                <c:pt idx="2">
                  <c:v>African American</c:v>
                </c:pt>
                <c:pt idx="3">
                  <c:v>Hispanic</c:v>
                </c:pt>
                <c:pt idx="4">
                  <c:v>Multi-Ethnic/Other</c:v>
                </c:pt>
              </c:strCache>
            </c:strRef>
          </c:cat>
          <c:val>
            <c:numRef>
              <c:f>YearlyPercentTotalDistribution!$E$8:$E$12</c:f>
              <c:numCache>
                <c:formatCode>0%</c:formatCode>
                <c:ptCount val="5"/>
                <c:pt idx="0">
                  <c:v>0.53</c:v>
                </c:pt>
                <c:pt idx="1">
                  <c:v>0.13</c:v>
                </c:pt>
                <c:pt idx="2">
                  <c:v>0.13</c:v>
                </c:pt>
                <c:pt idx="3">
                  <c:v>0.12</c:v>
                </c:pt>
                <c:pt idx="4">
                  <c:v>0.09</c:v>
                </c:pt>
              </c:numCache>
            </c:numRef>
          </c:val>
        </c:ser>
        <c:dLbls>
          <c:showLegendKey val="0"/>
          <c:showVal val="0"/>
          <c:showCatName val="0"/>
          <c:showSerName val="0"/>
          <c:showPercent val="0"/>
          <c:showBubbleSize val="0"/>
        </c:dLbls>
        <c:gapWidth val="150"/>
        <c:shape val="box"/>
        <c:axId val="183456768"/>
        <c:axId val="76732032"/>
        <c:axId val="0"/>
      </c:bar3DChart>
      <c:catAx>
        <c:axId val="183456768"/>
        <c:scaling>
          <c:orientation val="minMax"/>
        </c:scaling>
        <c:delete val="0"/>
        <c:axPos val="b"/>
        <c:majorTickMark val="out"/>
        <c:minorTickMark val="none"/>
        <c:tickLblPos val="nextTo"/>
        <c:crossAx val="76732032"/>
        <c:crosses val="autoZero"/>
        <c:auto val="1"/>
        <c:lblAlgn val="ctr"/>
        <c:lblOffset val="100"/>
        <c:noMultiLvlLbl val="0"/>
      </c:catAx>
      <c:valAx>
        <c:axId val="76732032"/>
        <c:scaling>
          <c:orientation val="minMax"/>
        </c:scaling>
        <c:delete val="0"/>
        <c:axPos val="l"/>
        <c:majorGridlines/>
        <c:numFmt formatCode="0%" sourceLinked="1"/>
        <c:majorTickMark val="out"/>
        <c:minorTickMark val="none"/>
        <c:tickLblPos val="nextTo"/>
        <c:crossAx val="183456768"/>
        <c:crosses val="autoZero"/>
        <c:crossBetween val="between"/>
      </c:valAx>
    </c:plotArea>
    <c:legend>
      <c:legendPos val="r"/>
      <c:legendEntry>
        <c:idx val="0"/>
        <c:txPr>
          <a:bodyPr/>
          <a:lstStyle/>
          <a:p>
            <a:pPr>
              <a:defRPr sz="1400" baseline="0"/>
            </a:pPr>
            <a:endParaRPr lang="en-US"/>
          </a:p>
        </c:txPr>
      </c:legendEntry>
      <c:legendEntry>
        <c:idx val="1"/>
        <c:txPr>
          <a:bodyPr/>
          <a:lstStyle/>
          <a:p>
            <a:pPr>
              <a:defRPr sz="1400" baseline="0"/>
            </a:pPr>
            <a:endParaRPr lang="en-US"/>
          </a:p>
        </c:txPr>
      </c:legendEntry>
      <c:legendEntry>
        <c:idx val="2"/>
        <c:txPr>
          <a:bodyPr/>
          <a:lstStyle/>
          <a:p>
            <a:pPr>
              <a:defRPr sz="1400" baseline="0"/>
            </a:pPr>
            <a:endParaRPr lang="en-US"/>
          </a:p>
        </c:txPr>
      </c:legendEntry>
      <c:legendEntry>
        <c:idx val="3"/>
        <c:txPr>
          <a:bodyPr/>
          <a:lstStyle/>
          <a:p>
            <a:pPr>
              <a:defRPr sz="1400" baseline="0"/>
            </a:pPr>
            <a:endParaRPr lang="en-US"/>
          </a:p>
        </c:txPr>
      </c:legendEntry>
      <c:layout>
        <c:manualLayout>
          <c:xMode val="edge"/>
          <c:yMode val="edge"/>
          <c:x val="0.878888993310321"/>
          <c:y val="6.5754829553170302E-2"/>
          <c:w val="0.106622265966754"/>
          <c:h val="0.65578742814941005"/>
        </c:manualLayout>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D5A25D-C923-4D20-AD48-8931F31C0A9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0BE7174-6BC2-4EBB-BF3D-3C660F8C9A34}">
      <dgm:prSet phldrT="[Text]"/>
      <dgm:spPr/>
      <dgm:t>
        <a:bodyPr/>
        <a:lstStyle/>
        <a:p>
          <a:r>
            <a:rPr lang="en-US" dirty="0" smtClean="0"/>
            <a:t>Online Evaluation Toolkit</a:t>
          </a:r>
          <a:endParaRPr lang="en-US" dirty="0"/>
        </a:p>
      </dgm:t>
    </dgm:pt>
    <dgm:pt modelId="{D1A462D4-3AD0-4B5E-A5A4-15A501BA8875}" type="parTrans" cxnId="{3DAB68FF-1AB5-46CE-A368-0CC0C4625713}">
      <dgm:prSet/>
      <dgm:spPr/>
      <dgm:t>
        <a:bodyPr/>
        <a:lstStyle/>
        <a:p>
          <a:endParaRPr lang="en-US"/>
        </a:p>
      </dgm:t>
    </dgm:pt>
    <dgm:pt modelId="{AE2359F2-E7D9-40C6-BDBC-41E3DA75F250}" type="sibTrans" cxnId="{3DAB68FF-1AB5-46CE-A368-0CC0C4625713}">
      <dgm:prSet/>
      <dgm:spPr/>
      <dgm:t>
        <a:bodyPr/>
        <a:lstStyle/>
        <a:p>
          <a:endParaRPr lang="en-US"/>
        </a:p>
      </dgm:t>
    </dgm:pt>
    <dgm:pt modelId="{FA38CB03-90DF-47A8-B85A-30DD10CE654A}">
      <dgm:prSet phldrT="[Text]"/>
      <dgm:spPr/>
      <dgm:t>
        <a:bodyPr/>
        <a:lstStyle/>
        <a:p>
          <a:r>
            <a:rPr lang="en-US" dirty="0" smtClean="0">
              <a:solidFill>
                <a:schemeClr val="accent2"/>
              </a:solidFill>
              <a:latin typeface="+mn-lt"/>
              <a:cs typeface="Arial" pitchFamily="34" charset="0"/>
            </a:rPr>
            <a:t>Evaluation Toolkit: </a:t>
          </a:r>
          <a:r>
            <a:rPr lang="en-US" dirty="0" smtClean="0">
              <a:solidFill>
                <a:srgbClr val="000000"/>
              </a:solidFill>
              <a:latin typeface="+mn-lt"/>
              <a:cs typeface="Arial" pitchFamily="34" charset="0"/>
            </a:rPr>
            <a:t>reu.uncc.edu/</a:t>
          </a:r>
          <a:r>
            <a:rPr lang="en-US" dirty="0" err="1" smtClean="0">
              <a:solidFill>
                <a:srgbClr val="000000"/>
              </a:solidFill>
              <a:latin typeface="+mn-lt"/>
              <a:cs typeface="Arial" pitchFamily="34" charset="0"/>
            </a:rPr>
            <a:t>cise</a:t>
          </a:r>
          <a:r>
            <a:rPr lang="en-US" dirty="0" smtClean="0">
              <a:solidFill>
                <a:srgbClr val="000000"/>
              </a:solidFill>
              <a:latin typeface="+mn-lt"/>
              <a:cs typeface="Arial" pitchFamily="34" charset="0"/>
            </a:rPr>
            <a:t>-</a:t>
          </a:r>
          <a:r>
            <a:rPr lang="en-US" dirty="0" err="1" smtClean="0">
              <a:solidFill>
                <a:srgbClr val="000000"/>
              </a:solidFill>
              <a:latin typeface="+mn-lt"/>
              <a:cs typeface="Arial" pitchFamily="34" charset="0"/>
            </a:rPr>
            <a:t>reu</a:t>
          </a:r>
          <a:r>
            <a:rPr lang="en-US" dirty="0" smtClean="0">
              <a:solidFill>
                <a:srgbClr val="000000"/>
              </a:solidFill>
              <a:latin typeface="+mn-lt"/>
              <a:cs typeface="Arial" pitchFamily="34" charset="0"/>
            </a:rPr>
            <a:t>-toolkit</a:t>
          </a:r>
          <a:endParaRPr lang="en-US" dirty="0">
            <a:latin typeface="+mn-lt"/>
          </a:endParaRPr>
        </a:p>
      </dgm:t>
    </dgm:pt>
    <dgm:pt modelId="{FC757F96-5492-4085-8682-09DF164D3844}" type="parTrans" cxnId="{4F3E52FB-EDC4-401C-8100-C9C49DCA0A15}">
      <dgm:prSet/>
      <dgm:spPr/>
      <dgm:t>
        <a:bodyPr/>
        <a:lstStyle/>
        <a:p>
          <a:endParaRPr lang="en-US"/>
        </a:p>
      </dgm:t>
    </dgm:pt>
    <dgm:pt modelId="{B6B8C269-3B55-44AD-B534-47A1B59E74E5}" type="sibTrans" cxnId="{4F3E52FB-EDC4-401C-8100-C9C49DCA0A15}">
      <dgm:prSet/>
      <dgm:spPr/>
      <dgm:t>
        <a:bodyPr/>
        <a:lstStyle/>
        <a:p>
          <a:endParaRPr lang="en-US"/>
        </a:p>
      </dgm:t>
    </dgm:pt>
    <dgm:pt modelId="{8E7F5782-4E64-4299-9393-27AF3450239D}">
      <dgm:prSet phldrT="[Text]"/>
      <dgm:spPr/>
      <dgm:t>
        <a:bodyPr/>
        <a:lstStyle/>
        <a:p>
          <a:r>
            <a:rPr lang="en-US" dirty="0" smtClean="0">
              <a:solidFill>
                <a:schemeClr val="accent2"/>
              </a:solidFill>
              <a:latin typeface="+mn-lt"/>
            </a:rPr>
            <a:t>How To videos: </a:t>
          </a:r>
          <a:r>
            <a:rPr lang="en-US" dirty="0" smtClean="0">
              <a:latin typeface="+mn-lt"/>
            </a:rPr>
            <a:t>CISE REU Site at UT Dallas</a:t>
          </a:r>
          <a:endParaRPr lang="en-US" dirty="0">
            <a:latin typeface="+mn-lt"/>
          </a:endParaRPr>
        </a:p>
      </dgm:t>
    </dgm:pt>
    <dgm:pt modelId="{E21E7811-AE48-4056-8F0F-CA1B525F5B5F}" type="parTrans" cxnId="{6D840E5D-AD7C-453F-91CE-61E7265E0491}">
      <dgm:prSet/>
      <dgm:spPr/>
      <dgm:t>
        <a:bodyPr/>
        <a:lstStyle/>
        <a:p>
          <a:endParaRPr lang="en-US"/>
        </a:p>
      </dgm:t>
    </dgm:pt>
    <dgm:pt modelId="{7A036844-E857-4096-8DC6-A4A89EFC78D0}" type="sibTrans" cxnId="{6D840E5D-AD7C-453F-91CE-61E7265E0491}">
      <dgm:prSet/>
      <dgm:spPr/>
      <dgm:t>
        <a:bodyPr/>
        <a:lstStyle/>
        <a:p>
          <a:endParaRPr lang="en-US"/>
        </a:p>
      </dgm:t>
    </dgm:pt>
    <dgm:pt modelId="{5C7D822C-25DF-4A73-8BF9-2066A315751F}">
      <dgm:prSet phldrT="[Text]"/>
      <dgm:spPr/>
      <dgm:t>
        <a:bodyPr/>
        <a:lstStyle/>
        <a:p>
          <a:r>
            <a:rPr lang="en-US" dirty="0" smtClean="0"/>
            <a:t>Common Application</a:t>
          </a:r>
          <a:endParaRPr lang="en-US" dirty="0"/>
        </a:p>
      </dgm:t>
    </dgm:pt>
    <dgm:pt modelId="{70FD346E-7906-4391-B8D8-BC535F898E20}" type="parTrans" cxnId="{765A1F7A-9C30-4917-8D5C-EC7FFC5FFDC8}">
      <dgm:prSet/>
      <dgm:spPr/>
      <dgm:t>
        <a:bodyPr/>
        <a:lstStyle/>
        <a:p>
          <a:endParaRPr lang="en-US"/>
        </a:p>
      </dgm:t>
    </dgm:pt>
    <dgm:pt modelId="{C8BF97B3-E623-48F7-B73F-6E18B0B6B01B}" type="sibTrans" cxnId="{765A1F7A-9C30-4917-8D5C-EC7FFC5FFDC8}">
      <dgm:prSet/>
      <dgm:spPr/>
      <dgm:t>
        <a:bodyPr/>
        <a:lstStyle/>
        <a:p>
          <a:endParaRPr lang="en-US"/>
        </a:p>
      </dgm:t>
    </dgm:pt>
    <dgm:pt modelId="{E4045BC8-4F06-4B88-AD50-A062A45E0877}">
      <dgm:prSet phldrT="[Text]"/>
      <dgm:spPr/>
      <dgm:t>
        <a:bodyPr/>
        <a:lstStyle/>
        <a:p>
          <a:r>
            <a:rPr lang="en-US" dirty="0" smtClean="0"/>
            <a:t>Google Form application UNIQUE to site</a:t>
          </a:r>
          <a:endParaRPr lang="en-US" dirty="0"/>
        </a:p>
      </dgm:t>
    </dgm:pt>
    <dgm:pt modelId="{53602520-ACD3-4CBD-A7B5-3145609E2F4D}" type="parTrans" cxnId="{AA4353A7-BAC8-4845-B2D1-83D1950B887D}">
      <dgm:prSet/>
      <dgm:spPr/>
      <dgm:t>
        <a:bodyPr/>
        <a:lstStyle/>
        <a:p>
          <a:endParaRPr lang="en-US"/>
        </a:p>
      </dgm:t>
    </dgm:pt>
    <dgm:pt modelId="{91C0A0E5-6F86-4EFC-8F66-C9F4252BFA6B}" type="sibTrans" cxnId="{AA4353A7-BAC8-4845-B2D1-83D1950B887D}">
      <dgm:prSet/>
      <dgm:spPr/>
      <dgm:t>
        <a:bodyPr/>
        <a:lstStyle/>
        <a:p>
          <a:endParaRPr lang="en-US"/>
        </a:p>
      </dgm:t>
    </dgm:pt>
    <dgm:pt modelId="{94464F6C-BBCC-4799-89D3-E0C6695151F4}">
      <dgm:prSet phldrT="[Text]"/>
      <dgm:spPr/>
      <dgm:t>
        <a:bodyPr/>
        <a:lstStyle/>
        <a:p>
          <a:r>
            <a:rPr lang="en-US" dirty="0" smtClean="0"/>
            <a:t>Standardized &amp; customizable</a:t>
          </a:r>
          <a:endParaRPr lang="en-US" dirty="0"/>
        </a:p>
      </dgm:t>
    </dgm:pt>
    <dgm:pt modelId="{3CA293C1-9D26-4F5A-9D5C-1D0D13BFD20D}" type="parTrans" cxnId="{B96C8F33-DB53-44EB-84E5-928CA9371168}">
      <dgm:prSet/>
      <dgm:spPr/>
      <dgm:t>
        <a:bodyPr/>
        <a:lstStyle/>
        <a:p>
          <a:endParaRPr lang="en-US"/>
        </a:p>
      </dgm:t>
    </dgm:pt>
    <dgm:pt modelId="{6DF126F4-BB64-428F-935A-132108277AD2}" type="sibTrans" cxnId="{B96C8F33-DB53-44EB-84E5-928CA9371168}">
      <dgm:prSet/>
      <dgm:spPr/>
      <dgm:t>
        <a:bodyPr/>
        <a:lstStyle/>
        <a:p>
          <a:endParaRPr lang="en-US"/>
        </a:p>
      </dgm:t>
    </dgm:pt>
    <dgm:pt modelId="{CCAA86B4-FC31-4452-B10B-D58E8C50E35B}">
      <dgm:prSet phldrT="[Text]"/>
      <dgm:spPr/>
      <dgm:t>
        <a:bodyPr/>
        <a:lstStyle/>
        <a:p>
          <a:r>
            <a:rPr lang="en-US" dirty="0" smtClean="0"/>
            <a:t>Shared Applicant Pool</a:t>
          </a:r>
          <a:endParaRPr lang="en-US" dirty="0"/>
        </a:p>
      </dgm:t>
    </dgm:pt>
    <dgm:pt modelId="{A4A89E9C-D466-47ED-83FF-6FAF3E3D132E}" type="parTrans" cxnId="{571A6C34-FE94-4388-A66A-8A81923BB9C7}">
      <dgm:prSet/>
      <dgm:spPr/>
      <dgm:t>
        <a:bodyPr/>
        <a:lstStyle/>
        <a:p>
          <a:endParaRPr lang="en-US"/>
        </a:p>
      </dgm:t>
    </dgm:pt>
    <dgm:pt modelId="{6349BCAD-20C7-48E6-AAC2-8739AD3C80F8}" type="sibTrans" cxnId="{571A6C34-FE94-4388-A66A-8A81923BB9C7}">
      <dgm:prSet/>
      <dgm:spPr/>
      <dgm:t>
        <a:bodyPr/>
        <a:lstStyle/>
        <a:p>
          <a:endParaRPr lang="en-US"/>
        </a:p>
      </dgm:t>
    </dgm:pt>
    <dgm:pt modelId="{EC8718D5-D1F5-4D6A-9C8E-89F2F82B3DE5}">
      <dgm:prSet phldrT="[Text]"/>
      <dgm:spPr/>
      <dgm:t>
        <a:bodyPr/>
        <a:lstStyle/>
        <a:p>
          <a:r>
            <a:rPr lang="en-US" dirty="0" smtClean="0"/>
            <a:t>Student Outcomes</a:t>
          </a:r>
          <a:endParaRPr lang="en-US" dirty="0"/>
        </a:p>
      </dgm:t>
    </dgm:pt>
    <dgm:pt modelId="{C7688117-48E8-4E82-B86D-B371F1C10AF7}" type="parTrans" cxnId="{503A42B0-4A15-4E82-A194-F38B04FE0F58}">
      <dgm:prSet/>
      <dgm:spPr/>
      <dgm:t>
        <a:bodyPr/>
        <a:lstStyle/>
        <a:p>
          <a:endParaRPr lang="en-US"/>
        </a:p>
      </dgm:t>
    </dgm:pt>
    <dgm:pt modelId="{FE478268-7EEF-42F9-BB76-23151494390C}" type="sibTrans" cxnId="{503A42B0-4A15-4E82-A194-F38B04FE0F58}">
      <dgm:prSet/>
      <dgm:spPr/>
      <dgm:t>
        <a:bodyPr/>
        <a:lstStyle/>
        <a:p>
          <a:endParaRPr lang="en-US"/>
        </a:p>
      </dgm:t>
    </dgm:pt>
    <dgm:pt modelId="{22AECC06-B48D-423D-B393-F3F85DD0C1CE}">
      <dgm:prSet phldrT="[Text]"/>
      <dgm:spPr/>
      <dgm:t>
        <a:bodyPr/>
        <a:lstStyle/>
        <a:p>
          <a:r>
            <a:rPr lang="en-US" dirty="0" smtClean="0"/>
            <a:t>Faculty Impact</a:t>
          </a:r>
          <a:endParaRPr lang="en-US" dirty="0"/>
        </a:p>
      </dgm:t>
    </dgm:pt>
    <dgm:pt modelId="{57347E31-F89C-44C3-B95C-FA74CA6C925A}" type="parTrans" cxnId="{F2D2EE57-43F7-49BB-842F-58D35554D027}">
      <dgm:prSet/>
      <dgm:spPr/>
      <dgm:t>
        <a:bodyPr/>
        <a:lstStyle/>
        <a:p>
          <a:endParaRPr lang="en-US"/>
        </a:p>
      </dgm:t>
    </dgm:pt>
    <dgm:pt modelId="{C417518B-C28A-4F6E-A58F-046EA6525FC8}" type="sibTrans" cxnId="{F2D2EE57-43F7-49BB-842F-58D35554D027}">
      <dgm:prSet/>
      <dgm:spPr/>
      <dgm:t>
        <a:bodyPr/>
        <a:lstStyle/>
        <a:p>
          <a:endParaRPr lang="en-US"/>
        </a:p>
      </dgm:t>
    </dgm:pt>
    <dgm:pt modelId="{96554A8C-3F76-41F8-A4F1-03B0840B6E55}">
      <dgm:prSet phldrT="[Text]"/>
      <dgm:spPr/>
      <dgm:t>
        <a:bodyPr/>
        <a:lstStyle/>
        <a:p>
          <a:endParaRPr lang="en-US" dirty="0"/>
        </a:p>
      </dgm:t>
    </dgm:pt>
    <dgm:pt modelId="{F4B4A23F-82D5-4937-ABA3-8B6295E1F81C}" type="parTrans" cxnId="{09F22160-5E0F-4EE3-B244-90B74640E509}">
      <dgm:prSet/>
      <dgm:spPr/>
    </dgm:pt>
    <dgm:pt modelId="{B5093D4E-DD8C-4576-929B-94DA127DF752}" type="sibTrans" cxnId="{09F22160-5E0F-4EE3-B244-90B74640E509}">
      <dgm:prSet/>
      <dgm:spPr/>
    </dgm:pt>
    <dgm:pt modelId="{61E3CCA7-BDE5-48A9-BF20-E42B94B2B04A}">
      <dgm:prSet phldrT="[Text]"/>
      <dgm:spPr/>
      <dgm:t>
        <a:bodyPr/>
        <a:lstStyle/>
        <a:p>
          <a:r>
            <a:rPr lang="en-US" dirty="0" smtClean="0"/>
            <a:t>A la Carte Surveys</a:t>
          </a:r>
          <a:endParaRPr lang="en-US" dirty="0"/>
        </a:p>
      </dgm:t>
    </dgm:pt>
    <dgm:pt modelId="{F30220CB-44C4-4AAD-AEA9-721A2DF9B0C9}" type="parTrans" cxnId="{227BC8F4-012E-4338-9F1D-A7C843498343}">
      <dgm:prSet/>
      <dgm:spPr/>
    </dgm:pt>
    <dgm:pt modelId="{13EF029D-D1FA-4412-AAB5-130338D19BEB}" type="sibTrans" cxnId="{227BC8F4-012E-4338-9F1D-A7C843498343}">
      <dgm:prSet/>
      <dgm:spPr/>
    </dgm:pt>
    <dgm:pt modelId="{30DDDF44-9FFA-4980-973C-6D48B3DD6257}">
      <dgm:prSet phldrT="[Text]"/>
      <dgm:spPr/>
      <dgm:t>
        <a:bodyPr/>
        <a:lstStyle/>
        <a:p>
          <a:r>
            <a:rPr lang="en-US" dirty="0" smtClean="0"/>
            <a:t>All PIs have access to online folder</a:t>
          </a:r>
          <a:endParaRPr lang="en-US" dirty="0"/>
        </a:p>
      </dgm:t>
    </dgm:pt>
    <dgm:pt modelId="{ADD90944-5636-46DF-9E5A-D22B9A69D687}" type="parTrans" cxnId="{F0DEE2F2-6544-4C1C-BCB6-402F93D875D2}">
      <dgm:prSet/>
      <dgm:spPr/>
    </dgm:pt>
    <dgm:pt modelId="{C79005BB-C581-4840-86D2-F3755D7CCAF9}" type="sibTrans" cxnId="{F0DEE2F2-6544-4C1C-BCB6-402F93D875D2}">
      <dgm:prSet/>
      <dgm:spPr/>
    </dgm:pt>
    <dgm:pt modelId="{8BF87250-24E7-4162-B9F2-0DFED9D063D6}">
      <dgm:prSet phldrT="[Text]"/>
      <dgm:spPr/>
      <dgm:t>
        <a:bodyPr/>
        <a:lstStyle/>
        <a:p>
          <a:r>
            <a:rPr lang="en-US" dirty="0" smtClean="0"/>
            <a:t>Managed via Google Drive &amp; Common Applications</a:t>
          </a:r>
          <a:endParaRPr lang="en-US" dirty="0"/>
        </a:p>
      </dgm:t>
    </dgm:pt>
    <dgm:pt modelId="{D72E6AB6-81F4-400B-821F-1CD47B73D72A}" type="parTrans" cxnId="{16C748AB-DA47-4559-A9BD-FDD82B8FA3C0}">
      <dgm:prSet/>
      <dgm:spPr/>
    </dgm:pt>
    <dgm:pt modelId="{25A9A569-FFFC-4AD4-940E-18C180B50E8B}" type="sibTrans" cxnId="{16C748AB-DA47-4559-A9BD-FDD82B8FA3C0}">
      <dgm:prSet/>
      <dgm:spPr/>
    </dgm:pt>
    <dgm:pt modelId="{8E59457A-F099-4320-9E8F-67554199471F}">
      <dgm:prSet phldrT="[Text]"/>
      <dgm:spPr/>
      <dgm:t>
        <a:bodyPr/>
        <a:lstStyle/>
        <a:p>
          <a:r>
            <a:rPr lang="en-US" dirty="0" smtClean="0"/>
            <a:t>Site PI “releases” unselected candidates</a:t>
          </a:r>
          <a:endParaRPr lang="en-US" dirty="0"/>
        </a:p>
      </dgm:t>
    </dgm:pt>
    <dgm:pt modelId="{487D40FF-AD1A-4FB2-B6BB-C42C77AC6293}" type="parTrans" cxnId="{8B0F59DD-2E07-4E5B-BECA-C3F52350DDAD}">
      <dgm:prSet/>
      <dgm:spPr/>
    </dgm:pt>
    <dgm:pt modelId="{41658BE0-2CE8-47FA-9E7C-4CDE8DC2AEBC}" type="sibTrans" cxnId="{8B0F59DD-2E07-4E5B-BECA-C3F52350DDAD}">
      <dgm:prSet/>
      <dgm:spPr/>
    </dgm:pt>
    <dgm:pt modelId="{90CCAD13-6768-416D-ADD0-25D6E646E19C}">
      <dgm:prSet phldrT="[Text]"/>
      <dgm:spPr/>
      <dgm:t>
        <a:bodyPr/>
        <a:lstStyle/>
        <a:p>
          <a:r>
            <a:rPr lang="en-US" dirty="0" smtClean="0"/>
            <a:t>Alumni Follow Up Tool</a:t>
          </a:r>
          <a:endParaRPr lang="en-US" dirty="0"/>
        </a:p>
      </dgm:t>
    </dgm:pt>
    <dgm:pt modelId="{86EA982A-13E3-491B-BAE7-C1007AFFA7C5}" type="parTrans" cxnId="{B2731E62-1015-4E0A-8DFD-AC97C099FB0A}">
      <dgm:prSet/>
      <dgm:spPr/>
    </dgm:pt>
    <dgm:pt modelId="{76B1D2FE-AF9B-48D6-9D03-086351F0471C}" type="sibTrans" cxnId="{B2731E62-1015-4E0A-8DFD-AC97C099FB0A}">
      <dgm:prSet/>
      <dgm:spPr/>
    </dgm:pt>
    <dgm:pt modelId="{E7E56092-3E8B-4519-B7E5-82CA58142EA5}" type="pres">
      <dgm:prSet presAssocID="{94D5A25D-C923-4D20-AD48-8931F31C0A94}" presName="Name0" presStyleCnt="0">
        <dgm:presLayoutVars>
          <dgm:dir/>
          <dgm:animLvl val="lvl"/>
          <dgm:resizeHandles val="exact"/>
        </dgm:presLayoutVars>
      </dgm:prSet>
      <dgm:spPr/>
      <dgm:t>
        <a:bodyPr/>
        <a:lstStyle/>
        <a:p>
          <a:endParaRPr lang="en-US"/>
        </a:p>
      </dgm:t>
    </dgm:pt>
    <dgm:pt modelId="{E95E01CA-FDDE-4ADF-963E-973FB90A6704}" type="pres">
      <dgm:prSet presAssocID="{00BE7174-6BC2-4EBB-BF3D-3C660F8C9A34}" presName="linNode" presStyleCnt="0"/>
      <dgm:spPr/>
    </dgm:pt>
    <dgm:pt modelId="{792E7FA3-6B75-4854-83AD-A794171DB444}" type="pres">
      <dgm:prSet presAssocID="{00BE7174-6BC2-4EBB-BF3D-3C660F8C9A34}" presName="parentText" presStyleLbl="node1" presStyleIdx="0" presStyleCnt="4">
        <dgm:presLayoutVars>
          <dgm:chMax val="1"/>
          <dgm:bulletEnabled val="1"/>
        </dgm:presLayoutVars>
      </dgm:prSet>
      <dgm:spPr/>
      <dgm:t>
        <a:bodyPr/>
        <a:lstStyle/>
        <a:p>
          <a:endParaRPr lang="en-US"/>
        </a:p>
      </dgm:t>
    </dgm:pt>
    <dgm:pt modelId="{6790AE21-5313-4753-9A19-04C3E1BCB8FE}" type="pres">
      <dgm:prSet presAssocID="{00BE7174-6BC2-4EBB-BF3D-3C660F8C9A34}" presName="descendantText" presStyleLbl="alignAccFollowNode1" presStyleIdx="0" presStyleCnt="4">
        <dgm:presLayoutVars>
          <dgm:bulletEnabled val="1"/>
        </dgm:presLayoutVars>
      </dgm:prSet>
      <dgm:spPr/>
      <dgm:t>
        <a:bodyPr/>
        <a:lstStyle/>
        <a:p>
          <a:endParaRPr lang="en-US"/>
        </a:p>
      </dgm:t>
    </dgm:pt>
    <dgm:pt modelId="{59C48E91-F31A-44D7-A342-E80C21EDD0D2}" type="pres">
      <dgm:prSet presAssocID="{AE2359F2-E7D9-40C6-BDBC-41E3DA75F250}" presName="sp" presStyleCnt="0"/>
      <dgm:spPr/>
    </dgm:pt>
    <dgm:pt modelId="{5CBABEEC-4352-4BA8-B29B-ADDE5815DB70}" type="pres">
      <dgm:prSet presAssocID="{5C7D822C-25DF-4A73-8BF9-2066A315751F}" presName="linNode" presStyleCnt="0"/>
      <dgm:spPr/>
    </dgm:pt>
    <dgm:pt modelId="{A5BF2078-2C08-467C-A53A-71EF668EE5A9}" type="pres">
      <dgm:prSet presAssocID="{5C7D822C-25DF-4A73-8BF9-2066A315751F}" presName="parentText" presStyleLbl="node1" presStyleIdx="1" presStyleCnt="4">
        <dgm:presLayoutVars>
          <dgm:chMax val="1"/>
          <dgm:bulletEnabled val="1"/>
        </dgm:presLayoutVars>
      </dgm:prSet>
      <dgm:spPr/>
      <dgm:t>
        <a:bodyPr/>
        <a:lstStyle/>
        <a:p>
          <a:endParaRPr lang="en-US"/>
        </a:p>
      </dgm:t>
    </dgm:pt>
    <dgm:pt modelId="{6E891DBD-64A1-4ACC-A968-0FB923C990E4}" type="pres">
      <dgm:prSet presAssocID="{5C7D822C-25DF-4A73-8BF9-2066A315751F}" presName="descendantText" presStyleLbl="alignAccFollowNode1" presStyleIdx="1" presStyleCnt="4">
        <dgm:presLayoutVars>
          <dgm:bulletEnabled val="1"/>
        </dgm:presLayoutVars>
      </dgm:prSet>
      <dgm:spPr/>
      <dgm:t>
        <a:bodyPr/>
        <a:lstStyle/>
        <a:p>
          <a:endParaRPr lang="en-US"/>
        </a:p>
      </dgm:t>
    </dgm:pt>
    <dgm:pt modelId="{61898A09-0C09-41E3-AAD6-8820725987F1}" type="pres">
      <dgm:prSet presAssocID="{C8BF97B3-E623-48F7-B73F-6E18B0B6B01B}" presName="sp" presStyleCnt="0"/>
      <dgm:spPr/>
    </dgm:pt>
    <dgm:pt modelId="{4518E52E-D5CE-4DCC-814E-844921C92A16}" type="pres">
      <dgm:prSet presAssocID="{CCAA86B4-FC31-4452-B10B-D58E8C50E35B}" presName="linNode" presStyleCnt="0"/>
      <dgm:spPr/>
    </dgm:pt>
    <dgm:pt modelId="{CBF9BA31-D54A-41CC-8899-23AF0C448502}" type="pres">
      <dgm:prSet presAssocID="{CCAA86B4-FC31-4452-B10B-D58E8C50E35B}" presName="parentText" presStyleLbl="node1" presStyleIdx="2" presStyleCnt="4">
        <dgm:presLayoutVars>
          <dgm:chMax val="1"/>
          <dgm:bulletEnabled val="1"/>
        </dgm:presLayoutVars>
      </dgm:prSet>
      <dgm:spPr/>
      <dgm:t>
        <a:bodyPr/>
        <a:lstStyle/>
        <a:p>
          <a:endParaRPr lang="en-US"/>
        </a:p>
      </dgm:t>
    </dgm:pt>
    <dgm:pt modelId="{94FC17AD-4B25-4ECD-AC52-210EA0F89634}" type="pres">
      <dgm:prSet presAssocID="{CCAA86B4-FC31-4452-B10B-D58E8C50E35B}" presName="descendantText" presStyleLbl="alignAccFollowNode1" presStyleIdx="2" presStyleCnt="4">
        <dgm:presLayoutVars>
          <dgm:bulletEnabled val="1"/>
        </dgm:presLayoutVars>
      </dgm:prSet>
      <dgm:spPr/>
      <dgm:t>
        <a:bodyPr/>
        <a:lstStyle/>
        <a:p>
          <a:endParaRPr lang="en-US"/>
        </a:p>
      </dgm:t>
    </dgm:pt>
    <dgm:pt modelId="{B266AF23-C70E-41DA-895F-6CBEF42BBFB4}" type="pres">
      <dgm:prSet presAssocID="{6349BCAD-20C7-48E6-AAC2-8739AD3C80F8}" presName="sp" presStyleCnt="0"/>
      <dgm:spPr/>
    </dgm:pt>
    <dgm:pt modelId="{EDA7D2F4-450B-447C-BC46-D61C2A9FC31B}" type="pres">
      <dgm:prSet presAssocID="{61E3CCA7-BDE5-48A9-BF20-E42B94B2B04A}" presName="linNode" presStyleCnt="0"/>
      <dgm:spPr/>
    </dgm:pt>
    <dgm:pt modelId="{952617B0-3EF6-487F-B844-707A1B28519C}" type="pres">
      <dgm:prSet presAssocID="{61E3CCA7-BDE5-48A9-BF20-E42B94B2B04A}" presName="parentText" presStyleLbl="node1" presStyleIdx="3" presStyleCnt="4">
        <dgm:presLayoutVars>
          <dgm:chMax val="1"/>
          <dgm:bulletEnabled val="1"/>
        </dgm:presLayoutVars>
      </dgm:prSet>
      <dgm:spPr/>
      <dgm:t>
        <a:bodyPr/>
        <a:lstStyle/>
        <a:p>
          <a:endParaRPr lang="en-US"/>
        </a:p>
      </dgm:t>
    </dgm:pt>
    <dgm:pt modelId="{D74C0BFE-AE91-4B08-A1CD-1BCE49290C02}" type="pres">
      <dgm:prSet presAssocID="{61E3CCA7-BDE5-48A9-BF20-E42B94B2B04A}" presName="descendantText" presStyleLbl="alignAccFollowNode1" presStyleIdx="3" presStyleCnt="4">
        <dgm:presLayoutVars>
          <dgm:bulletEnabled val="1"/>
        </dgm:presLayoutVars>
      </dgm:prSet>
      <dgm:spPr/>
      <dgm:t>
        <a:bodyPr/>
        <a:lstStyle/>
        <a:p>
          <a:endParaRPr lang="en-US"/>
        </a:p>
      </dgm:t>
    </dgm:pt>
  </dgm:ptLst>
  <dgm:cxnLst>
    <dgm:cxn modelId="{A3694AFF-17FE-46D5-8310-283DEBAB0004}" type="presOf" srcId="{30DDDF44-9FFA-4980-973C-6D48B3DD6257}" destId="{94FC17AD-4B25-4ECD-AC52-210EA0F89634}" srcOrd="0" destOrd="2" presId="urn:microsoft.com/office/officeart/2005/8/layout/vList5"/>
    <dgm:cxn modelId="{B96C8F33-DB53-44EB-84E5-928CA9371168}" srcId="{5C7D822C-25DF-4A73-8BF9-2066A315751F}" destId="{94464F6C-BBCC-4799-89D3-E0C6695151F4}" srcOrd="1" destOrd="0" parTransId="{3CA293C1-9D26-4F5A-9D5C-1D0D13BFD20D}" sibTransId="{6DF126F4-BB64-428F-935A-132108277AD2}"/>
    <dgm:cxn modelId="{03EDA075-1407-4D59-9EA7-A516A500E636}" type="presOf" srcId="{FA38CB03-90DF-47A8-B85A-30DD10CE654A}" destId="{6790AE21-5313-4753-9A19-04C3E1BCB8FE}" srcOrd="0" destOrd="0" presId="urn:microsoft.com/office/officeart/2005/8/layout/vList5"/>
    <dgm:cxn modelId="{6782F595-DA3E-4CA3-B7BF-1832A8C603F4}" type="presOf" srcId="{CCAA86B4-FC31-4452-B10B-D58E8C50E35B}" destId="{CBF9BA31-D54A-41CC-8899-23AF0C448502}" srcOrd="0" destOrd="0" presId="urn:microsoft.com/office/officeart/2005/8/layout/vList5"/>
    <dgm:cxn modelId="{8B0F59DD-2E07-4E5B-BECA-C3F52350DDAD}" srcId="{CCAA86B4-FC31-4452-B10B-D58E8C50E35B}" destId="{8E59457A-F099-4320-9E8F-67554199471F}" srcOrd="1" destOrd="0" parTransId="{487D40FF-AD1A-4FB2-B6BB-C42C77AC6293}" sibTransId="{41658BE0-2CE8-47FA-9E7C-4CDE8DC2AEBC}"/>
    <dgm:cxn modelId="{503A42B0-4A15-4E82-A194-F38B04FE0F58}" srcId="{61E3CCA7-BDE5-48A9-BF20-E42B94B2B04A}" destId="{EC8718D5-D1F5-4D6A-9C8E-89F2F82B3DE5}" srcOrd="0" destOrd="0" parTransId="{C7688117-48E8-4E82-B86D-B371F1C10AF7}" sibTransId="{FE478268-7EEF-42F9-BB76-23151494390C}"/>
    <dgm:cxn modelId="{571A6C34-FE94-4388-A66A-8A81923BB9C7}" srcId="{94D5A25D-C923-4D20-AD48-8931F31C0A94}" destId="{CCAA86B4-FC31-4452-B10B-D58E8C50E35B}" srcOrd="2" destOrd="0" parTransId="{A4A89E9C-D466-47ED-83FF-6FAF3E3D132E}" sibTransId="{6349BCAD-20C7-48E6-AAC2-8739AD3C80F8}"/>
    <dgm:cxn modelId="{AA4353A7-BAC8-4845-B2D1-83D1950B887D}" srcId="{5C7D822C-25DF-4A73-8BF9-2066A315751F}" destId="{E4045BC8-4F06-4B88-AD50-A062A45E0877}" srcOrd="0" destOrd="0" parTransId="{53602520-ACD3-4CBD-A7B5-3145609E2F4D}" sibTransId="{91C0A0E5-6F86-4EFC-8F66-C9F4252BFA6B}"/>
    <dgm:cxn modelId="{4F3E52FB-EDC4-401C-8100-C9C49DCA0A15}" srcId="{00BE7174-6BC2-4EBB-BF3D-3C660F8C9A34}" destId="{FA38CB03-90DF-47A8-B85A-30DD10CE654A}" srcOrd="0" destOrd="0" parTransId="{FC757F96-5492-4085-8682-09DF164D3844}" sibTransId="{B6B8C269-3B55-44AD-B534-47A1B59E74E5}"/>
    <dgm:cxn modelId="{16C748AB-DA47-4559-A9BD-FDD82B8FA3C0}" srcId="{CCAA86B4-FC31-4452-B10B-D58E8C50E35B}" destId="{8BF87250-24E7-4162-B9F2-0DFED9D063D6}" srcOrd="0" destOrd="0" parTransId="{D72E6AB6-81F4-400B-821F-1CD47B73D72A}" sibTransId="{25A9A569-FFFC-4AD4-940E-18C180B50E8B}"/>
    <dgm:cxn modelId="{6D840E5D-AD7C-453F-91CE-61E7265E0491}" srcId="{00BE7174-6BC2-4EBB-BF3D-3C660F8C9A34}" destId="{8E7F5782-4E64-4299-9393-27AF3450239D}" srcOrd="1" destOrd="0" parTransId="{E21E7811-AE48-4056-8F0F-CA1B525F5B5F}" sibTransId="{7A036844-E857-4096-8DC6-A4A89EFC78D0}"/>
    <dgm:cxn modelId="{B315E600-67CD-4507-AA25-71BD2357DA78}" type="presOf" srcId="{22AECC06-B48D-423D-B393-F3F85DD0C1CE}" destId="{D74C0BFE-AE91-4B08-A1CD-1BCE49290C02}" srcOrd="0" destOrd="1" presId="urn:microsoft.com/office/officeart/2005/8/layout/vList5"/>
    <dgm:cxn modelId="{87CD4885-7956-48C3-A5E0-F1181D344479}" type="presOf" srcId="{00BE7174-6BC2-4EBB-BF3D-3C660F8C9A34}" destId="{792E7FA3-6B75-4854-83AD-A794171DB444}" srcOrd="0" destOrd="0" presId="urn:microsoft.com/office/officeart/2005/8/layout/vList5"/>
    <dgm:cxn modelId="{B9625BDF-836B-4940-BA6F-44E2B863C6EC}" type="presOf" srcId="{90CCAD13-6768-416D-ADD0-25D6E646E19C}" destId="{D74C0BFE-AE91-4B08-A1CD-1BCE49290C02}" srcOrd="0" destOrd="2" presId="urn:microsoft.com/office/officeart/2005/8/layout/vList5"/>
    <dgm:cxn modelId="{227BC8F4-012E-4338-9F1D-A7C843498343}" srcId="{94D5A25D-C923-4D20-AD48-8931F31C0A94}" destId="{61E3CCA7-BDE5-48A9-BF20-E42B94B2B04A}" srcOrd="3" destOrd="0" parTransId="{F30220CB-44C4-4AAD-AEA9-721A2DF9B0C9}" sibTransId="{13EF029D-D1FA-4412-AAB5-130338D19BEB}"/>
    <dgm:cxn modelId="{3DAB68FF-1AB5-46CE-A368-0CC0C4625713}" srcId="{94D5A25D-C923-4D20-AD48-8931F31C0A94}" destId="{00BE7174-6BC2-4EBB-BF3D-3C660F8C9A34}" srcOrd="0" destOrd="0" parTransId="{D1A462D4-3AD0-4B5E-A5A4-15A501BA8875}" sibTransId="{AE2359F2-E7D9-40C6-BDBC-41E3DA75F250}"/>
    <dgm:cxn modelId="{E519542F-DF92-4094-8B1A-B48379063488}" type="presOf" srcId="{61E3CCA7-BDE5-48A9-BF20-E42B94B2B04A}" destId="{952617B0-3EF6-487F-B844-707A1B28519C}" srcOrd="0" destOrd="0" presId="urn:microsoft.com/office/officeart/2005/8/layout/vList5"/>
    <dgm:cxn modelId="{765A1F7A-9C30-4917-8D5C-EC7FFC5FFDC8}" srcId="{94D5A25D-C923-4D20-AD48-8931F31C0A94}" destId="{5C7D822C-25DF-4A73-8BF9-2066A315751F}" srcOrd="1" destOrd="0" parTransId="{70FD346E-7906-4391-B8D8-BC535F898E20}" sibTransId="{C8BF97B3-E623-48F7-B73F-6E18B0B6B01B}"/>
    <dgm:cxn modelId="{F0DEE2F2-6544-4C1C-BCB6-402F93D875D2}" srcId="{CCAA86B4-FC31-4452-B10B-D58E8C50E35B}" destId="{30DDDF44-9FFA-4980-973C-6D48B3DD6257}" srcOrd="2" destOrd="0" parTransId="{ADD90944-5636-46DF-9E5A-D22B9A69D687}" sibTransId="{C79005BB-C581-4840-86D2-F3755D7CCAF9}"/>
    <dgm:cxn modelId="{BE3455C9-A05F-419E-B8E4-115B5429640A}" type="presOf" srcId="{EC8718D5-D1F5-4D6A-9C8E-89F2F82B3DE5}" destId="{D74C0BFE-AE91-4B08-A1CD-1BCE49290C02}" srcOrd="0" destOrd="0" presId="urn:microsoft.com/office/officeart/2005/8/layout/vList5"/>
    <dgm:cxn modelId="{1A203121-CF1F-40E7-B212-BD4C8876AF30}" type="presOf" srcId="{8E7F5782-4E64-4299-9393-27AF3450239D}" destId="{6790AE21-5313-4753-9A19-04C3E1BCB8FE}" srcOrd="0" destOrd="1" presId="urn:microsoft.com/office/officeart/2005/8/layout/vList5"/>
    <dgm:cxn modelId="{CD6EDC63-DB9A-4B7C-ABED-3A8FE76B29FB}" type="presOf" srcId="{96554A8C-3F76-41F8-A4F1-03B0840B6E55}" destId="{D74C0BFE-AE91-4B08-A1CD-1BCE49290C02}" srcOrd="0" destOrd="3" presId="urn:microsoft.com/office/officeart/2005/8/layout/vList5"/>
    <dgm:cxn modelId="{355D9A14-B1A9-4370-8959-EEE5F63CA8C7}" type="presOf" srcId="{E4045BC8-4F06-4B88-AD50-A062A45E0877}" destId="{6E891DBD-64A1-4ACC-A968-0FB923C990E4}" srcOrd="0" destOrd="0" presId="urn:microsoft.com/office/officeart/2005/8/layout/vList5"/>
    <dgm:cxn modelId="{B4B446C3-C811-4CAE-B21E-0B202B1B6C39}" type="presOf" srcId="{8BF87250-24E7-4162-B9F2-0DFED9D063D6}" destId="{94FC17AD-4B25-4ECD-AC52-210EA0F89634}" srcOrd="0" destOrd="0" presId="urn:microsoft.com/office/officeart/2005/8/layout/vList5"/>
    <dgm:cxn modelId="{9DA292A1-8A62-4B37-8226-06CF60F90B81}" type="presOf" srcId="{94D5A25D-C923-4D20-AD48-8931F31C0A94}" destId="{E7E56092-3E8B-4519-B7E5-82CA58142EA5}" srcOrd="0" destOrd="0" presId="urn:microsoft.com/office/officeart/2005/8/layout/vList5"/>
    <dgm:cxn modelId="{B2731E62-1015-4E0A-8DFD-AC97C099FB0A}" srcId="{61E3CCA7-BDE5-48A9-BF20-E42B94B2B04A}" destId="{90CCAD13-6768-416D-ADD0-25D6E646E19C}" srcOrd="2" destOrd="0" parTransId="{86EA982A-13E3-491B-BAE7-C1007AFFA7C5}" sibTransId="{76B1D2FE-AF9B-48D6-9D03-086351F0471C}"/>
    <dgm:cxn modelId="{3C05DC1A-2124-42C2-B796-ED9FAE132427}" type="presOf" srcId="{5C7D822C-25DF-4A73-8BF9-2066A315751F}" destId="{A5BF2078-2C08-467C-A53A-71EF668EE5A9}" srcOrd="0" destOrd="0" presId="urn:microsoft.com/office/officeart/2005/8/layout/vList5"/>
    <dgm:cxn modelId="{E3D1B544-FC66-431B-B4D6-314086089A40}" type="presOf" srcId="{8E59457A-F099-4320-9E8F-67554199471F}" destId="{94FC17AD-4B25-4ECD-AC52-210EA0F89634}" srcOrd="0" destOrd="1" presId="urn:microsoft.com/office/officeart/2005/8/layout/vList5"/>
    <dgm:cxn modelId="{09F22160-5E0F-4EE3-B244-90B74640E509}" srcId="{61E3CCA7-BDE5-48A9-BF20-E42B94B2B04A}" destId="{96554A8C-3F76-41F8-A4F1-03B0840B6E55}" srcOrd="3" destOrd="0" parTransId="{F4B4A23F-82D5-4937-ABA3-8B6295E1F81C}" sibTransId="{B5093D4E-DD8C-4576-929B-94DA127DF752}"/>
    <dgm:cxn modelId="{BB0BBE74-CB00-4B37-BF48-CCAED394F72D}" type="presOf" srcId="{94464F6C-BBCC-4799-89D3-E0C6695151F4}" destId="{6E891DBD-64A1-4ACC-A968-0FB923C990E4}" srcOrd="0" destOrd="1" presId="urn:microsoft.com/office/officeart/2005/8/layout/vList5"/>
    <dgm:cxn modelId="{F2D2EE57-43F7-49BB-842F-58D35554D027}" srcId="{61E3CCA7-BDE5-48A9-BF20-E42B94B2B04A}" destId="{22AECC06-B48D-423D-B393-F3F85DD0C1CE}" srcOrd="1" destOrd="0" parTransId="{57347E31-F89C-44C3-B95C-FA74CA6C925A}" sibTransId="{C417518B-C28A-4F6E-A58F-046EA6525FC8}"/>
    <dgm:cxn modelId="{28B2D7F7-8520-4394-A9E6-C6F8330099D8}" type="presParOf" srcId="{E7E56092-3E8B-4519-B7E5-82CA58142EA5}" destId="{E95E01CA-FDDE-4ADF-963E-973FB90A6704}" srcOrd="0" destOrd="0" presId="urn:microsoft.com/office/officeart/2005/8/layout/vList5"/>
    <dgm:cxn modelId="{8996653E-0B16-4B98-B0B2-38D3DE8A6933}" type="presParOf" srcId="{E95E01CA-FDDE-4ADF-963E-973FB90A6704}" destId="{792E7FA3-6B75-4854-83AD-A794171DB444}" srcOrd="0" destOrd="0" presId="urn:microsoft.com/office/officeart/2005/8/layout/vList5"/>
    <dgm:cxn modelId="{809173A1-6079-42BA-89B4-A21F4D67B5B0}" type="presParOf" srcId="{E95E01CA-FDDE-4ADF-963E-973FB90A6704}" destId="{6790AE21-5313-4753-9A19-04C3E1BCB8FE}" srcOrd="1" destOrd="0" presId="urn:microsoft.com/office/officeart/2005/8/layout/vList5"/>
    <dgm:cxn modelId="{FF3685DD-1124-4186-92A3-BDC0D69B6CA1}" type="presParOf" srcId="{E7E56092-3E8B-4519-B7E5-82CA58142EA5}" destId="{59C48E91-F31A-44D7-A342-E80C21EDD0D2}" srcOrd="1" destOrd="0" presId="urn:microsoft.com/office/officeart/2005/8/layout/vList5"/>
    <dgm:cxn modelId="{BDE5EB04-E1F8-4D18-9800-64391562D1AA}" type="presParOf" srcId="{E7E56092-3E8B-4519-B7E5-82CA58142EA5}" destId="{5CBABEEC-4352-4BA8-B29B-ADDE5815DB70}" srcOrd="2" destOrd="0" presId="urn:microsoft.com/office/officeart/2005/8/layout/vList5"/>
    <dgm:cxn modelId="{F63B0CED-7048-423D-A9AD-E7F0F994E59F}" type="presParOf" srcId="{5CBABEEC-4352-4BA8-B29B-ADDE5815DB70}" destId="{A5BF2078-2C08-467C-A53A-71EF668EE5A9}" srcOrd="0" destOrd="0" presId="urn:microsoft.com/office/officeart/2005/8/layout/vList5"/>
    <dgm:cxn modelId="{ABB2B0FC-7D08-4D34-BF7A-18FC893467F7}" type="presParOf" srcId="{5CBABEEC-4352-4BA8-B29B-ADDE5815DB70}" destId="{6E891DBD-64A1-4ACC-A968-0FB923C990E4}" srcOrd="1" destOrd="0" presId="urn:microsoft.com/office/officeart/2005/8/layout/vList5"/>
    <dgm:cxn modelId="{63FA719E-CA6A-436C-B418-BE65C731381A}" type="presParOf" srcId="{E7E56092-3E8B-4519-B7E5-82CA58142EA5}" destId="{61898A09-0C09-41E3-AAD6-8820725987F1}" srcOrd="3" destOrd="0" presId="urn:microsoft.com/office/officeart/2005/8/layout/vList5"/>
    <dgm:cxn modelId="{A55BEAEE-86BD-4D65-925F-3B492DC3DFB4}" type="presParOf" srcId="{E7E56092-3E8B-4519-B7E5-82CA58142EA5}" destId="{4518E52E-D5CE-4DCC-814E-844921C92A16}" srcOrd="4" destOrd="0" presId="urn:microsoft.com/office/officeart/2005/8/layout/vList5"/>
    <dgm:cxn modelId="{012D873D-9F08-4135-8B0D-29F76FBB922B}" type="presParOf" srcId="{4518E52E-D5CE-4DCC-814E-844921C92A16}" destId="{CBF9BA31-D54A-41CC-8899-23AF0C448502}" srcOrd="0" destOrd="0" presId="urn:microsoft.com/office/officeart/2005/8/layout/vList5"/>
    <dgm:cxn modelId="{CDB53D2A-4A16-4468-B48D-45178737A25A}" type="presParOf" srcId="{4518E52E-D5CE-4DCC-814E-844921C92A16}" destId="{94FC17AD-4B25-4ECD-AC52-210EA0F89634}" srcOrd="1" destOrd="0" presId="urn:microsoft.com/office/officeart/2005/8/layout/vList5"/>
    <dgm:cxn modelId="{7CC4A89A-2D67-479A-B26D-ED87C353F291}" type="presParOf" srcId="{E7E56092-3E8B-4519-B7E5-82CA58142EA5}" destId="{B266AF23-C70E-41DA-895F-6CBEF42BBFB4}" srcOrd="5" destOrd="0" presId="urn:microsoft.com/office/officeart/2005/8/layout/vList5"/>
    <dgm:cxn modelId="{941514B0-F020-4007-A956-F9FF61FB32E6}" type="presParOf" srcId="{E7E56092-3E8B-4519-B7E5-82CA58142EA5}" destId="{EDA7D2F4-450B-447C-BC46-D61C2A9FC31B}" srcOrd="6" destOrd="0" presId="urn:microsoft.com/office/officeart/2005/8/layout/vList5"/>
    <dgm:cxn modelId="{4C037D44-71A9-4FAF-8F49-157E2FE8D17F}" type="presParOf" srcId="{EDA7D2F4-450B-447C-BC46-D61C2A9FC31B}" destId="{952617B0-3EF6-487F-B844-707A1B28519C}" srcOrd="0" destOrd="0" presId="urn:microsoft.com/office/officeart/2005/8/layout/vList5"/>
    <dgm:cxn modelId="{F762CA46-D9B5-482F-8D4D-B9CCF7470AED}" type="presParOf" srcId="{EDA7D2F4-450B-447C-BC46-D61C2A9FC31B}" destId="{D74C0BFE-AE91-4B08-A1CD-1BCE49290C0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F63A6A-B9E7-4922-9299-EF95B3B9FF99}" type="doc">
      <dgm:prSet loTypeId="urn:microsoft.com/office/officeart/2005/8/layout/chevron1" loCatId="process" qsTypeId="urn:microsoft.com/office/officeart/2005/8/quickstyle/simple1" qsCatId="simple" csTypeId="urn:microsoft.com/office/officeart/2005/8/colors/accent1_2" csCatId="accent1" phldr="1"/>
      <dgm:spPr/>
    </dgm:pt>
    <dgm:pt modelId="{EA77D981-C4AF-4F3C-B236-7C036FCAF72F}">
      <dgm:prSet phldrT="[Text]"/>
      <dgm:spPr/>
      <dgm:t>
        <a:bodyPr/>
        <a:lstStyle/>
        <a:p>
          <a:r>
            <a:rPr lang="en-US" dirty="0" smtClean="0"/>
            <a:t>Needs Assessment &amp;  Study</a:t>
          </a:r>
        </a:p>
      </dgm:t>
    </dgm:pt>
    <dgm:pt modelId="{697FE8CD-ED87-47DB-B54F-E048B877C8FD}" type="parTrans" cxnId="{89B6AF15-C736-425E-94E1-F1B95A1FB0F2}">
      <dgm:prSet/>
      <dgm:spPr/>
      <dgm:t>
        <a:bodyPr/>
        <a:lstStyle/>
        <a:p>
          <a:endParaRPr lang="en-US"/>
        </a:p>
      </dgm:t>
    </dgm:pt>
    <dgm:pt modelId="{B694B058-DEF4-49D4-8A16-C1A9BA114C3F}" type="sibTrans" cxnId="{89B6AF15-C736-425E-94E1-F1B95A1FB0F2}">
      <dgm:prSet/>
      <dgm:spPr/>
      <dgm:t>
        <a:bodyPr/>
        <a:lstStyle/>
        <a:p>
          <a:endParaRPr lang="en-US"/>
        </a:p>
      </dgm:t>
    </dgm:pt>
    <dgm:pt modelId="{203AF8CB-072E-4FE5-9882-E021F2CDF073}">
      <dgm:prSet phldrT="[Text]"/>
      <dgm:spPr/>
      <dgm:t>
        <a:bodyPr/>
        <a:lstStyle/>
        <a:p>
          <a:r>
            <a:rPr lang="en-US" dirty="0" smtClean="0"/>
            <a:t>Established Common Indicators &amp; Tools</a:t>
          </a:r>
          <a:endParaRPr lang="en-US" dirty="0"/>
        </a:p>
      </dgm:t>
    </dgm:pt>
    <dgm:pt modelId="{79D475AF-8D31-4720-AE54-E32D5F2B913A}" type="parTrans" cxnId="{8C2FE4A9-FC6A-4728-96FD-5D02B8CB2369}">
      <dgm:prSet/>
      <dgm:spPr/>
      <dgm:t>
        <a:bodyPr/>
        <a:lstStyle/>
        <a:p>
          <a:endParaRPr lang="en-US"/>
        </a:p>
      </dgm:t>
    </dgm:pt>
    <dgm:pt modelId="{2F397189-7696-437D-A979-583571050CA7}" type="sibTrans" cxnId="{8C2FE4A9-FC6A-4728-96FD-5D02B8CB2369}">
      <dgm:prSet/>
      <dgm:spPr/>
      <dgm:t>
        <a:bodyPr/>
        <a:lstStyle/>
        <a:p>
          <a:endParaRPr lang="en-US"/>
        </a:p>
      </dgm:t>
    </dgm:pt>
    <dgm:pt modelId="{58606028-6B5A-4C65-9BB6-948BB649ECE6}">
      <dgm:prSet phldrT="[Text]"/>
      <dgm:spPr/>
      <dgm:t>
        <a:bodyPr/>
        <a:lstStyle/>
        <a:p>
          <a:r>
            <a:rPr lang="en-US" dirty="0" smtClean="0"/>
            <a:t>Research Module            Inclusive Terminology</a:t>
          </a:r>
        </a:p>
        <a:p>
          <a:r>
            <a:rPr lang="en-US" dirty="0" smtClean="0"/>
            <a:t>Shared Applicant Pool</a:t>
          </a:r>
          <a:endParaRPr lang="en-US" dirty="0"/>
        </a:p>
      </dgm:t>
    </dgm:pt>
    <dgm:pt modelId="{564E6728-F5D9-48F6-9F75-B13CD1F731D5}" type="parTrans" cxnId="{53C1641C-481D-4A30-ABD8-01A9EFFDEE83}">
      <dgm:prSet/>
      <dgm:spPr/>
      <dgm:t>
        <a:bodyPr/>
        <a:lstStyle/>
        <a:p>
          <a:endParaRPr lang="en-US"/>
        </a:p>
      </dgm:t>
    </dgm:pt>
    <dgm:pt modelId="{ED5B8A8E-D7A2-4124-9B8B-FC83E8AA9DA0}" type="sibTrans" cxnId="{53C1641C-481D-4A30-ABD8-01A9EFFDEE83}">
      <dgm:prSet/>
      <dgm:spPr/>
      <dgm:t>
        <a:bodyPr/>
        <a:lstStyle/>
        <a:p>
          <a:endParaRPr lang="en-US"/>
        </a:p>
      </dgm:t>
    </dgm:pt>
    <dgm:pt modelId="{9A6BC0B9-4AD7-4091-86A6-4A975D608E86}">
      <dgm:prSet phldrT="[Text]"/>
      <dgm:spPr/>
      <dgm:t>
        <a:bodyPr/>
        <a:lstStyle/>
        <a:p>
          <a:r>
            <a:rPr lang="en-US" dirty="0" smtClean="0"/>
            <a:t>New Modules &amp; Faculty Study</a:t>
          </a:r>
        </a:p>
        <a:p>
          <a:r>
            <a:rPr lang="en-US" dirty="0" smtClean="0"/>
            <a:t>Alumni Follow Up</a:t>
          </a:r>
          <a:endParaRPr lang="en-US" dirty="0"/>
        </a:p>
      </dgm:t>
    </dgm:pt>
    <dgm:pt modelId="{99876013-6CCE-44D8-979C-182803F483CF}" type="parTrans" cxnId="{B8DD4946-A590-4E5B-956B-3EA5F9EF7C6F}">
      <dgm:prSet/>
      <dgm:spPr/>
      <dgm:t>
        <a:bodyPr/>
        <a:lstStyle/>
        <a:p>
          <a:endParaRPr lang="en-US"/>
        </a:p>
      </dgm:t>
    </dgm:pt>
    <dgm:pt modelId="{FAA7BA9E-D5FF-41AA-81A5-EA9DD285507D}" type="sibTrans" cxnId="{B8DD4946-A590-4E5B-956B-3EA5F9EF7C6F}">
      <dgm:prSet/>
      <dgm:spPr/>
      <dgm:t>
        <a:bodyPr/>
        <a:lstStyle/>
        <a:p>
          <a:endParaRPr lang="en-US"/>
        </a:p>
      </dgm:t>
    </dgm:pt>
    <dgm:pt modelId="{BDD97EE0-4AB7-467C-A427-4D72D92265D5}" type="pres">
      <dgm:prSet presAssocID="{F3F63A6A-B9E7-4922-9299-EF95B3B9FF99}" presName="Name0" presStyleCnt="0">
        <dgm:presLayoutVars>
          <dgm:dir/>
          <dgm:animLvl val="lvl"/>
          <dgm:resizeHandles val="exact"/>
        </dgm:presLayoutVars>
      </dgm:prSet>
      <dgm:spPr/>
    </dgm:pt>
    <dgm:pt modelId="{EEA40BC8-C648-4374-981F-CF6691360628}" type="pres">
      <dgm:prSet presAssocID="{EA77D981-C4AF-4F3C-B236-7C036FCAF72F}" presName="parTxOnly" presStyleLbl="node1" presStyleIdx="0" presStyleCnt="4">
        <dgm:presLayoutVars>
          <dgm:chMax val="0"/>
          <dgm:chPref val="0"/>
          <dgm:bulletEnabled val="1"/>
        </dgm:presLayoutVars>
      </dgm:prSet>
      <dgm:spPr/>
      <dgm:t>
        <a:bodyPr/>
        <a:lstStyle/>
        <a:p>
          <a:endParaRPr lang="en-US"/>
        </a:p>
      </dgm:t>
    </dgm:pt>
    <dgm:pt modelId="{79963A4B-D079-4F1D-B36F-72A98AD16162}" type="pres">
      <dgm:prSet presAssocID="{B694B058-DEF4-49D4-8A16-C1A9BA114C3F}" presName="parTxOnlySpace" presStyleCnt="0"/>
      <dgm:spPr/>
    </dgm:pt>
    <dgm:pt modelId="{4AA4FCED-12CE-4545-BF52-B1F58F3968ED}" type="pres">
      <dgm:prSet presAssocID="{203AF8CB-072E-4FE5-9882-E021F2CDF073}" presName="parTxOnly" presStyleLbl="node1" presStyleIdx="1" presStyleCnt="4">
        <dgm:presLayoutVars>
          <dgm:chMax val="0"/>
          <dgm:chPref val="0"/>
          <dgm:bulletEnabled val="1"/>
        </dgm:presLayoutVars>
      </dgm:prSet>
      <dgm:spPr/>
      <dgm:t>
        <a:bodyPr/>
        <a:lstStyle/>
        <a:p>
          <a:endParaRPr lang="en-US"/>
        </a:p>
      </dgm:t>
    </dgm:pt>
    <dgm:pt modelId="{4B8ED9AD-88FA-4F0D-87C8-C85C70D60824}" type="pres">
      <dgm:prSet presAssocID="{2F397189-7696-437D-A979-583571050CA7}" presName="parTxOnlySpace" presStyleCnt="0"/>
      <dgm:spPr/>
    </dgm:pt>
    <dgm:pt modelId="{0A37C5D4-893C-4EE9-B4A7-EA335121C157}" type="pres">
      <dgm:prSet presAssocID="{58606028-6B5A-4C65-9BB6-948BB649ECE6}" presName="parTxOnly" presStyleLbl="node1" presStyleIdx="2" presStyleCnt="4">
        <dgm:presLayoutVars>
          <dgm:chMax val="0"/>
          <dgm:chPref val="0"/>
          <dgm:bulletEnabled val="1"/>
        </dgm:presLayoutVars>
      </dgm:prSet>
      <dgm:spPr/>
      <dgm:t>
        <a:bodyPr/>
        <a:lstStyle/>
        <a:p>
          <a:endParaRPr lang="en-US"/>
        </a:p>
      </dgm:t>
    </dgm:pt>
    <dgm:pt modelId="{6D16E2A4-E479-4BC9-89CD-C9F7BBC136C3}" type="pres">
      <dgm:prSet presAssocID="{ED5B8A8E-D7A2-4124-9B8B-FC83E8AA9DA0}" presName="parTxOnlySpace" presStyleCnt="0"/>
      <dgm:spPr/>
    </dgm:pt>
    <dgm:pt modelId="{FE483500-E22A-4C77-82CD-BBA6DC554944}" type="pres">
      <dgm:prSet presAssocID="{9A6BC0B9-4AD7-4091-86A6-4A975D608E86}" presName="parTxOnly" presStyleLbl="node1" presStyleIdx="3" presStyleCnt="4">
        <dgm:presLayoutVars>
          <dgm:chMax val="0"/>
          <dgm:chPref val="0"/>
          <dgm:bulletEnabled val="1"/>
        </dgm:presLayoutVars>
      </dgm:prSet>
      <dgm:spPr/>
      <dgm:t>
        <a:bodyPr/>
        <a:lstStyle/>
        <a:p>
          <a:endParaRPr lang="en-US"/>
        </a:p>
      </dgm:t>
    </dgm:pt>
  </dgm:ptLst>
  <dgm:cxnLst>
    <dgm:cxn modelId="{77E5F1B7-DF5E-49A4-B72C-4B27CD3D9B6E}" type="presOf" srcId="{F3F63A6A-B9E7-4922-9299-EF95B3B9FF99}" destId="{BDD97EE0-4AB7-467C-A427-4D72D92265D5}" srcOrd="0" destOrd="0" presId="urn:microsoft.com/office/officeart/2005/8/layout/chevron1"/>
    <dgm:cxn modelId="{19967614-8A38-45C2-BDBA-F72D9E2E141A}" type="presOf" srcId="{203AF8CB-072E-4FE5-9882-E021F2CDF073}" destId="{4AA4FCED-12CE-4545-BF52-B1F58F3968ED}" srcOrd="0" destOrd="0" presId="urn:microsoft.com/office/officeart/2005/8/layout/chevron1"/>
    <dgm:cxn modelId="{53C1641C-481D-4A30-ABD8-01A9EFFDEE83}" srcId="{F3F63A6A-B9E7-4922-9299-EF95B3B9FF99}" destId="{58606028-6B5A-4C65-9BB6-948BB649ECE6}" srcOrd="2" destOrd="0" parTransId="{564E6728-F5D9-48F6-9F75-B13CD1F731D5}" sibTransId="{ED5B8A8E-D7A2-4124-9B8B-FC83E8AA9DA0}"/>
    <dgm:cxn modelId="{B8DD4946-A590-4E5B-956B-3EA5F9EF7C6F}" srcId="{F3F63A6A-B9E7-4922-9299-EF95B3B9FF99}" destId="{9A6BC0B9-4AD7-4091-86A6-4A975D608E86}" srcOrd="3" destOrd="0" parTransId="{99876013-6CCE-44D8-979C-182803F483CF}" sibTransId="{FAA7BA9E-D5FF-41AA-81A5-EA9DD285507D}"/>
    <dgm:cxn modelId="{18F1829D-690C-451C-AF90-C031568EED51}" type="presOf" srcId="{58606028-6B5A-4C65-9BB6-948BB649ECE6}" destId="{0A37C5D4-893C-4EE9-B4A7-EA335121C157}" srcOrd="0" destOrd="0" presId="urn:microsoft.com/office/officeart/2005/8/layout/chevron1"/>
    <dgm:cxn modelId="{6EF9C32C-FDB8-400F-AC34-31ABA95CC9DB}" type="presOf" srcId="{EA77D981-C4AF-4F3C-B236-7C036FCAF72F}" destId="{EEA40BC8-C648-4374-981F-CF6691360628}" srcOrd="0" destOrd="0" presId="urn:microsoft.com/office/officeart/2005/8/layout/chevron1"/>
    <dgm:cxn modelId="{8C2FE4A9-FC6A-4728-96FD-5D02B8CB2369}" srcId="{F3F63A6A-B9E7-4922-9299-EF95B3B9FF99}" destId="{203AF8CB-072E-4FE5-9882-E021F2CDF073}" srcOrd="1" destOrd="0" parTransId="{79D475AF-8D31-4720-AE54-E32D5F2B913A}" sibTransId="{2F397189-7696-437D-A979-583571050CA7}"/>
    <dgm:cxn modelId="{89B6AF15-C736-425E-94E1-F1B95A1FB0F2}" srcId="{F3F63A6A-B9E7-4922-9299-EF95B3B9FF99}" destId="{EA77D981-C4AF-4F3C-B236-7C036FCAF72F}" srcOrd="0" destOrd="0" parTransId="{697FE8CD-ED87-47DB-B54F-E048B877C8FD}" sibTransId="{B694B058-DEF4-49D4-8A16-C1A9BA114C3F}"/>
    <dgm:cxn modelId="{4ABF5CB7-F527-4C95-A0CD-4C37BB1B4FA3}" type="presOf" srcId="{9A6BC0B9-4AD7-4091-86A6-4A975D608E86}" destId="{FE483500-E22A-4C77-82CD-BBA6DC554944}" srcOrd="0" destOrd="0" presId="urn:microsoft.com/office/officeart/2005/8/layout/chevron1"/>
    <dgm:cxn modelId="{CDD26C31-8B25-48BA-8502-8565AD54422B}" type="presParOf" srcId="{BDD97EE0-4AB7-467C-A427-4D72D92265D5}" destId="{EEA40BC8-C648-4374-981F-CF6691360628}" srcOrd="0" destOrd="0" presId="urn:microsoft.com/office/officeart/2005/8/layout/chevron1"/>
    <dgm:cxn modelId="{EF830E67-C3F5-4E25-9BD0-77CABF8163DA}" type="presParOf" srcId="{BDD97EE0-4AB7-467C-A427-4D72D92265D5}" destId="{79963A4B-D079-4F1D-B36F-72A98AD16162}" srcOrd="1" destOrd="0" presId="urn:microsoft.com/office/officeart/2005/8/layout/chevron1"/>
    <dgm:cxn modelId="{8054CEDB-368D-44FB-9F4C-4FC8917B2374}" type="presParOf" srcId="{BDD97EE0-4AB7-467C-A427-4D72D92265D5}" destId="{4AA4FCED-12CE-4545-BF52-B1F58F3968ED}" srcOrd="2" destOrd="0" presId="urn:microsoft.com/office/officeart/2005/8/layout/chevron1"/>
    <dgm:cxn modelId="{525CD469-22F4-4D20-8553-27CF7C98234D}" type="presParOf" srcId="{BDD97EE0-4AB7-467C-A427-4D72D92265D5}" destId="{4B8ED9AD-88FA-4F0D-87C8-C85C70D60824}" srcOrd="3" destOrd="0" presId="urn:microsoft.com/office/officeart/2005/8/layout/chevron1"/>
    <dgm:cxn modelId="{7AA69809-36F5-47E9-9380-D7041682DA59}" type="presParOf" srcId="{BDD97EE0-4AB7-467C-A427-4D72D92265D5}" destId="{0A37C5D4-893C-4EE9-B4A7-EA335121C157}" srcOrd="4" destOrd="0" presId="urn:microsoft.com/office/officeart/2005/8/layout/chevron1"/>
    <dgm:cxn modelId="{873399E1-E4A7-4BDB-8EE7-F9297DCBD047}" type="presParOf" srcId="{BDD97EE0-4AB7-467C-A427-4D72D92265D5}" destId="{6D16E2A4-E479-4BC9-89CD-C9F7BBC136C3}" srcOrd="5" destOrd="0" presId="urn:microsoft.com/office/officeart/2005/8/layout/chevron1"/>
    <dgm:cxn modelId="{C7B1474B-4484-40B3-9F01-8D10BA2C029A}" type="presParOf" srcId="{BDD97EE0-4AB7-467C-A427-4D72D92265D5}" destId="{FE483500-E22A-4C77-82CD-BBA6DC55494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60DD23-5409-47F5-BBA9-CB1565F83F0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124F3D1-C9D5-4128-9D28-31DBA1CA7FF7}">
      <dgm:prSet phldrT="[Text]"/>
      <dgm:spPr/>
      <dgm:t>
        <a:bodyPr/>
        <a:lstStyle/>
        <a:p>
          <a:r>
            <a:rPr lang="en-US" dirty="0" smtClean="0"/>
            <a:t>Candidate supply is strong</a:t>
          </a:r>
          <a:endParaRPr lang="en-US" dirty="0"/>
        </a:p>
      </dgm:t>
    </dgm:pt>
    <dgm:pt modelId="{359E13D8-190C-4529-AC40-58EDC3A2097C}" type="parTrans" cxnId="{CD5D4A15-3FA1-4395-9CEF-DD5585CC0FDB}">
      <dgm:prSet/>
      <dgm:spPr/>
      <dgm:t>
        <a:bodyPr/>
        <a:lstStyle/>
        <a:p>
          <a:endParaRPr lang="en-US"/>
        </a:p>
      </dgm:t>
    </dgm:pt>
    <dgm:pt modelId="{A58674CE-2D37-48F9-8F04-D9E8DF95AA55}" type="sibTrans" cxnId="{CD5D4A15-3FA1-4395-9CEF-DD5585CC0FDB}">
      <dgm:prSet/>
      <dgm:spPr/>
      <dgm:t>
        <a:bodyPr/>
        <a:lstStyle/>
        <a:p>
          <a:endParaRPr lang="en-US"/>
        </a:p>
      </dgm:t>
    </dgm:pt>
    <dgm:pt modelId="{C34A7400-730C-4CEE-88B6-1087E774EF9E}">
      <dgm:prSet phldrT="[Text]"/>
      <dgm:spPr/>
      <dgm:t>
        <a:bodyPr/>
        <a:lstStyle/>
        <a:p>
          <a:r>
            <a:rPr lang="en-US" dirty="0" smtClean="0"/>
            <a:t>Student impact is positive</a:t>
          </a:r>
          <a:endParaRPr lang="en-US" dirty="0"/>
        </a:p>
      </dgm:t>
    </dgm:pt>
    <dgm:pt modelId="{996984EB-DB80-41C5-A541-1BAAEFB73493}" type="parTrans" cxnId="{8DB1699D-5E2F-4E27-BBD9-65CFD3377CF4}">
      <dgm:prSet/>
      <dgm:spPr/>
      <dgm:t>
        <a:bodyPr/>
        <a:lstStyle/>
        <a:p>
          <a:endParaRPr lang="en-US"/>
        </a:p>
      </dgm:t>
    </dgm:pt>
    <dgm:pt modelId="{6F7FBDA4-E175-4B48-90B8-EE47034ED56D}" type="sibTrans" cxnId="{8DB1699D-5E2F-4E27-BBD9-65CFD3377CF4}">
      <dgm:prSet/>
      <dgm:spPr/>
      <dgm:t>
        <a:bodyPr/>
        <a:lstStyle/>
        <a:p>
          <a:endParaRPr lang="en-US"/>
        </a:p>
      </dgm:t>
    </dgm:pt>
    <dgm:pt modelId="{2B64BE1B-B028-4044-848E-C6CB93326EB8}">
      <dgm:prSet phldrT="[Text]"/>
      <dgm:spPr/>
      <dgm:t>
        <a:bodyPr/>
        <a:lstStyle/>
        <a:p>
          <a:r>
            <a:rPr lang="en-US" dirty="0" smtClean="0"/>
            <a:t>Need to increase </a:t>
          </a:r>
          <a:r>
            <a:rPr lang="en-US" smtClean="0"/>
            <a:t>female applicant </a:t>
          </a:r>
          <a:r>
            <a:rPr lang="en-US" dirty="0" smtClean="0"/>
            <a:t>pool</a:t>
          </a:r>
          <a:endParaRPr lang="en-US" dirty="0"/>
        </a:p>
      </dgm:t>
    </dgm:pt>
    <dgm:pt modelId="{8493EB0D-3F10-4E24-826F-CEB09B0681D5}" type="parTrans" cxnId="{B628E7CD-B8FA-4772-A65A-1C8153FE6115}">
      <dgm:prSet/>
      <dgm:spPr/>
      <dgm:t>
        <a:bodyPr/>
        <a:lstStyle/>
        <a:p>
          <a:endParaRPr lang="en-US"/>
        </a:p>
      </dgm:t>
    </dgm:pt>
    <dgm:pt modelId="{1D4A1972-474A-43F4-AAC9-471D6245CB98}" type="sibTrans" cxnId="{B628E7CD-B8FA-4772-A65A-1C8153FE6115}">
      <dgm:prSet/>
      <dgm:spPr/>
      <dgm:t>
        <a:bodyPr/>
        <a:lstStyle/>
        <a:p>
          <a:endParaRPr lang="en-US"/>
        </a:p>
      </dgm:t>
    </dgm:pt>
    <dgm:pt modelId="{C510A10A-CAFA-4194-8181-FDF04E8AE69A}">
      <dgm:prSet phldrT="[Text]"/>
      <dgm:spPr/>
      <dgm:t>
        <a:bodyPr/>
        <a:lstStyle/>
        <a:p>
          <a:r>
            <a:rPr lang="en-US" dirty="0" smtClean="0"/>
            <a:t>Outcomes differ by gender</a:t>
          </a:r>
          <a:endParaRPr lang="en-US" dirty="0"/>
        </a:p>
      </dgm:t>
    </dgm:pt>
    <dgm:pt modelId="{F74DD570-30D8-4DC9-B872-6BFA146E75E1}" type="parTrans" cxnId="{B0BBDCA7-FD27-482B-8229-EC0F9E7B9861}">
      <dgm:prSet/>
      <dgm:spPr/>
      <dgm:t>
        <a:bodyPr/>
        <a:lstStyle/>
        <a:p>
          <a:endParaRPr lang="en-US"/>
        </a:p>
      </dgm:t>
    </dgm:pt>
    <dgm:pt modelId="{87B287BC-E272-4DE6-9E89-2154D4EA7982}" type="sibTrans" cxnId="{B0BBDCA7-FD27-482B-8229-EC0F9E7B9861}">
      <dgm:prSet/>
      <dgm:spPr/>
      <dgm:t>
        <a:bodyPr/>
        <a:lstStyle/>
        <a:p>
          <a:endParaRPr lang="en-US"/>
        </a:p>
      </dgm:t>
    </dgm:pt>
    <dgm:pt modelId="{D20BED8F-2BF6-438D-AF42-60C3F7F9B8FA}" type="pres">
      <dgm:prSet presAssocID="{3360DD23-5409-47F5-BBA9-CB1565F83F0C}" presName="linear" presStyleCnt="0">
        <dgm:presLayoutVars>
          <dgm:dir/>
          <dgm:animLvl val="lvl"/>
          <dgm:resizeHandles val="exact"/>
        </dgm:presLayoutVars>
      </dgm:prSet>
      <dgm:spPr/>
      <dgm:t>
        <a:bodyPr/>
        <a:lstStyle/>
        <a:p>
          <a:endParaRPr lang="en-US"/>
        </a:p>
      </dgm:t>
    </dgm:pt>
    <dgm:pt modelId="{480D692B-2392-46F4-99C0-304E597CD854}" type="pres">
      <dgm:prSet presAssocID="{5124F3D1-C9D5-4128-9D28-31DBA1CA7FF7}" presName="parentLin" presStyleCnt="0"/>
      <dgm:spPr/>
    </dgm:pt>
    <dgm:pt modelId="{8E909C7D-1776-476B-A8DB-AC271A4F0E9F}" type="pres">
      <dgm:prSet presAssocID="{5124F3D1-C9D5-4128-9D28-31DBA1CA7FF7}" presName="parentLeftMargin" presStyleLbl="node1" presStyleIdx="0" presStyleCnt="2"/>
      <dgm:spPr/>
      <dgm:t>
        <a:bodyPr/>
        <a:lstStyle/>
        <a:p>
          <a:endParaRPr lang="en-US"/>
        </a:p>
      </dgm:t>
    </dgm:pt>
    <dgm:pt modelId="{AD02AED1-D50A-4101-BC2B-366F7F59E596}" type="pres">
      <dgm:prSet presAssocID="{5124F3D1-C9D5-4128-9D28-31DBA1CA7FF7}" presName="parentText" presStyleLbl="node1" presStyleIdx="0" presStyleCnt="2" custScaleX="135714">
        <dgm:presLayoutVars>
          <dgm:chMax val="0"/>
          <dgm:bulletEnabled val="1"/>
        </dgm:presLayoutVars>
      </dgm:prSet>
      <dgm:spPr/>
      <dgm:t>
        <a:bodyPr/>
        <a:lstStyle/>
        <a:p>
          <a:endParaRPr lang="en-US"/>
        </a:p>
      </dgm:t>
    </dgm:pt>
    <dgm:pt modelId="{11508C25-5FC6-4294-8C40-38A1202B76F3}" type="pres">
      <dgm:prSet presAssocID="{5124F3D1-C9D5-4128-9D28-31DBA1CA7FF7}" presName="negativeSpace" presStyleCnt="0"/>
      <dgm:spPr/>
    </dgm:pt>
    <dgm:pt modelId="{3DC9BFC3-244E-472D-B7F6-CEBE80755968}" type="pres">
      <dgm:prSet presAssocID="{5124F3D1-C9D5-4128-9D28-31DBA1CA7FF7}" presName="childText" presStyleLbl="conFgAcc1" presStyleIdx="0" presStyleCnt="2">
        <dgm:presLayoutVars>
          <dgm:bulletEnabled val="1"/>
        </dgm:presLayoutVars>
      </dgm:prSet>
      <dgm:spPr/>
      <dgm:t>
        <a:bodyPr/>
        <a:lstStyle/>
        <a:p>
          <a:endParaRPr lang="en-US"/>
        </a:p>
      </dgm:t>
    </dgm:pt>
    <dgm:pt modelId="{A763262E-5794-48C9-91B5-153D8AE655E3}" type="pres">
      <dgm:prSet presAssocID="{A58674CE-2D37-48F9-8F04-D9E8DF95AA55}" presName="spaceBetweenRectangles" presStyleCnt="0"/>
      <dgm:spPr/>
    </dgm:pt>
    <dgm:pt modelId="{DCB7E066-679A-467F-B3D3-FCE6704ED629}" type="pres">
      <dgm:prSet presAssocID="{C34A7400-730C-4CEE-88B6-1087E774EF9E}" presName="parentLin" presStyleCnt="0"/>
      <dgm:spPr/>
    </dgm:pt>
    <dgm:pt modelId="{B438E9F6-9B30-48B6-94D1-BFD446F7BC59}" type="pres">
      <dgm:prSet presAssocID="{C34A7400-730C-4CEE-88B6-1087E774EF9E}" presName="parentLeftMargin" presStyleLbl="node1" presStyleIdx="0" presStyleCnt="2"/>
      <dgm:spPr/>
      <dgm:t>
        <a:bodyPr/>
        <a:lstStyle/>
        <a:p>
          <a:endParaRPr lang="en-US"/>
        </a:p>
      </dgm:t>
    </dgm:pt>
    <dgm:pt modelId="{731585AA-7F45-4E88-B35A-645CFF55EE48}" type="pres">
      <dgm:prSet presAssocID="{C34A7400-730C-4CEE-88B6-1087E774EF9E}" presName="parentText" presStyleLbl="node1" presStyleIdx="1" presStyleCnt="2" custScaleX="142857">
        <dgm:presLayoutVars>
          <dgm:chMax val="0"/>
          <dgm:bulletEnabled val="1"/>
        </dgm:presLayoutVars>
      </dgm:prSet>
      <dgm:spPr/>
      <dgm:t>
        <a:bodyPr/>
        <a:lstStyle/>
        <a:p>
          <a:endParaRPr lang="en-US"/>
        </a:p>
      </dgm:t>
    </dgm:pt>
    <dgm:pt modelId="{0A31EE18-4C10-4827-920C-7AE85A3A5CA2}" type="pres">
      <dgm:prSet presAssocID="{C34A7400-730C-4CEE-88B6-1087E774EF9E}" presName="negativeSpace" presStyleCnt="0"/>
      <dgm:spPr/>
    </dgm:pt>
    <dgm:pt modelId="{0E39ACD6-2423-43D9-AFDC-A760C7F28052}" type="pres">
      <dgm:prSet presAssocID="{C34A7400-730C-4CEE-88B6-1087E774EF9E}" presName="childText" presStyleLbl="conFgAcc1" presStyleIdx="1" presStyleCnt="2">
        <dgm:presLayoutVars>
          <dgm:bulletEnabled val="1"/>
        </dgm:presLayoutVars>
      </dgm:prSet>
      <dgm:spPr/>
      <dgm:t>
        <a:bodyPr/>
        <a:lstStyle/>
        <a:p>
          <a:endParaRPr lang="en-US"/>
        </a:p>
      </dgm:t>
    </dgm:pt>
  </dgm:ptLst>
  <dgm:cxnLst>
    <dgm:cxn modelId="{8DB1699D-5E2F-4E27-BBD9-65CFD3377CF4}" srcId="{3360DD23-5409-47F5-BBA9-CB1565F83F0C}" destId="{C34A7400-730C-4CEE-88B6-1087E774EF9E}" srcOrd="1" destOrd="0" parTransId="{996984EB-DB80-41C5-A541-1BAAEFB73493}" sibTransId="{6F7FBDA4-E175-4B48-90B8-EE47034ED56D}"/>
    <dgm:cxn modelId="{5B5DE8E3-4A8D-427E-97DD-EFB3F09A012E}" type="presOf" srcId="{2B64BE1B-B028-4044-848E-C6CB93326EB8}" destId="{3DC9BFC3-244E-472D-B7F6-CEBE80755968}" srcOrd="0" destOrd="0" presId="urn:microsoft.com/office/officeart/2005/8/layout/list1"/>
    <dgm:cxn modelId="{B0BBDCA7-FD27-482B-8229-EC0F9E7B9861}" srcId="{C34A7400-730C-4CEE-88B6-1087E774EF9E}" destId="{C510A10A-CAFA-4194-8181-FDF04E8AE69A}" srcOrd="0" destOrd="0" parTransId="{F74DD570-30D8-4DC9-B872-6BFA146E75E1}" sibTransId="{87B287BC-E272-4DE6-9E89-2154D4EA7982}"/>
    <dgm:cxn modelId="{390B6471-E487-4A9D-9693-62044953D2D5}" type="presOf" srcId="{C34A7400-730C-4CEE-88B6-1087E774EF9E}" destId="{B438E9F6-9B30-48B6-94D1-BFD446F7BC59}" srcOrd="0" destOrd="0" presId="urn:microsoft.com/office/officeart/2005/8/layout/list1"/>
    <dgm:cxn modelId="{DA07F9D3-6CD7-44D9-BC7E-EE6AF2F829D5}" type="presOf" srcId="{5124F3D1-C9D5-4128-9D28-31DBA1CA7FF7}" destId="{8E909C7D-1776-476B-A8DB-AC271A4F0E9F}" srcOrd="0" destOrd="0" presId="urn:microsoft.com/office/officeart/2005/8/layout/list1"/>
    <dgm:cxn modelId="{CD5D4A15-3FA1-4395-9CEF-DD5585CC0FDB}" srcId="{3360DD23-5409-47F5-BBA9-CB1565F83F0C}" destId="{5124F3D1-C9D5-4128-9D28-31DBA1CA7FF7}" srcOrd="0" destOrd="0" parTransId="{359E13D8-190C-4529-AC40-58EDC3A2097C}" sibTransId="{A58674CE-2D37-48F9-8F04-D9E8DF95AA55}"/>
    <dgm:cxn modelId="{9B03E54F-FC3B-49C0-B448-F6AAAC2F9F89}" type="presOf" srcId="{3360DD23-5409-47F5-BBA9-CB1565F83F0C}" destId="{D20BED8F-2BF6-438D-AF42-60C3F7F9B8FA}" srcOrd="0" destOrd="0" presId="urn:microsoft.com/office/officeart/2005/8/layout/list1"/>
    <dgm:cxn modelId="{8CA7EFE6-9D78-4C2E-9021-604D4035E2AE}" type="presOf" srcId="{C34A7400-730C-4CEE-88B6-1087E774EF9E}" destId="{731585AA-7F45-4E88-B35A-645CFF55EE48}" srcOrd="1" destOrd="0" presId="urn:microsoft.com/office/officeart/2005/8/layout/list1"/>
    <dgm:cxn modelId="{CD69667A-4F56-492E-B07E-26E9B357A87C}" type="presOf" srcId="{5124F3D1-C9D5-4128-9D28-31DBA1CA7FF7}" destId="{AD02AED1-D50A-4101-BC2B-366F7F59E596}" srcOrd="1" destOrd="0" presId="urn:microsoft.com/office/officeart/2005/8/layout/list1"/>
    <dgm:cxn modelId="{B628E7CD-B8FA-4772-A65A-1C8153FE6115}" srcId="{5124F3D1-C9D5-4128-9D28-31DBA1CA7FF7}" destId="{2B64BE1B-B028-4044-848E-C6CB93326EB8}" srcOrd="0" destOrd="0" parTransId="{8493EB0D-3F10-4E24-826F-CEB09B0681D5}" sibTransId="{1D4A1972-474A-43F4-AAC9-471D6245CB98}"/>
    <dgm:cxn modelId="{ED4DB9E9-355F-4F3E-9A6A-60E72C0957D8}" type="presOf" srcId="{C510A10A-CAFA-4194-8181-FDF04E8AE69A}" destId="{0E39ACD6-2423-43D9-AFDC-A760C7F28052}" srcOrd="0" destOrd="0" presId="urn:microsoft.com/office/officeart/2005/8/layout/list1"/>
    <dgm:cxn modelId="{5F053E96-5A53-4071-8A2E-0D5807E815AC}" type="presParOf" srcId="{D20BED8F-2BF6-438D-AF42-60C3F7F9B8FA}" destId="{480D692B-2392-46F4-99C0-304E597CD854}" srcOrd="0" destOrd="0" presId="urn:microsoft.com/office/officeart/2005/8/layout/list1"/>
    <dgm:cxn modelId="{36DF38DA-D31B-4DD4-8A9F-BD4B42F6A412}" type="presParOf" srcId="{480D692B-2392-46F4-99C0-304E597CD854}" destId="{8E909C7D-1776-476B-A8DB-AC271A4F0E9F}" srcOrd="0" destOrd="0" presId="urn:microsoft.com/office/officeart/2005/8/layout/list1"/>
    <dgm:cxn modelId="{17E2CB79-D4AB-484C-9003-2F8D21F99D2F}" type="presParOf" srcId="{480D692B-2392-46F4-99C0-304E597CD854}" destId="{AD02AED1-D50A-4101-BC2B-366F7F59E596}" srcOrd="1" destOrd="0" presId="urn:microsoft.com/office/officeart/2005/8/layout/list1"/>
    <dgm:cxn modelId="{3621263D-8248-4092-9F2E-53D4D0213F23}" type="presParOf" srcId="{D20BED8F-2BF6-438D-AF42-60C3F7F9B8FA}" destId="{11508C25-5FC6-4294-8C40-38A1202B76F3}" srcOrd="1" destOrd="0" presId="urn:microsoft.com/office/officeart/2005/8/layout/list1"/>
    <dgm:cxn modelId="{D9895CD8-73C4-442D-8885-5925F546A771}" type="presParOf" srcId="{D20BED8F-2BF6-438D-AF42-60C3F7F9B8FA}" destId="{3DC9BFC3-244E-472D-B7F6-CEBE80755968}" srcOrd="2" destOrd="0" presId="urn:microsoft.com/office/officeart/2005/8/layout/list1"/>
    <dgm:cxn modelId="{2CCC71E7-560E-46EB-8D18-F1B6AEEF4313}" type="presParOf" srcId="{D20BED8F-2BF6-438D-AF42-60C3F7F9B8FA}" destId="{A763262E-5794-48C9-91B5-153D8AE655E3}" srcOrd="3" destOrd="0" presId="urn:microsoft.com/office/officeart/2005/8/layout/list1"/>
    <dgm:cxn modelId="{98C4935F-28C7-47DE-A118-BDC4CB1D0A9B}" type="presParOf" srcId="{D20BED8F-2BF6-438D-AF42-60C3F7F9B8FA}" destId="{DCB7E066-679A-467F-B3D3-FCE6704ED629}" srcOrd="4" destOrd="0" presId="urn:microsoft.com/office/officeart/2005/8/layout/list1"/>
    <dgm:cxn modelId="{6D3B72E3-0474-4861-86FF-B09220BC764F}" type="presParOf" srcId="{DCB7E066-679A-467F-B3D3-FCE6704ED629}" destId="{B438E9F6-9B30-48B6-94D1-BFD446F7BC59}" srcOrd="0" destOrd="0" presId="urn:microsoft.com/office/officeart/2005/8/layout/list1"/>
    <dgm:cxn modelId="{1A869A3A-B85A-42A3-B031-1282A54A5F74}" type="presParOf" srcId="{DCB7E066-679A-467F-B3D3-FCE6704ED629}" destId="{731585AA-7F45-4E88-B35A-645CFF55EE48}" srcOrd="1" destOrd="0" presId="urn:microsoft.com/office/officeart/2005/8/layout/list1"/>
    <dgm:cxn modelId="{E50B1990-AAC5-49C3-8907-A39220534A7A}" type="presParOf" srcId="{D20BED8F-2BF6-438D-AF42-60C3F7F9B8FA}" destId="{0A31EE18-4C10-4827-920C-7AE85A3A5CA2}" srcOrd="5" destOrd="0" presId="urn:microsoft.com/office/officeart/2005/8/layout/list1"/>
    <dgm:cxn modelId="{1A719182-F25A-4404-A9A6-0CFE96245003}" type="presParOf" srcId="{D20BED8F-2BF6-438D-AF42-60C3F7F9B8FA}" destId="{0E39ACD6-2423-43D9-AFDC-A760C7F28052}"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0AE21-5313-4753-9A19-04C3E1BCB8FE}">
      <dsp:nvSpPr>
        <dsp:cNvPr id="0" name=""/>
        <dsp:cNvSpPr/>
      </dsp:nvSpPr>
      <dsp:spPr>
        <a:xfrm rot="5400000">
          <a:off x="5047670" y="-1945049"/>
          <a:ext cx="1096915" cy="526694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smtClean="0">
              <a:solidFill>
                <a:schemeClr val="accent2"/>
              </a:solidFill>
              <a:latin typeface="+mn-lt"/>
              <a:cs typeface="Arial" pitchFamily="34" charset="0"/>
            </a:rPr>
            <a:t>Evaluation Toolkit: </a:t>
          </a:r>
          <a:r>
            <a:rPr lang="en-US" sz="1500" kern="1200" dirty="0" smtClean="0">
              <a:solidFill>
                <a:srgbClr val="000000"/>
              </a:solidFill>
              <a:latin typeface="+mn-lt"/>
              <a:cs typeface="Arial" pitchFamily="34" charset="0"/>
            </a:rPr>
            <a:t>reu.uncc.edu/</a:t>
          </a:r>
          <a:r>
            <a:rPr lang="en-US" sz="1500" kern="1200" dirty="0" err="1" smtClean="0">
              <a:solidFill>
                <a:srgbClr val="000000"/>
              </a:solidFill>
              <a:latin typeface="+mn-lt"/>
              <a:cs typeface="Arial" pitchFamily="34" charset="0"/>
            </a:rPr>
            <a:t>cise</a:t>
          </a:r>
          <a:r>
            <a:rPr lang="en-US" sz="1500" kern="1200" dirty="0" smtClean="0">
              <a:solidFill>
                <a:srgbClr val="000000"/>
              </a:solidFill>
              <a:latin typeface="+mn-lt"/>
              <a:cs typeface="Arial" pitchFamily="34" charset="0"/>
            </a:rPr>
            <a:t>-</a:t>
          </a:r>
          <a:r>
            <a:rPr lang="en-US" sz="1500" kern="1200" dirty="0" err="1" smtClean="0">
              <a:solidFill>
                <a:srgbClr val="000000"/>
              </a:solidFill>
              <a:latin typeface="+mn-lt"/>
              <a:cs typeface="Arial" pitchFamily="34" charset="0"/>
            </a:rPr>
            <a:t>reu</a:t>
          </a:r>
          <a:r>
            <a:rPr lang="en-US" sz="1500" kern="1200" dirty="0" smtClean="0">
              <a:solidFill>
                <a:srgbClr val="000000"/>
              </a:solidFill>
              <a:latin typeface="+mn-lt"/>
              <a:cs typeface="Arial" pitchFamily="34" charset="0"/>
            </a:rPr>
            <a:t>-toolkit</a:t>
          </a:r>
          <a:endParaRPr lang="en-US" sz="1500" kern="1200" dirty="0">
            <a:latin typeface="+mn-lt"/>
          </a:endParaRPr>
        </a:p>
        <a:p>
          <a:pPr marL="114300" lvl="1" indent="-114300" algn="l" defTabSz="666750">
            <a:lnSpc>
              <a:spcPct val="90000"/>
            </a:lnSpc>
            <a:spcBef>
              <a:spcPct val="0"/>
            </a:spcBef>
            <a:spcAft>
              <a:spcPct val="15000"/>
            </a:spcAft>
            <a:buChar char="••"/>
          </a:pPr>
          <a:r>
            <a:rPr lang="en-US" sz="1500" kern="1200" dirty="0" smtClean="0">
              <a:solidFill>
                <a:schemeClr val="accent2"/>
              </a:solidFill>
              <a:latin typeface="+mn-lt"/>
            </a:rPr>
            <a:t>How To videos: </a:t>
          </a:r>
          <a:r>
            <a:rPr lang="en-US" sz="1500" kern="1200" dirty="0" smtClean="0">
              <a:latin typeface="+mn-lt"/>
            </a:rPr>
            <a:t>CISE REU Site at UT Dallas</a:t>
          </a:r>
          <a:endParaRPr lang="en-US" sz="1500" kern="1200" dirty="0">
            <a:latin typeface="+mn-lt"/>
          </a:endParaRPr>
        </a:p>
      </dsp:txBody>
      <dsp:txXfrm rot="-5400000">
        <a:off x="2962656" y="193512"/>
        <a:ext cx="5213397" cy="989821"/>
      </dsp:txXfrm>
    </dsp:sp>
    <dsp:sp modelId="{792E7FA3-6B75-4854-83AD-A794171DB444}">
      <dsp:nvSpPr>
        <dsp:cNvPr id="0" name=""/>
        <dsp:cNvSpPr/>
      </dsp:nvSpPr>
      <dsp:spPr>
        <a:xfrm>
          <a:off x="0" y="2850"/>
          <a:ext cx="2962656" cy="137114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Online Evaluation Toolkit</a:t>
          </a:r>
          <a:endParaRPr lang="en-US" sz="2800" kern="1200" dirty="0"/>
        </a:p>
      </dsp:txBody>
      <dsp:txXfrm>
        <a:off x="66934" y="69784"/>
        <a:ext cx="2828788" cy="1237276"/>
      </dsp:txXfrm>
    </dsp:sp>
    <dsp:sp modelId="{6E891DBD-64A1-4ACC-A968-0FB923C990E4}">
      <dsp:nvSpPr>
        <dsp:cNvPr id="0" name=""/>
        <dsp:cNvSpPr/>
      </dsp:nvSpPr>
      <dsp:spPr>
        <a:xfrm rot="5400000">
          <a:off x="5047670" y="-505347"/>
          <a:ext cx="1096915" cy="526694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smtClean="0"/>
            <a:t>Google Form application UNIQUE to site</a:t>
          </a:r>
          <a:endParaRPr lang="en-US" sz="1500" kern="1200" dirty="0"/>
        </a:p>
        <a:p>
          <a:pPr marL="114300" lvl="1" indent="-114300" algn="l" defTabSz="666750">
            <a:lnSpc>
              <a:spcPct val="90000"/>
            </a:lnSpc>
            <a:spcBef>
              <a:spcPct val="0"/>
            </a:spcBef>
            <a:spcAft>
              <a:spcPct val="15000"/>
            </a:spcAft>
            <a:buChar char="••"/>
          </a:pPr>
          <a:r>
            <a:rPr lang="en-US" sz="1500" kern="1200" dirty="0" smtClean="0"/>
            <a:t>Standardized &amp; customizable</a:t>
          </a:r>
          <a:endParaRPr lang="en-US" sz="1500" kern="1200" dirty="0"/>
        </a:p>
      </dsp:txBody>
      <dsp:txXfrm rot="-5400000">
        <a:off x="2962656" y="1633214"/>
        <a:ext cx="5213397" cy="989821"/>
      </dsp:txXfrm>
    </dsp:sp>
    <dsp:sp modelId="{A5BF2078-2C08-467C-A53A-71EF668EE5A9}">
      <dsp:nvSpPr>
        <dsp:cNvPr id="0" name=""/>
        <dsp:cNvSpPr/>
      </dsp:nvSpPr>
      <dsp:spPr>
        <a:xfrm>
          <a:off x="0" y="1442552"/>
          <a:ext cx="2962656" cy="137114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Common Application</a:t>
          </a:r>
          <a:endParaRPr lang="en-US" sz="2800" kern="1200" dirty="0"/>
        </a:p>
      </dsp:txBody>
      <dsp:txXfrm>
        <a:off x="66934" y="1509486"/>
        <a:ext cx="2828788" cy="1237276"/>
      </dsp:txXfrm>
    </dsp:sp>
    <dsp:sp modelId="{94FC17AD-4B25-4ECD-AC52-210EA0F89634}">
      <dsp:nvSpPr>
        <dsp:cNvPr id="0" name=""/>
        <dsp:cNvSpPr/>
      </dsp:nvSpPr>
      <dsp:spPr>
        <a:xfrm rot="5400000">
          <a:off x="5047670" y="934353"/>
          <a:ext cx="1096915" cy="526694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smtClean="0"/>
            <a:t>Managed via Google Drive &amp; Common Applications</a:t>
          </a:r>
          <a:endParaRPr lang="en-US" sz="1500" kern="1200" dirty="0"/>
        </a:p>
        <a:p>
          <a:pPr marL="114300" lvl="1" indent="-114300" algn="l" defTabSz="666750">
            <a:lnSpc>
              <a:spcPct val="90000"/>
            </a:lnSpc>
            <a:spcBef>
              <a:spcPct val="0"/>
            </a:spcBef>
            <a:spcAft>
              <a:spcPct val="15000"/>
            </a:spcAft>
            <a:buChar char="••"/>
          </a:pPr>
          <a:r>
            <a:rPr lang="en-US" sz="1500" kern="1200" dirty="0" smtClean="0"/>
            <a:t>Site PI “releases” unselected candidates</a:t>
          </a:r>
          <a:endParaRPr lang="en-US" sz="1500" kern="1200" dirty="0"/>
        </a:p>
        <a:p>
          <a:pPr marL="114300" lvl="1" indent="-114300" algn="l" defTabSz="666750">
            <a:lnSpc>
              <a:spcPct val="90000"/>
            </a:lnSpc>
            <a:spcBef>
              <a:spcPct val="0"/>
            </a:spcBef>
            <a:spcAft>
              <a:spcPct val="15000"/>
            </a:spcAft>
            <a:buChar char="••"/>
          </a:pPr>
          <a:r>
            <a:rPr lang="en-US" sz="1500" kern="1200" dirty="0" smtClean="0"/>
            <a:t>All PIs have access to online folder</a:t>
          </a:r>
          <a:endParaRPr lang="en-US" sz="1500" kern="1200" dirty="0"/>
        </a:p>
      </dsp:txBody>
      <dsp:txXfrm rot="-5400000">
        <a:off x="2962656" y="3072915"/>
        <a:ext cx="5213397" cy="989821"/>
      </dsp:txXfrm>
    </dsp:sp>
    <dsp:sp modelId="{CBF9BA31-D54A-41CC-8899-23AF0C448502}">
      <dsp:nvSpPr>
        <dsp:cNvPr id="0" name=""/>
        <dsp:cNvSpPr/>
      </dsp:nvSpPr>
      <dsp:spPr>
        <a:xfrm>
          <a:off x="0" y="2882253"/>
          <a:ext cx="2962656" cy="137114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Shared Applicant Pool</a:t>
          </a:r>
          <a:endParaRPr lang="en-US" sz="2800" kern="1200" dirty="0"/>
        </a:p>
      </dsp:txBody>
      <dsp:txXfrm>
        <a:off x="66934" y="2949187"/>
        <a:ext cx="2828788" cy="1237276"/>
      </dsp:txXfrm>
    </dsp:sp>
    <dsp:sp modelId="{D74C0BFE-AE91-4B08-A1CD-1BCE49290C02}">
      <dsp:nvSpPr>
        <dsp:cNvPr id="0" name=""/>
        <dsp:cNvSpPr/>
      </dsp:nvSpPr>
      <dsp:spPr>
        <a:xfrm rot="5400000">
          <a:off x="5047670" y="2374055"/>
          <a:ext cx="1096915" cy="526694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smtClean="0"/>
            <a:t>Student Outcomes</a:t>
          </a:r>
          <a:endParaRPr lang="en-US" sz="1500" kern="1200" dirty="0"/>
        </a:p>
        <a:p>
          <a:pPr marL="114300" lvl="1" indent="-114300" algn="l" defTabSz="666750">
            <a:lnSpc>
              <a:spcPct val="90000"/>
            </a:lnSpc>
            <a:spcBef>
              <a:spcPct val="0"/>
            </a:spcBef>
            <a:spcAft>
              <a:spcPct val="15000"/>
            </a:spcAft>
            <a:buChar char="••"/>
          </a:pPr>
          <a:r>
            <a:rPr lang="en-US" sz="1500" kern="1200" dirty="0" smtClean="0"/>
            <a:t>Faculty Impact</a:t>
          </a:r>
          <a:endParaRPr lang="en-US" sz="1500" kern="1200" dirty="0"/>
        </a:p>
        <a:p>
          <a:pPr marL="114300" lvl="1" indent="-114300" algn="l" defTabSz="666750">
            <a:lnSpc>
              <a:spcPct val="90000"/>
            </a:lnSpc>
            <a:spcBef>
              <a:spcPct val="0"/>
            </a:spcBef>
            <a:spcAft>
              <a:spcPct val="15000"/>
            </a:spcAft>
            <a:buChar char="••"/>
          </a:pPr>
          <a:r>
            <a:rPr lang="en-US" sz="1500" kern="1200" dirty="0" smtClean="0"/>
            <a:t>Alumni Follow Up Tool</a:t>
          </a:r>
          <a:endParaRPr lang="en-US" sz="1500" kern="1200" dirty="0"/>
        </a:p>
        <a:p>
          <a:pPr marL="114300" lvl="1" indent="-114300" algn="l" defTabSz="666750">
            <a:lnSpc>
              <a:spcPct val="90000"/>
            </a:lnSpc>
            <a:spcBef>
              <a:spcPct val="0"/>
            </a:spcBef>
            <a:spcAft>
              <a:spcPct val="15000"/>
            </a:spcAft>
            <a:buChar char="••"/>
          </a:pPr>
          <a:endParaRPr lang="en-US" sz="1500" kern="1200" dirty="0"/>
        </a:p>
      </dsp:txBody>
      <dsp:txXfrm rot="-5400000">
        <a:off x="2962656" y="4512617"/>
        <a:ext cx="5213397" cy="989821"/>
      </dsp:txXfrm>
    </dsp:sp>
    <dsp:sp modelId="{952617B0-3EF6-487F-B844-707A1B28519C}">
      <dsp:nvSpPr>
        <dsp:cNvPr id="0" name=""/>
        <dsp:cNvSpPr/>
      </dsp:nvSpPr>
      <dsp:spPr>
        <a:xfrm>
          <a:off x="0" y="4321955"/>
          <a:ext cx="2962656" cy="137114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A la Carte Surveys</a:t>
          </a:r>
          <a:endParaRPr lang="en-US" sz="2800" kern="1200" dirty="0"/>
        </a:p>
      </dsp:txBody>
      <dsp:txXfrm>
        <a:off x="66934" y="4388889"/>
        <a:ext cx="2828788" cy="12372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40BC8-C648-4374-981F-CF6691360628}">
      <dsp:nvSpPr>
        <dsp:cNvPr id="0" name=""/>
        <dsp:cNvSpPr/>
      </dsp:nvSpPr>
      <dsp:spPr>
        <a:xfrm>
          <a:off x="4241" y="2096988"/>
          <a:ext cx="2469058" cy="987623"/>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Needs Assessment &amp;  Study</a:t>
          </a:r>
        </a:p>
      </dsp:txBody>
      <dsp:txXfrm>
        <a:off x="498053" y="2096988"/>
        <a:ext cx="1481435" cy="987623"/>
      </dsp:txXfrm>
    </dsp:sp>
    <dsp:sp modelId="{4AA4FCED-12CE-4545-BF52-B1F58F3968ED}">
      <dsp:nvSpPr>
        <dsp:cNvPr id="0" name=""/>
        <dsp:cNvSpPr/>
      </dsp:nvSpPr>
      <dsp:spPr>
        <a:xfrm>
          <a:off x="2226394" y="2096988"/>
          <a:ext cx="2469058" cy="987623"/>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Established Common Indicators &amp; Tools</a:t>
          </a:r>
          <a:endParaRPr lang="en-US" sz="1300" kern="1200" dirty="0"/>
        </a:p>
      </dsp:txBody>
      <dsp:txXfrm>
        <a:off x="2720206" y="2096988"/>
        <a:ext cx="1481435" cy="987623"/>
      </dsp:txXfrm>
    </dsp:sp>
    <dsp:sp modelId="{0A37C5D4-893C-4EE9-B4A7-EA335121C157}">
      <dsp:nvSpPr>
        <dsp:cNvPr id="0" name=""/>
        <dsp:cNvSpPr/>
      </dsp:nvSpPr>
      <dsp:spPr>
        <a:xfrm>
          <a:off x="4448547" y="2096988"/>
          <a:ext cx="2469058" cy="987623"/>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Research Module            Inclusive Terminology</a:t>
          </a:r>
        </a:p>
        <a:p>
          <a:pPr lvl="0" algn="ctr" defTabSz="577850">
            <a:lnSpc>
              <a:spcPct val="90000"/>
            </a:lnSpc>
            <a:spcBef>
              <a:spcPct val="0"/>
            </a:spcBef>
            <a:spcAft>
              <a:spcPct val="35000"/>
            </a:spcAft>
          </a:pPr>
          <a:r>
            <a:rPr lang="en-US" sz="1300" kern="1200" dirty="0" smtClean="0"/>
            <a:t>Shared Applicant Pool</a:t>
          </a:r>
          <a:endParaRPr lang="en-US" sz="1300" kern="1200" dirty="0"/>
        </a:p>
      </dsp:txBody>
      <dsp:txXfrm>
        <a:off x="4942359" y="2096988"/>
        <a:ext cx="1481435" cy="987623"/>
      </dsp:txXfrm>
    </dsp:sp>
    <dsp:sp modelId="{FE483500-E22A-4C77-82CD-BBA6DC554944}">
      <dsp:nvSpPr>
        <dsp:cNvPr id="0" name=""/>
        <dsp:cNvSpPr/>
      </dsp:nvSpPr>
      <dsp:spPr>
        <a:xfrm>
          <a:off x="6670699" y="2096988"/>
          <a:ext cx="2469058" cy="987623"/>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New Modules &amp; Faculty Study</a:t>
          </a:r>
        </a:p>
        <a:p>
          <a:pPr lvl="0" algn="ctr" defTabSz="577850">
            <a:lnSpc>
              <a:spcPct val="90000"/>
            </a:lnSpc>
            <a:spcBef>
              <a:spcPct val="0"/>
            </a:spcBef>
            <a:spcAft>
              <a:spcPct val="35000"/>
            </a:spcAft>
          </a:pPr>
          <a:r>
            <a:rPr lang="en-US" sz="1300" kern="1200" dirty="0" smtClean="0"/>
            <a:t>Alumni Follow Up</a:t>
          </a:r>
          <a:endParaRPr lang="en-US" sz="1300" kern="1200" dirty="0"/>
        </a:p>
      </dsp:txBody>
      <dsp:txXfrm>
        <a:off x="7164511" y="2096988"/>
        <a:ext cx="1481435" cy="987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9BFC3-244E-472D-B7F6-CEBE80755968}">
      <dsp:nvSpPr>
        <dsp:cNvPr id="0" name=""/>
        <dsp:cNvSpPr/>
      </dsp:nvSpPr>
      <dsp:spPr>
        <a:xfrm>
          <a:off x="0" y="459137"/>
          <a:ext cx="7086600" cy="170887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9999" tIns="645668" rIns="549999" bIns="220472" numCol="1" spcCol="1270" anchor="t" anchorCtr="0">
          <a:noAutofit/>
        </a:bodyPr>
        <a:lstStyle/>
        <a:p>
          <a:pPr marL="285750" lvl="1" indent="-285750" algn="l" defTabSz="1377950">
            <a:lnSpc>
              <a:spcPct val="90000"/>
            </a:lnSpc>
            <a:spcBef>
              <a:spcPct val="0"/>
            </a:spcBef>
            <a:spcAft>
              <a:spcPct val="15000"/>
            </a:spcAft>
            <a:buChar char="••"/>
          </a:pPr>
          <a:r>
            <a:rPr lang="en-US" sz="3100" kern="1200" dirty="0" smtClean="0"/>
            <a:t>Need to increase </a:t>
          </a:r>
          <a:r>
            <a:rPr lang="en-US" sz="3100" kern="1200" smtClean="0"/>
            <a:t>female applicant </a:t>
          </a:r>
          <a:r>
            <a:rPr lang="en-US" sz="3100" kern="1200" dirty="0" smtClean="0"/>
            <a:t>pool</a:t>
          </a:r>
          <a:endParaRPr lang="en-US" sz="3100" kern="1200" dirty="0"/>
        </a:p>
      </dsp:txBody>
      <dsp:txXfrm>
        <a:off x="0" y="459137"/>
        <a:ext cx="7086600" cy="1708875"/>
      </dsp:txXfrm>
    </dsp:sp>
    <dsp:sp modelId="{AD02AED1-D50A-4101-BC2B-366F7F59E596}">
      <dsp:nvSpPr>
        <dsp:cNvPr id="0" name=""/>
        <dsp:cNvSpPr/>
      </dsp:nvSpPr>
      <dsp:spPr>
        <a:xfrm>
          <a:off x="354330" y="1577"/>
          <a:ext cx="6732255" cy="9151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500" tIns="0" rIns="187500" bIns="0" numCol="1" spcCol="1270" anchor="ctr" anchorCtr="0">
          <a:noAutofit/>
        </a:bodyPr>
        <a:lstStyle/>
        <a:p>
          <a:pPr lvl="0" algn="l" defTabSz="1377950">
            <a:lnSpc>
              <a:spcPct val="90000"/>
            </a:lnSpc>
            <a:spcBef>
              <a:spcPct val="0"/>
            </a:spcBef>
            <a:spcAft>
              <a:spcPct val="35000"/>
            </a:spcAft>
          </a:pPr>
          <a:r>
            <a:rPr lang="en-US" sz="3100" kern="1200" dirty="0" smtClean="0"/>
            <a:t>Candidate supply is strong</a:t>
          </a:r>
          <a:endParaRPr lang="en-US" sz="3100" kern="1200" dirty="0"/>
        </a:p>
      </dsp:txBody>
      <dsp:txXfrm>
        <a:off x="399002" y="46249"/>
        <a:ext cx="6642911" cy="825776"/>
      </dsp:txXfrm>
    </dsp:sp>
    <dsp:sp modelId="{0E39ACD6-2423-43D9-AFDC-A760C7F28052}">
      <dsp:nvSpPr>
        <dsp:cNvPr id="0" name=""/>
        <dsp:cNvSpPr/>
      </dsp:nvSpPr>
      <dsp:spPr>
        <a:xfrm>
          <a:off x="0" y="2792972"/>
          <a:ext cx="7086600" cy="12694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9999" tIns="645668" rIns="549999" bIns="220472" numCol="1" spcCol="1270" anchor="t" anchorCtr="0">
          <a:noAutofit/>
        </a:bodyPr>
        <a:lstStyle/>
        <a:p>
          <a:pPr marL="285750" lvl="1" indent="-285750" algn="l" defTabSz="1377950">
            <a:lnSpc>
              <a:spcPct val="90000"/>
            </a:lnSpc>
            <a:spcBef>
              <a:spcPct val="0"/>
            </a:spcBef>
            <a:spcAft>
              <a:spcPct val="15000"/>
            </a:spcAft>
            <a:buChar char="••"/>
          </a:pPr>
          <a:r>
            <a:rPr lang="en-US" sz="3100" kern="1200" dirty="0" smtClean="0"/>
            <a:t>Outcomes differ by gender</a:t>
          </a:r>
          <a:endParaRPr lang="en-US" sz="3100" kern="1200" dirty="0"/>
        </a:p>
      </dsp:txBody>
      <dsp:txXfrm>
        <a:off x="0" y="2792972"/>
        <a:ext cx="7086600" cy="1269450"/>
      </dsp:txXfrm>
    </dsp:sp>
    <dsp:sp modelId="{731585AA-7F45-4E88-B35A-645CFF55EE48}">
      <dsp:nvSpPr>
        <dsp:cNvPr id="0" name=""/>
        <dsp:cNvSpPr/>
      </dsp:nvSpPr>
      <dsp:spPr>
        <a:xfrm>
          <a:off x="337374" y="2335412"/>
          <a:ext cx="6747488" cy="9151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500" tIns="0" rIns="187500" bIns="0" numCol="1" spcCol="1270" anchor="ctr" anchorCtr="0">
          <a:noAutofit/>
        </a:bodyPr>
        <a:lstStyle/>
        <a:p>
          <a:pPr lvl="0" algn="l" defTabSz="1377950">
            <a:lnSpc>
              <a:spcPct val="90000"/>
            </a:lnSpc>
            <a:spcBef>
              <a:spcPct val="0"/>
            </a:spcBef>
            <a:spcAft>
              <a:spcPct val="35000"/>
            </a:spcAft>
          </a:pPr>
          <a:r>
            <a:rPr lang="en-US" sz="3100" kern="1200" dirty="0" smtClean="0"/>
            <a:t>Student impact is positive</a:t>
          </a:r>
          <a:endParaRPr lang="en-US" sz="3100" kern="1200" dirty="0"/>
        </a:p>
      </dsp:txBody>
      <dsp:txXfrm>
        <a:off x="382046" y="2380084"/>
        <a:ext cx="6658144" cy="82577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0.66534</cdr:x>
      <cdr:y>0.06365</cdr:y>
    </cdr:from>
    <cdr:to>
      <cdr:x>0.99141</cdr:x>
      <cdr:y>0.2179</cdr:y>
    </cdr:to>
    <cdr:sp macro="" textlink="">
      <cdr:nvSpPr>
        <cdr:cNvPr id="2" name="TextBox 28"/>
        <cdr:cNvSpPr txBox="1"/>
      </cdr:nvSpPr>
      <cdr:spPr>
        <a:xfrm xmlns:a="http://schemas.openxmlformats.org/drawingml/2006/main">
          <a:off x="5908322" y="152400"/>
          <a:ext cx="2895541" cy="36934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dirty="0" smtClean="0">
              <a:solidFill>
                <a:schemeClr val="accent3"/>
              </a:solidFill>
              <a:latin typeface="Arial" pitchFamily="34" charset="0"/>
              <a:cs typeface="Arial" pitchFamily="34" charset="0"/>
            </a:rPr>
            <a:t>56% women from 2012</a:t>
          </a:r>
          <a:endParaRPr lang="en-US" dirty="0">
            <a:solidFill>
              <a:schemeClr val="accent3"/>
            </a:solidFill>
            <a:latin typeface="Arial" pitchFamily="34" charset="0"/>
            <a:cs typeface="Arial" pitchFamily="34" charset="0"/>
          </a:endParaRPr>
        </a:p>
      </cdr:txBody>
    </cdr:sp>
  </cdr:relSizeAnchor>
  <cdr:relSizeAnchor xmlns:cdr="http://schemas.openxmlformats.org/drawingml/2006/chartDrawing">
    <cdr:from>
      <cdr:x>0.68648</cdr:x>
      <cdr:y>0.24674</cdr:y>
    </cdr:from>
    <cdr:to>
      <cdr:x>0.83696</cdr:x>
      <cdr:y>0.55762</cdr:y>
    </cdr:to>
    <cdr:cxnSp macro="">
      <cdr:nvCxnSpPr>
        <cdr:cNvPr id="3" name="Straight Arrow Connector 2"/>
        <cdr:cNvCxnSpPr/>
      </cdr:nvCxnSpPr>
      <cdr:spPr>
        <a:xfrm xmlns:a="http://schemas.openxmlformats.org/drawingml/2006/main">
          <a:off x="6096000" y="609600"/>
          <a:ext cx="1336307" cy="768093"/>
        </a:xfrm>
        <a:prstGeom xmlns:a="http://schemas.openxmlformats.org/drawingml/2006/main" prst="straightConnector1">
          <a:avLst/>
        </a:prstGeom>
        <a:ln xmlns:a="http://schemas.openxmlformats.org/drawingml/2006/main">
          <a:solidFill>
            <a:srgbClr val="FF0000"/>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0.12871</cdr:x>
      <cdr:y>0.03084</cdr:y>
    </cdr:from>
    <cdr:to>
      <cdr:x>0.43763</cdr:x>
      <cdr:y>0.15421</cdr:y>
    </cdr:to>
    <cdr:sp macro="" textlink="">
      <cdr:nvSpPr>
        <cdr:cNvPr id="4" name="TextBox 3"/>
        <cdr:cNvSpPr txBox="1"/>
      </cdr:nvSpPr>
      <cdr:spPr>
        <a:xfrm xmlns:a="http://schemas.openxmlformats.org/drawingml/2006/main">
          <a:off x="1143000" y="76200"/>
          <a:ext cx="27432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smtClean="0"/>
            <a:t>Gender</a:t>
          </a:r>
          <a:endParaRPr lang="en-US" sz="18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B02FEF-12AD-42DA-B01A-795F8F5F5AA8}" type="datetimeFigureOut">
              <a:rPr lang="en-US" smtClean="0"/>
              <a:pPr/>
              <a:t>8/27/2014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5C18B8-445E-4064-95FC-0189B70E178D}" type="slidenum">
              <a:rPr lang="en-US" smtClean="0"/>
              <a:pPr/>
              <a:t>‹#›</a:t>
            </a:fld>
            <a:endParaRPr lang="en-US"/>
          </a:p>
        </p:txBody>
      </p:sp>
    </p:spTree>
    <p:extLst>
      <p:ext uri="{BB962C8B-B14F-4D97-AF65-F5344CB8AC3E}">
        <p14:creationId xmlns:p14="http://schemas.microsoft.com/office/powerpoint/2010/main" val="3386074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DA5DF13F-C62B-4977-858B-8B7C23268CE2}" type="slidenum">
              <a:rPr lang="en-US" smtClean="0"/>
              <a:pPr/>
              <a:t>1</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dirty="0" smtClean="0">
              <a:latin typeface="Verdana" pitchFamily="16"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 to Post gains in all 4 areas all 3 years, none were</a:t>
            </a:r>
            <a:r>
              <a:rPr lang="en-US" baseline="0" dirty="0" smtClean="0"/>
              <a:t> statistically significant in 2010, Self Efficacy was significant in 2011, and Self Efficacy and Computing Attitudes were significant in 2012</a:t>
            </a:r>
          </a:p>
          <a:p>
            <a:endParaRPr lang="en-US" baseline="0" dirty="0" smtClean="0"/>
          </a:p>
          <a:p>
            <a:endParaRPr lang="en-US" baseline="0" dirty="0" smtClean="0"/>
          </a:p>
          <a:p>
            <a:endParaRPr lang="en-US" dirty="0" smtClean="0"/>
          </a:p>
          <a:p>
            <a:r>
              <a:rPr lang="en-US" dirty="0" smtClean="0"/>
              <a:t>Not</a:t>
            </a:r>
            <a:r>
              <a:rPr lang="en-US" baseline="0" dirty="0" smtClean="0"/>
              <a:t> surprising that we are note seeing significant increase in plans to attend graduate school- these are high to begin with, (ceiling effect) since our programs attract students interested already</a:t>
            </a:r>
          </a:p>
          <a:p>
            <a:r>
              <a:rPr lang="en-US" baseline="0" dirty="0" smtClean="0"/>
              <a:t>So the question becomes how prepared for graduate school are they? And we can begin to cultivate and answer for this with the new research skills module this summer</a:t>
            </a:r>
            <a:endParaRPr lang="en-US" dirty="0"/>
          </a:p>
        </p:txBody>
      </p:sp>
      <p:sp>
        <p:nvSpPr>
          <p:cNvPr id="4" name="Slide Number Placeholder 3"/>
          <p:cNvSpPr>
            <a:spLocks noGrp="1"/>
          </p:cNvSpPr>
          <p:nvPr>
            <p:ph type="sldNum" sz="quarter" idx="10"/>
          </p:nvPr>
        </p:nvSpPr>
        <p:spPr/>
        <p:txBody>
          <a:bodyPr/>
          <a:lstStyle/>
          <a:p>
            <a:fld id="{565C18B8-445E-4064-95FC-0189B70E178D}" type="slidenum">
              <a:rPr lang="en-US" smtClean="0"/>
              <a:pPr/>
              <a:t>14</a:t>
            </a:fld>
            <a:endParaRPr lang="en-US"/>
          </a:p>
        </p:txBody>
      </p:sp>
    </p:spTree>
    <p:extLst>
      <p:ext uri="{BB962C8B-B14F-4D97-AF65-F5344CB8AC3E}">
        <p14:creationId xmlns:p14="http://schemas.microsoft.com/office/powerpoint/2010/main" val="3117159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 to Post gains in all 4 areas all  years, none were</a:t>
            </a:r>
            <a:r>
              <a:rPr lang="en-US" baseline="0" dirty="0" smtClean="0"/>
              <a:t> statistically significant in 2010, Self Efficacy was significant in 2011, and Self Efficacy and Computing Attitudes were significant in 2012</a:t>
            </a:r>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565C18B8-445E-4064-95FC-0189B70E178D}" type="slidenum">
              <a:rPr lang="en-US" smtClean="0"/>
              <a:pPr/>
              <a:t>15</a:t>
            </a:fld>
            <a:endParaRPr lang="en-US"/>
          </a:p>
        </p:txBody>
      </p:sp>
    </p:spTree>
    <p:extLst>
      <p:ext uri="{BB962C8B-B14F-4D97-AF65-F5344CB8AC3E}">
        <p14:creationId xmlns:p14="http://schemas.microsoft.com/office/powerpoint/2010/main" val="3117159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424DDF8-DD93-4F73-8AB9-8C1143C08F95}" type="slidenum">
              <a:rPr lang="en-US" smtClean="0"/>
              <a:pPr/>
              <a:t>22</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z="800" dirty="0" smtClean="0">
              <a:latin typeface="Times New Roman" pitchFamily="16" charset="0"/>
              <a:cs typeface="Times New Roman" pitchFamily="16"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r>
              <a:rPr lang="en-US" sz="2400" dirty="0" smtClean="0">
                <a:solidFill>
                  <a:schemeClr val="accent2"/>
                </a:solidFill>
                <a:latin typeface="Arial" pitchFamily="34" charset="0"/>
                <a:cs typeface="Arial" pitchFamily="34" charset="0"/>
              </a:rPr>
              <a:t>Items</a:t>
            </a:r>
            <a:endParaRPr lang="en-US" sz="2400" dirty="0" smtClean="0">
              <a:latin typeface="Arial" pitchFamily="34" charset="0"/>
              <a:cs typeface="Arial" pitchFamily="34" charset="0"/>
            </a:endParaRPr>
          </a:p>
          <a:p>
            <a:pPr lvl="1" eaLnBrk="1" hangingPunct="1"/>
            <a:r>
              <a:rPr lang="en-US" sz="2000" dirty="0" smtClean="0">
                <a:latin typeface="Arial" pitchFamily="34" charset="0"/>
                <a:cs typeface="Arial" pitchFamily="34" charset="0"/>
              </a:rPr>
              <a:t>4 point </a:t>
            </a:r>
            <a:r>
              <a:rPr lang="en-US" sz="2000" dirty="0" err="1" smtClean="0">
                <a:latin typeface="Arial" pitchFamily="34" charset="0"/>
                <a:cs typeface="Arial" pitchFamily="34" charset="0"/>
              </a:rPr>
              <a:t>Likert</a:t>
            </a:r>
            <a:r>
              <a:rPr lang="en-US" sz="2000" dirty="0" smtClean="0">
                <a:latin typeface="Arial" pitchFamily="34" charset="0"/>
                <a:cs typeface="Arial" pitchFamily="34" charset="0"/>
              </a:rPr>
              <a:t> type scale, 4 being positive in 2010/2011</a:t>
            </a:r>
          </a:p>
          <a:p>
            <a:pPr lvl="1" eaLnBrk="1" hangingPunct="1"/>
            <a:r>
              <a:rPr lang="en-US" sz="2000" dirty="0" smtClean="0">
                <a:latin typeface="Arial" pitchFamily="34" charset="0"/>
                <a:cs typeface="Arial" pitchFamily="34" charset="0"/>
              </a:rPr>
              <a:t>Converted to 5 point scale in 2012- scale was reversed</a:t>
            </a:r>
            <a:r>
              <a:rPr lang="en-US" sz="2000" baseline="0" dirty="0" smtClean="0">
                <a:latin typeface="Arial" pitchFamily="34" charset="0"/>
                <a:cs typeface="Arial" pitchFamily="34" charset="0"/>
              </a:rPr>
              <a:t> with 1 being positive so all items had to be flipped prior to analysis</a:t>
            </a:r>
            <a:endParaRPr lang="en-US" sz="2000" dirty="0" smtClean="0">
              <a:latin typeface="Arial" pitchFamily="34" charset="0"/>
              <a:cs typeface="Arial" pitchFamily="34" charset="0"/>
            </a:endParaRPr>
          </a:p>
          <a:p>
            <a:pPr lvl="1" eaLnBrk="1" hangingPunct="1"/>
            <a:r>
              <a:rPr lang="en-US" sz="2000" dirty="0" smtClean="0">
                <a:latin typeface="Arial" pitchFamily="34" charset="0"/>
                <a:cs typeface="Arial" pitchFamily="34" charset="0"/>
              </a:rPr>
              <a:t>Some items were reverse scored</a:t>
            </a:r>
          </a:p>
          <a:p>
            <a:pPr lvl="1" eaLnBrk="1" hangingPunct="1"/>
            <a:r>
              <a:rPr lang="en-US" sz="2000" dirty="0" smtClean="0">
                <a:latin typeface="Arial" pitchFamily="34" charset="0"/>
                <a:cs typeface="Arial" pitchFamily="34" charset="0"/>
              </a:rPr>
              <a:t>Collapsed into construct means representing 4 variables</a:t>
            </a:r>
          </a:p>
          <a:p>
            <a:pPr lvl="1" eaLnBrk="1" hangingPunct="1"/>
            <a:r>
              <a:rPr lang="en-US" sz="2000" dirty="0" smtClean="0">
                <a:latin typeface="Arial" pitchFamily="34" charset="0"/>
                <a:cs typeface="Arial" pitchFamily="34" charset="0"/>
              </a:rPr>
              <a:t>Ethnicity collapsed into URM status</a:t>
            </a:r>
          </a:p>
          <a:p>
            <a:pPr eaLnBrk="1" hangingPunct="1"/>
            <a:r>
              <a:rPr lang="en-US" sz="2400" dirty="0" smtClean="0">
                <a:solidFill>
                  <a:schemeClr val="accent2"/>
                </a:solidFill>
                <a:latin typeface="Arial" pitchFamily="34" charset="0"/>
                <a:cs typeface="Arial" pitchFamily="34" charset="0"/>
              </a:rPr>
              <a:t>Reliability</a:t>
            </a:r>
            <a:endParaRPr lang="en-US" sz="2400" dirty="0" smtClean="0">
              <a:latin typeface="Arial" pitchFamily="34" charset="0"/>
              <a:cs typeface="Arial" pitchFamily="34" charset="0"/>
            </a:endParaRPr>
          </a:p>
          <a:p>
            <a:pPr lvl="1" eaLnBrk="1" hangingPunct="1"/>
            <a:r>
              <a:rPr lang="en-US" sz="2000" dirty="0" smtClean="0">
                <a:latin typeface="Arial" pitchFamily="34" charset="0"/>
                <a:cs typeface="Arial" pitchFamily="34" charset="0"/>
              </a:rPr>
              <a:t>Coefficient alphas above .547</a:t>
            </a:r>
            <a:r>
              <a:rPr lang="en-US" dirty="0" smtClean="0">
                <a:latin typeface="Arial" pitchFamily="34" charset="0"/>
                <a:cs typeface="Arial" pitchFamily="34" charset="0"/>
              </a:rPr>
              <a:t> </a:t>
            </a:r>
            <a:endParaRPr lang="en-US" sz="2000" dirty="0" smtClean="0">
              <a:latin typeface="Arial" pitchFamily="34" charset="0"/>
              <a:cs typeface="Arial" pitchFamily="34" charset="0"/>
            </a:endParaRPr>
          </a:p>
          <a:p>
            <a:pPr eaLnBrk="1" hangingPunct="1"/>
            <a:r>
              <a:rPr lang="en-US" sz="2400" dirty="0" smtClean="0">
                <a:solidFill>
                  <a:schemeClr val="accent2"/>
                </a:solidFill>
                <a:latin typeface="Arial" pitchFamily="34" charset="0"/>
                <a:cs typeface="Arial" pitchFamily="34" charset="0"/>
              </a:rPr>
              <a:t>MANOVA </a:t>
            </a:r>
            <a:endParaRPr lang="en-US" sz="2400" dirty="0" smtClean="0">
              <a:latin typeface="Arial" pitchFamily="34" charset="0"/>
              <a:cs typeface="Arial" pitchFamily="34" charset="0"/>
            </a:endParaRPr>
          </a:p>
          <a:p>
            <a:pPr lvl="1" eaLnBrk="1" hangingPunct="1"/>
            <a:r>
              <a:rPr lang="en-US" sz="2000" dirty="0" smtClean="0">
                <a:latin typeface="Arial" pitchFamily="34" charset="0"/>
                <a:cs typeface="Arial" pitchFamily="34" charset="0"/>
              </a:rPr>
              <a:t>To test hypothesis that there would be differences between means based on time, gender, URM status; </a:t>
            </a:r>
          </a:p>
          <a:p>
            <a:pPr lvl="2"/>
            <a:r>
              <a:rPr lang="en-US" sz="1800" dirty="0" smtClean="0">
                <a:latin typeface="Arial" pitchFamily="34" charset="0"/>
                <a:cs typeface="Arial" pitchFamily="34" charset="0"/>
              </a:rPr>
              <a:t>none found in 2010</a:t>
            </a:r>
          </a:p>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7E2D7820-9752-4C73-AC98-C17B1680B7E8}" type="slidenum">
              <a:rPr lang="en-US" smtClean="0"/>
              <a:pPr/>
              <a:t>3</a:t>
            </a:fld>
            <a:endParaRPr 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z="800" dirty="0" smtClean="0">
              <a:latin typeface="Times New Roman" pitchFamily="16" charset="0"/>
              <a:cs typeface="Times New Roman" pitchFamily="16"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One student applied 18 times- then the frequency as follows: </a:t>
            </a:r>
          </a:p>
          <a:p>
            <a:r>
              <a:rPr lang="en-US" baseline="0" dirty="0" smtClean="0"/>
              <a:t>Most students applied 1 time, a few outliers applied more than twice:</a:t>
            </a:r>
          </a:p>
          <a:p>
            <a:r>
              <a:rPr lang="en-US" baseline="0" dirty="0" smtClean="0"/>
              <a:t>7 times (4 students)…..</a:t>
            </a:r>
          </a:p>
          <a:p>
            <a:r>
              <a:rPr lang="en-US" baseline="0" dirty="0" smtClean="0"/>
              <a:t>6 times (3 students) </a:t>
            </a:r>
          </a:p>
          <a:p>
            <a:r>
              <a:rPr lang="en-US" baseline="0" dirty="0" smtClean="0"/>
              <a:t>8 times (1 student); 9 times (1 student)</a:t>
            </a:r>
          </a:p>
          <a:p>
            <a:r>
              <a:rPr lang="en-US" baseline="0" dirty="0" smtClean="0"/>
              <a:t>5 times (19 students)</a:t>
            </a:r>
          </a:p>
        </p:txBody>
      </p:sp>
      <p:sp>
        <p:nvSpPr>
          <p:cNvPr id="4" name="Slide Number Placeholder 3"/>
          <p:cNvSpPr>
            <a:spLocks noGrp="1"/>
          </p:cNvSpPr>
          <p:nvPr>
            <p:ph type="sldNum" sz="quarter" idx="10"/>
          </p:nvPr>
        </p:nvSpPr>
        <p:spPr/>
        <p:txBody>
          <a:bodyPr/>
          <a:lstStyle/>
          <a:p>
            <a:fld id="{565C18B8-445E-4064-95FC-0189B70E178D}"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C18B8-445E-4064-95FC-0189B70E178D}" type="slidenum">
              <a:rPr lang="en-US" smtClean="0"/>
              <a:pPr/>
              <a:t>7</a:t>
            </a:fld>
            <a:endParaRPr lang="en-US"/>
          </a:p>
        </p:txBody>
      </p:sp>
    </p:spTree>
    <p:extLst>
      <p:ext uri="{BB962C8B-B14F-4D97-AF65-F5344CB8AC3E}">
        <p14:creationId xmlns:p14="http://schemas.microsoft.com/office/powerpoint/2010/main" val="473770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96% from 2011 to 2012</a:t>
            </a:r>
            <a:endParaRPr lang="en-US" dirty="0"/>
          </a:p>
        </p:txBody>
      </p:sp>
      <p:sp>
        <p:nvSpPr>
          <p:cNvPr id="4" name="Slide Number Placeholder 3"/>
          <p:cNvSpPr>
            <a:spLocks noGrp="1"/>
          </p:cNvSpPr>
          <p:nvPr>
            <p:ph type="sldNum" sz="quarter" idx="10"/>
          </p:nvPr>
        </p:nvSpPr>
        <p:spPr/>
        <p:txBody>
          <a:bodyPr/>
          <a:lstStyle/>
          <a:p>
            <a:fld id="{565C18B8-445E-4064-95FC-0189B70E178D}" type="slidenum">
              <a:rPr lang="en-US" smtClean="0"/>
              <a:pPr/>
              <a:t>8</a:t>
            </a:fld>
            <a:endParaRPr lang="en-US"/>
          </a:p>
        </p:txBody>
      </p:sp>
    </p:spTree>
    <p:extLst>
      <p:ext uri="{BB962C8B-B14F-4D97-AF65-F5344CB8AC3E}">
        <p14:creationId xmlns:p14="http://schemas.microsoft.com/office/powerpoint/2010/main" val="473770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we’ve seen</a:t>
            </a:r>
            <a:r>
              <a:rPr lang="en-US" baseline="0" dirty="0" smtClean="0"/>
              <a:t> increases in gender and underrepresented minority group applicants, but still fewer than 1/3 of applicants are women</a:t>
            </a:r>
          </a:p>
          <a:p>
            <a:r>
              <a:rPr lang="en-US" baseline="0" dirty="0" smtClean="0"/>
              <a:t>And African American applicants have more than doubled since 2011; their overall percentage is between 16 and 18%</a:t>
            </a:r>
          </a:p>
          <a:p>
            <a:r>
              <a:rPr lang="en-US" baseline="0" dirty="0" smtClean="0"/>
              <a:t>Applicants have been between 50 and 60% </a:t>
            </a:r>
            <a:r>
              <a:rPr lang="en-US" baseline="0" dirty="0" err="1" smtClean="0"/>
              <a:t>caucasian</a:t>
            </a:r>
            <a:r>
              <a:rPr lang="en-US" baseline="0" dirty="0" smtClean="0"/>
              <a:t> and 10-15% Asian meaning that we have over a third of applicants from underrepresented minority groups</a:t>
            </a:r>
            <a:endParaRPr lang="en-US" dirty="0"/>
          </a:p>
        </p:txBody>
      </p:sp>
      <p:sp>
        <p:nvSpPr>
          <p:cNvPr id="4" name="Slide Number Placeholder 3"/>
          <p:cNvSpPr>
            <a:spLocks noGrp="1"/>
          </p:cNvSpPr>
          <p:nvPr>
            <p:ph type="sldNum" sz="quarter" idx="10"/>
          </p:nvPr>
        </p:nvSpPr>
        <p:spPr/>
        <p:txBody>
          <a:bodyPr/>
          <a:lstStyle/>
          <a:p>
            <a:fld id="{565C18B8-445E-4064-95FC-0189B70E178D}" type="slidenum">
              <a:rPr lang="en-US" smtClean="0"/>
              <a:pPr/>
              <a:t>9</a:t>
            </a:fld>
            <a:endParaRPr lang="en-US"/>
          </a:p>
        </p:txBody>
      </p:sp>
    </p:spTree>
    <p:extLst>
      <p:ext uri="{BB962C8B-B14F-4D97-AF65-F5344CB8AC3E}">
        <p14:creationId xmlns:p14="http://schemas.microsoft.com/office/powerpoint/2010/main" val="473770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we’ve seen</a:t>
            </a:r>
            <a:r>
              <a:rPr lang="en-US" baseline="0" dirty="0" smtClean="0"/>
              <a:t> increases in gender and underrepresented minority group applicants, but still fewer than 1/3 of applicants are women</a:t>
            </a:r>
          </a:p>
          <a:p>
            <a:r>
              <a:rPr lang="en-US" baseline="0" dirty="0" smtClean="0"/>
              <a:t>And African American applicants have more than doubled since 2011; their overall percentage is between 16 and 18%</a:t>
            </a:r>
          </a:p>
          <a:p>
            <a:r>
              <a:rPr lang="en-US" baseline="0" dirty="0" smtClean="0"/>
              <a:t>Applicants have been between 50 and 60% </a:t>
            </a:r>
            <a:r>
              <a:rPr lang="en-US" baseline="0" dirty="0" err="1" smtClean="0"/>
              <a:t>caucasian</a:t>
            </a:r>
            <a:r>
              <a:rPr lang="en-US" baseline="0" dirty="0" smtClean="0"/>
              <a:t> and 10-15% Asian meaning that we have over a third of applicants from underrepresented minority groups  </a:t>
            </a:r>
          </a:p>
          <a:p>
            <a:endParaRPr lang="en-US" baseline="0" dirty="0" smtClean="0"/>
          </a:p>
          <a:p>
            <a:r>
              <a:rPr lang="en-US" baseline="0" dirty="0" smtClean="0"/>
              <a:t>I would remove the pie chart it doesn’t make much sense and the next slide gives the same info</a:t>
            </a:r>
            <a:endParaRPr lang="en-US" dirty="0"/>
          </a:p>
        </p:txBody>
      </p:sp>
      <p:sp>
        <p:nvSpPr>
          <p:cNvPr id="4" name="Slide Number Placeholder 3"/>
          <p:cNvSpPr>
            <a:spLocks noGrp="1"/>
          </p:cNvSpPr>
          <p:nvPr>
            <p:ph type="sldNum" sz="quarter" idx="10"/>
          </p:nvPr>
        </p:nvSpPr>
        <p:spPr/>
        <p:txBody>
          <a:bodyPr/>
          <a:lstStyle/>
          <a:p>
            <a:fld id="{565C18B8-445E-4064-95FC-0189B70E178D}" type="slidenum">
              <a:rPr lang="en-US" smtClean="0"/>
              <a:pPr/>
              <a:t>10</a:t>
            </a:fld>
            <a:endParaRPr lang="en-US"/>
          </a:p>
        </p:txBody>
      </p:sp>
    </p:spTree>
    <p:extLst>
      <p:ext uri="{BB962C8B-B14F-4D97-AF65-F5344CB8AC3E}">
        <p14:creationId xmlns:p14="http://schemas.microsoft.com/office/powerpoint/2010/main" val="473770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they</a:t>
            </a:r>
            <a:r>
              <a:rPr lang="en-US" baseline="0" dirty="0" smtClean="0"/>
              <a:t> think indicating plans to pursue graduate school help their chances for selection……</a:t>
            </a:r>
            <a:endParaRPr lang="en-US" dirty="0"/>
          </a:p>
        </p:txBody>
      </p:sp>
      <p:sp>
        <p:nvSpPr>
          <p:cNvPr id="4" name="Slide Number Placeholder 3"/>
          <p:cNvSpPr>
            <a:spLocks noGrp="1"/>
          </p:cNvSpPr>
          <p:nvPr>
            <p:ph type="sldNum" sz="quarter" idx="10"/>
          </p:nvPr>
        </p:nvSpPr>
        <p:spPr/>
        <p:txBody>
          <a:bodyPr/>
          <a:lstStyle/>
          <a:p>
            <a:fld id="{565C18B8-445E-4064-95FC-0189B70E178D}" type="slidenum">
              <a:rPr lang="en-US" smtClean="0"/>
              <a:pPr/>
              <a:t>11</a:t>
            </a:fld>
            <a:endParaRPr lang="en-US"/>
          </a:p>
        </p:txBody>
      </p:sp>
    </p:spTree>
    <p:extLst>
      <p:ext uri="{BB962C8B-B14F-4D97-AF65-F5344CB8AC3E}">
        <p14:creationId xmlns:p14="http://schemas.microsoft.com/office/powerpoint/2010/main" val="3314083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eaLnBrk="0" hangingPunct="0">
              <a:spcBef>
                <a:spcPct val="20000"/>
              </a:spcBef>
              <a:defRPr/>
            </a:pPr>
            <a:r>
              <a:rPr lang="en-US" sz="2000" i="1" kern="0" dirty="0" smtClean="0">
                <a:solidFill>
                  <a:srgbClr val="C00000"/>
                </a:solidFill>
                <a:latin typeface="Arial" pitchFamily="34" charset="0"/>
                <a:cs typeface="Arial" pitchFamily="34" charset="0"/>
              </a:rPr>
              <a:t>New </a:t>
            </a:r>
            <a:r>
              <a:rPr lang="en-US" sz="2000" i="1" kern="0" dirty="0" smtClean="0">
                <a:solidFill>
                  <a:schemeClr val="tx2"/>
                </a:solidFill>
                <a:latin typeface="Arial" pitchFamily="34" charset="0"/>
                <a:cs typeface="Arial" pitchFamily="34" charset="0"/>
              </a:rPr>
              <a:t>in 2013</a:t>
            </a:r>
            <a:r>
              <a:rPr lang="en-US" sz="2000" kern="0" dirty="0" smtClean="0">
                <a:solidFill>
                  <a:schemeClr val="tx2"/>
                </a:solidFill>
                <a:latin typeface="Arial" pitchFamily="34" charset="0"/>
                <a:cs typeface="Arial" pitchFamily="34" charset="0"/>
              </a:rPr>
              <a:t>: </a:t>
            </a:r>
          </a:p>
          <a:p>
            <a:pPr marL="178308" indent="-342900" eaLnBrk="0" hangingPunct="0">
              <a:spcBef>
                <a:spcPct val="20000"/>
              </a:spcBef>
              <a:buFontTx/>
              <a:buChar char="•"/>
              <a:defRPr/>
            </a:pPr>
            <a:r>
              <a:rPr lang="en-US" sz="2000" kern="0" dirty="0" smtClean="0">
                <a:solidFill>
                  <a:schemeClr val="tx2"/>
                </a:solidFill>
                <a:latin typeface="Arial" pitchFamily="34" charset="0"/>
                <a:cs typeface="Arial" pitchFamily="34" charset="0"/>
              </a:rPr>
              <a:t>Research Skills</a:t>
            </a:r>
          </a:p>
          <a:p>
            <a:pPr marL="635508" lvl="1" indent="-342900" eaLnBrk="0" hangingPunct="0">
              <a:spcBef>
                <a:spcPct val="20000"/>
              </a:spcBef>
              <a:buFontTx/>
              <a:buChar char="•"/>
              <a:defRPr/>
            </a:pPr>
            <a:r>
              <a:rPr lang="en-US" sz="2000" kern="0" dirty="0" smtClean="0">
                <a:solidFill>
                  <a:schemeClr val="tx2"/>
                </a:solidFill>
                <a:latin typeface="Arial" pitchFamily="34" charset="0"/>
                <a:cs typeface="Arial" pitchFamily="34" charset="0"/>
              </a:rPr>
              <a:t>Piloted in 2012</a:t>
            </a:r>
          </a:p>
          <a:p>
            <a:pPr marL="635508" lvl="1" indent="-342900" eaLnBrk="0" hangingPunct="0">
              <a:spcBef>
                <a:spcPct val="20000"/>
              </a:spcBef>
              <a:buFontTx/>
              <a:buChar char="•"/>
              <a:defRPr/>
            </a:pPr>
            <a:r>
              <a:rPr lang="en-US" sz="2000" kern="0" dirty="0" smtClean="0">
                <a:solidFill>
                  <a:schemeClr val="tx2"/>
                </a:solidFill>
                <a:latin typeface="Arial" pitchFamily="34" charset="0"/>
                <a:cs typeface="Arial" pitchFamily="34" charset="0"/>
              </a:rPr>
              <a:t>Incorporate into Pre-Survey 2013</a:t>
            </a:r>
          </a:p>
          <a:p>
            <a:pPr marL="178308" indent="-342900" eaLnBrk="0" hangingPunct="0">
              <a:spcBef>
                <a:spcPct val="20000"/>
              </a:spcBef>
              <a:buFontTx/>
              <a:buChar char="•"/>
              <a:defRPr/>
            </a:pPr>
            <a:r>
              <a:rPr lang="en-US" sz="2000" kern="0" dirty="0" smtClean="0">
                <a:solidFill>
                  <a:schemeClr val="tx2"/>
                </a:solidFill>
                <a:latin typeface="Arial" pitchFamily="34" charset="0"/>
                <a:cs typeface="Arial" pitchFamily="34" charset="0"/>
              </a:rPr>
              <a:t>OCI items</a:t>
            </a:r>
          </a:p>
          <a:p>
            <a:pPr marL="635508" lvl="1" indent="-342900" eaLnBrk="0" hangingPunct="0">
              <a:spcBef>
                <a:spcPct val="20000"/>
              </a:spcBef>
              <a:buFontTx/>
              <a:buChar char="•"/>
              <a:defRPr/>
            </a:pPr>
            <a:r>
              <a:rPr lang="en-US" sz="2000" kern="0" dirty="0" smtClean="0">
                <a:solidFill>
                  <a:schemeClr val="tx2"/>
                </a:solidFill>
                <a:latin typeface="Arial" pitchFamily="34" charset="0"/>
                <a:cs typeface="Arial" pitchFamily="34" charset="0"/>
              </a:rPr>
              <a:t>Collaborations underway</a:t>
            </a:r>
          </a:p>
          <a:p>
            <a:pPr marL="635508" lvl="1" indent="-342900" eaLnBrk="0" hangingPunct="0">
              <a:spcBef>
                <a:spcPct val="20000"/>
              </a:spcBef>
              <a:buFontTx/>
              <a:buChar char="•"/>
              <a:defRPr/>
            </a:pPr>
            <a:r>
              <a:rPr lang="en-US" sz="2000" kern="0" dirty="0" smtClean="0">
                <a:solidFill>
                  <a:schemeClr val="tx2"/>
                </a:solidFill>
                <a:latin typeface="Arial" pitchFamily="34" charset="0"/>
                <a:cs typeface="Arial" pitchFamily="34" charset="0"/>
              </a:rPr>
              <a:t>New items for Pre-survey 2013</a:t>
            </a:r>
            <a:endParaRPr lang="en-US" sz="2000" kern="0" dirty="0" smtClean="0">
              <a:latin typeface="Arial" pitchFamily="34" charset="0"/>
              <a:cs typeface="Arial" pitchFamily="34" charset="0"/>
            </a:endParaRPr>
          </a:p>
          <a:p>
            <a:r>
              <a:rPr lang="en-US" dirty="0" smtClean="0"/>
              <a:t>Contacted</a:t>
            </a:r>
            <a:r>
              <a:rPr lang="en-US" baseline="0" dirty="0" smtClean="0"/>
              <a:t> the OCI sites (there were 3 in Dec): LSU, Oregon State, Marshall to collaborate on item development</a:t>
            </a:r>
          </a:p>
          <a:p>
            <a:endParaRPr lang="en-US" baseline="0" dirty="0" smtClean="0"/>
          </a:p>
          <a:p>
            <a:r>
              <a:rPr lang="en-US" baseline="0" dirty="0" smtClean="0"/>
              <a:t>This is underway, and I invite OCI </a:t>
            </a:r>
            <a:r>
              <a:rPr lang="en-US" baseline="0" dirty="0" err="1" smtClean="0"/>
              <a:t>Pis</a:t>
            </a:r>
            <a:r>
              <a:rPr lang="en-US" baseline="0" dirty="0" smtClean="0"/>
              <a:t> to participate. I’ll send the items out for your review to “vet” these new items, and will deploy in the May pre survey:</a:t>
            </a:r>
          </a:p>
          <a:p>
            <a:r>
              <a:rPr lang="en-US" baseline="0" dirty="0" smtClean="0"/>
              <a:t>Suggested changes are </a:t>
            </a:r>
          </a:p>
          <a:p>
            <a:pPr marL="228600" indent="-228600">
              <a:buAutoNum type="arabicPeriod"/>
            </a:pPr>
            <a:r>
              <a:rPr lang="en-US" baseline="0" dirty="0" smtClean="0"/>
              <a:t>Change the phrase in our Attitudes items from ‘computer science’ to computational sciences</a:t>
            </a:r>
          </a:p>
          <a:p>
            <a:pPr marL="228600" indent="-228600">
              <a:buAutoNum type="arabicPeriod"/>
            </a:pPr>
            <a:r>
              <a:rPr lang="en-US" baseline="0" dirty="0" smtClean="0"/>
              <a:t> change the item “discuss research in computer science’ to ‘..in my discipline’</a:t>
            </a:r>
          </a:p>
          <a:p>
            <a:pPr marL="228600" indent="-228600">
              <a:buAutoNum type="arabicPeriod"/>
            </a:pPr>
            <a:r>
              <a:rPr lang="en-US" sz="1200" kern="1200" dirty="0" smtClean="0">
                <a:solidFill>
                  <a:schemeClr val="tx1"/>
                </a:solidFill>
                <a:latin typeface="+mn-lt"/>
                <a:ea typeface="+mn-ea"/>
                <a:cs typeface="+mn-cs"/>
              </a:rPr>
              <a:t>ecology, computer science, math and engineering, so perhaps a possible solution to the nomenclature issue is to remove "computing" altogether in favor of simply "research", and use the survey introduction to explain collectively what is being referred to is their summer research discipline.</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9ECC5181-BB97-4E76-8A9D-F60A6E6048B2}" type="datetime1">
              <a:rPr lang="en-US" smtClean="0"/>
              <a:pPr/>
              <a:t>8/27/2014</a:t>
            </a:fld>
            <a:endParaRPr lang="en-US"/>
          </a:p>
        </p:txBody>
      </p:sp>
      <p:sp>
        <p:nvSpPr>
          <p:cNvPr id="17" name="Footer Placeholder 16"/>
          <p:cNvSpPr>
            <a:spLocks noGrp="1"/>
          </p:cNvSpPr>
          <p:nvPr>
            <p:ph type="ftr" sz="quarter" idx="11"/>
          </p:nvPr>
        </p:nvSpPr>
        <p:spPr>
          <a:xfrm>
            <a:off x="5410200" y="4205288"/>
            <a:ext cx="1295400" cy="457200"/>
          </a:xfrm>
        </p:spPr>
        <p:txBody>
          <a:bodyPr/>
          <a:lstStyle/>
          <a:p>
            <a:r>
              <a:rPr lang="en-US" smtClean="0"/>
              <a:t>NSF CISE REU PI Meeting, Philadelphia, PA, March 2013</a:t>
            </a:r>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7FD6E9D5-5524-4F00-94E0-085358AA94D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9B6759A-FDF0-4793-9ABA-8ADD352701BC}" type="datetime1">
              <a:rPr lang="en-US" smtClean="0"/>
              <a:pPr/>
              <a:t>8/27/2014</a:t>
            </a:fld>
            <a:endParaRPr lang="en-US"/>
          </a:p>
        </p:txBody>
      </p:sp>
      <p:sp>
        <p:nvSpPr>
          <p:cNvPr id="5" name="Footer Placeholder 4"/>
          <p:cNvSpPr>
            <a:spLocks noGrp="1"/>
          </p:cNvSpPr>
          <p:nvPr>
            <p:ph type="ftr" sz="quarter" idx="11"/>
          </p:nvPr>
        </p:nvSpPr>
        <p:spPr/>
        <p:txBody>
          <a:bodyPr/>
          <a:lstStyle/>
          <a:p>
            <a:r>
              <a:rPr lang="en-US" smtClean="0"/>
              <a:t>NSF CISE REU PI Meeting, Philadelphia, PA, March 2013</a:t>
            </a:r>
            <a:endParaRPr lang="en-US"/>
          </a:p>
        </p:txBody>
      </p:sp>
      <p:sp>
        <p:nvSpPr>
          <p:cNvPr id="6" name="Slide Number Placeholder 5"/>
          <p:cNvSpPr>
            <a:spLocks noGrp="1"/>
          </p:cNvSpPr>
          <p:nvPr>
            <p:ph type="sldNum" sz="quarter" idx="12"/>
          </p:nvPr>
        </p:nvSpPr>
        <p:spPr/>
        <p:txBody>
          <a:bodyPr/>
          <a:lstStyle/>
          <a:p>
            <a:fld id="{7FD6E9D5-5524-4F00-94E0-085358AA94D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4284EC-425B-4D77-968B-D882BFB1A481}" type="datetime1">
              <a:rPr lang="en-US" smtClean="0"/>
              <a:pPr/>
              <a:t>8/27/2014</a:t>
            </a:fld>
            <a:endParaRPr lang="en-US"/>
          </a:p>
        </p:txBody>
      </p:sp>
      <p:sp>
        <p:nvSpPr>
          <p:cNvPr id="5" name="Footer Placeholder 4"/>
          <p:cNvSpPr>
            <a:spLocks noGrp="1"/>
          </p:cNvSpPr>
          <p:nvPr>
            <p:ph type="ftr" sz="quarter" idx="11"/>
          </p:nvPr>
        </p:nvSpPr>
        <p:spPr/>
        <p:txBody>
          <a:bodyPr/>
          <a:lstStyle/>
          <a:p>
            <a:r>
              <a:rPr lang="en-US" smtClean="0"/>
              <a:t>NSF CISE REU PI Meeting, Philadelphia, PA, March 2013</a:t>
            </a:r>
            <a:endParaRPr lang="en-US"/>
          </a:p>
        </p:txBody>
      </p:sp>
      <p:sp>
        <p:nvSpPr>
          <p:cNvPr id="6" name="Slide Number Placeholder 5"/>
          <p:cNvSpPr>
            <a:spLocks noGrp="1"/>
          </p:cNvSpPr>
          <p:nvPr>
            <p:ph type="sldNum" sz="quarter" idx="12"/>
          </p:nvPr>
        </p:nvSpPr>
        <p:spPr/>
        <p:txBody>
          <a:bodyPr/>
          <a:lstStyle/>
          <a:p>
            <a:fld id="{7FD6E9D5-5524-4F00-94E0-085358AA94D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95209C-7A33-4B86-A0D3-93784E3E3BD4}" type="datetime1">
              <a:rPr lang="en-US" smtClean="0"/>
              <a:pPr/>
              <a:t>8/27/2014</a:t>
            </a:fld>
            <a:endParaRPr lang="en-US"/>
          </a:p>
        </p:txBody>
      </p:sp>
      <p:sp>
        <p:nvSpPr>
          <p:cNvPr id="5" name="Footer Placeholder 4"/>
          <p:cNvSpPr>
            <a:spLocks noGrp="1"/>
          </p:cNvSpPr>
          <p:nvPr>
            <p:ph type="ftr" sz="quarter" idx="11"/>
          </p:nvPr>
        </p:nvSpPr>
        <p:spPr/>
        <p:txBody>
          <a:bodyPr/>
          <a:lstStyle/>
          <a:p>
            <a:r>
              <a:rPr lang="en-US" smtClean="0"/>
              <a:t>NSF CISE REU PI Meeting, Philadelphia, PA, March 2013</a:t>
            </a:r>
            <a:endParaRPr lang="en-US"/>
          </a:p>
        </p:txBody>
      </p:sp>
      <p:sp>
        <p:nvSpPr>
          <p:cNvPr id="6" name="Slide Number Placeholder 5"/>
          <p:cNvSpPr>
            <a:spLocks noGrp="1"/>
          </p:cNvSpPr>
          <p:nvPr>
            <p:ph type="sldNum" sz="quarter" idx="12"/>
          </p:nvPr>
        </p:nvSpPr>
        <p:spPr/>
        <p:txBody>
          <a:bodyPr/>
          <a:lstStyle/>
          <a:p>
            <a:fld id="{7FD6E9D5-5524-4F00-94E0-085358AA94D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45C7CBA-0957-46B3-BA13-B72768BEA0E9}" type="datetime1">
              <a:rPr lang="en-US" smtClean="0"/>
              <a:pPr/>
              <a:t>8/27/2014</a:t>
            </a:fld>
            <a:endParaRPr lang="en-US"/>
          </a:p>
        </p:txBody>
      </p:sp>
      <p:sp>
        <p:nvSpPr>
          <p:cNvPr id="5" name="Footer Placeholder 4"/>
          <p:cNvSpPr>
            <a:spLocks noGrp="1"/>
          </p:cNvSpPr>
          <p:nvPr>
            <p:ph type="ftr" sz="quarter" idx="11"/>
          </p:nvPr>
        </p:nvSpPr>
        <p:spPr/>
        <p:txBody>
          <a:bodyPr/>
          <a:lstStyle/>
          <a:p>
            <a:r>
              <a:rPr lang="en-US" smtClean="0"/>
              <a:t>NSF CISE REU PI Meeting, Philadelphia, PA, March 2013</a:t>
            </a:r>
            <a:endParaRPr lang="en-US"/>
          </a:p>
        </p:txBody>
      </p:sp>
      <p:sp>
        <p:nvSpPr>
          <p:cNvPr id="6" name="Slide Number Placeholder 5"/>
          <p:cNvSpPr>
            <a:spLocks noGrp="1"/>
          </p:cNvSpPr>
          <p:nvPr>
            <p:ph type="sldNum" sz="quarter" idx="12"/>
          </p:nvPr>
        </p:nvSpPr>
        <p:spPr/>
        <p:txBody>
          <a:bodyPr/>
          <a:lstStyle/>
          <a:p>
            <a:fld id="{7FD6E9D5-5524-4F00-94E0-085358AA94D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12E939D-9A49-4A26-BEC0-0C5EA40788D0}" type="datetime1">
              <a:rPr lang="en-US" smtClean="0"/>
              <a:pPr/>
              <a:t>8/27/2014</a:t>
            </a:fld>
            <a:endParaRPr lang="en-US"/>
          </a:p>
        </p:txBody>
      </p:sp>
      <p:sp>
        <p:nvSpPr>
          <p:cNvPr id="6" name="Footer Placeholder 5"/>
          <p:cNvSpPr>
            <a:spLocks noGrp="1"/>
          </p:cNvSpPr>
          <p:nvPr>
            <p:ph type="ftr" sz="quarter" idx="11"/>
          </p:nvPr>
        </p:nvSpPr>
        <p:spPr/>
        <p:txBody>
          <a:bodyPr/>
          <a:lstStyle/>
          <a:p>
            <a:r>
              <a:rPr lang="en-US" smtClean="0"/>
              <a:t>NSF CISE REU PI Meeting, Philadelphia, PA, March 2013</a:t>
            </a:r>
            <a:endParaRPr lang="en-US"/>
          </a:p>
        </p:txBody>
      </p:sp>
      <p:sp>
        <p:nvSpPr>
          <p:cNvPr id="7" name="Slide Number Placeholder 6"/>
          <p:cNvSpPr>
            <a:spLocks noGrp="1"/>
          </p:cNvSpPr>
          <p:nvPr>
            <p:ph type="sldNum" sz="quarter" idx="12"/>
          </p:nvPr>
        </p:nvSpPr>
        <p:spPr/>
        <p:txBody>
          <a:bodyPr/>
          <a:lstStyle/>
          <a:p>
            <a:fld id="{7FD6E9D5-5524-4F00-94E0-085358AA94D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1AD440E7-2D81-4DBF-8887-CA24F0701B80}" type="datetime1">
              <a:rPr lang="en-US" smtClean="0"/>
              <a:pPr/>
              <a:t>8/27/2014</a:t>
            </a:fld>
            <a:endParaRPr lang="en-US"/>
          </a:p>
        </p:txBody>
      </p:sp>
      <p:sp>
        <p:nvSpPr>
          <p:cNvPr id="27" name="Slide Number Placeholder 26"/>
          <p:cNvSpPr>
            <a:spLocks noGrp="1"/>
          </p:cNvSpPr>
          <p:nvPr>
            <p:ph type="sldNum" sz="quarter" idx="11"/>
          </p:nvPr>
        </p:nvSpPr>
        <p:spPr/>
        <p:txBody>
          <a:bodyPr rtlCol="0"/>
          <a:lstStyle/>
          <a:p>
            <a:fld id="{7FD6E9D5-5524-4F00-94E0-085358AA94DC}" type="slidenum">
              <a:rPr lang="en-US" smtClean="0"/>
              <a:pPr/>
              <a:t>‹#›</a:t>
            </a:fld>
            <a:endParaRPr lang="en-US"/>
          </a:p>
        </p:txBody>
      </p:sp>
      <p:sp>
        <p:nvSpPr>
          <p:cNvPr id="28" name="Footer Placeholder 27"/>
          <p:cNvSpPr>
            <a:spLocks noGrp="1"/>
          </p:cNvSpPr>
          <p:nvPr>
            <p:ph type="ftr" sz="quarter" idx="12"/>
          </p:nvPr>
        </p:nvSpPr>
        <p:spPr/>
        <p:txBody>
          <a:bodyPr rtlCol="0"/>
          <a:lstStyle/>
          <a:p>
            <a:r>
              <a:rPr lang="en-US" smtClean="0"/>
              <a:t>NSF CISE REU PI Meeting, Philadelphia, PA, March 2013</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82754192-6B5D-467D-834C-681663F6BFF7}" type="datetime1">
              <a:rPr lang="en-US" smtClean="0"/>
              <a:pPr/>
              <a:t>8/27/2014</a:t>
            </a:fld>
            <a:endParaRPr lang="en-US"/>
          </a:p>
        </p:txBody>
      </p:sp>
      <p:sp>
        <p:nvSpPr>
          <p:cNvPr id="4" name="Footer Placeholder 3"/>
          <p:cNvSpPr>
            <a:spLocks noGrp="1"/>
          </p:cNvSpPr>
          <p:nvPr>
            <p:ph type="ftr" sz="quarter" idx="11"/>
          </p:nvPr>
        </p:nvSpPr>
        <p:spPr>
          <a:xfrm>
            <a:off x="5257800" y="612648"/>
            <a:ext cx="1325880" cy="457200"/>
          </a:xfrm>
        </p:spPr>
        <p:txBody>
          <a:bodyPr/>
          <a:lstStyle/>
          <a:p>
            <a:r>
              <a:rPr lang="en-US" smtClean="0"/>
              <a:t>NSF CISE REU PI Meeting, Philadelphia, PA, March 2013</a:t>
            </a:r>
            <a:endParaRPr lang="en-US"/>
          </a:p>
        </p:txBody>
      </p:sp>
      <p:sp>
        <p:nvSpPr>
          <p:cNvPr id="5" name="Slide Number Placeholder 4"/>
          <p:cNvSpPr>
            <a:spLocks noGrp="1"/>
          </p:cNvSpPr>
          <p:nvPr>
            <p:ph type="sldNum" sz="quarter" idx="12"/>
          </p:nvPr>
        </p:nvSpPr>
        <p:spPr>
          <a:xfrm>
            <a:off x="8174736" y="2272"/>
            <a:ext cx="762000" cy="365760"/>
          </a:xfrm>
        </p:spPr>
        <p:txBody>
          <a:bodyPr/>
          <a:lstStyle/>
          <a:p>
            <a:fld id="{7FD6E9D5-5524-4F00-94E0-085358AA94D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D9A891-0E16-4F18-91FC-82444CD46A70}" type="datetime1">
              <a:rPr lang="en-US" smtClean="0"/>
              <a:pPr/>
              <a:t>8/27/2014</a:t>
            </a:fld>
            <a:endParaRPr lang="en-US"/>
          </a:p>
        </p:txBody>
      </p:sp>
      <p:sp>
        <p:nvSpPr>
          <p:cNvPr id="3" name="Footer Placeholder 2"/>
          <p:cNvSpPr>
            <a:spLocks noGrp="1"/>
          </p:cNvSpPr>
          <p:nvPr>
            <p:ph type="ftr" sz="quarter" idx="11"/>
          </p:nvPr>
        </p:nvSpPr>
        <p:spPr/>
        <p:txBody>
          <a:bodyPr/>
          <a:lstStyle/>
          <a:p>
            <a:r>
              <a:rPr lang="en-US" smtClean="0"/>
              <a:t>NSF CISE REU PI Meeting, Philadelphia, PA, March 2013</a:t>
            </a:r>
            <a:endParaRPr lang="en-US"/>
          </a:p>
        </p:txBody>
      </p:sp>
      <p:sp>
        <p:nvSpPr>
          <p:cNvPr id="4" name="Slide Number Placeholder 3"/>
          <p:cNvSpPr>
            <a:spLocks noGrp="1"/>
          </p:cNvSpPr>
          <p:nvPr>
            <p:ph type="sldNum" sz="quarter" idx="12"/>
          </p:nvPr>
        </p:nvSpPr>
        <p:spPr/>
        <p:txBody>
          <a:bodyPr/>
          <a:lstStyle/>
          <a:p>
            <a:fld id="{7FD6E9D5-5524-4F00-94E0-085358AA94D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041F8B0-465C-49FD-A37C-AA0C45FC8286}" type="datetime1">
              <a:rPr lang="en-US" smtClean="0"/>
              <a:pPr/>
              <a:t>8/27/2014</a:t>
            </a:fld>
            <a:endParaRPr lang="en-US"/>
          </a:p>
        </p:txBody>
      </p:sp>
      <p:sp>
        <p:nvSpPr>
          <p:cNvPr id="6" name="Footer Placeholder 5"/>
          <p:cNvSpPr>
            <a:spLocks noGrp="1"/>
          </p:cNvSpPr>
          <p:nvPr>
            <p:ph type="ftr" sz="quarter" idx="11"/>
          </p:nvPr>
        </p:nvSpPr>
        <p:spPr/>
        <p:txBody>
          <a:bodyPr/>
          <a:lstStyle/>
          <a:p>
            <a:r>
              <a:rPr lang="en-US" smtClean="0"/>
              <a:t>NSF CISE REU PI Meeting, Philadelphia, PA, March 2013</a:t>
            </a:r>
            <a:endParaRPr lang="en-US"/>
          </a:p>
        </p:txBody>
      </p:sp>
      <p:sp>
        <p:nvSpPr>
          <p:cNvPr id="7" name="Slide Number Placeholder 6"/>
          <p:cNvSpPr>
            <a:spLocks noGrp="1"/>
          </p:cNvSpPr>
          <p:nvPr>
            <p:ph type="sldNum" sz="quarter" idx="12"/>
          </p:nvPr>
        </p:nvSpPr>
        <p:spPr/>
        <p:txBody>
          <a:bodyPr/>
          <a:lstStyle/>
          <a:p>
            <a:fld id="{7FD6E9D5-5524-4F00-94E0-085358AA94D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BC92098-574D-46A0-A8AB-E2AE5081D13B}" type="datetime1">
              <a:rPr lang="en-US" smtClean="0"/>
              <a:pPr/>
              <a:t>8/27/2014</a:t>
            </a:fld>
            <a:endParaRPr lang="en-US"/>
          </a:p>
        </p:txBody>
      </p:sp>
      <p:sp>
        <p:nvSpPr>
          <p:cNvPr id="6" name="Footer Placeholder 5"/>
          <p:cNvSpPr>
            <a:spLocks noGrp="1"/>
          </p:cNvSpPr>
          <p:nvPr>
            <p:ph type="ftr" sz="quarter" idx="11"/>
          </p:nvPr>
        </p:nvSpPr>
        <p:spPr/>
        <p:txBody>
          <a:bodyPr/>
          <a:lstStyle/>
          <a:p>
            <a:r>
              <a:rPr lang="en-US" smtClean="0"/>
              <a:t>NSF CISE REU PI Meeting, Philadelphia, PA, March 2013</a:t>
            </a:r>
            <a:endParaRPr lang="en-US"/>
          </a:p>
        </p:txBody>
      </p:sp>
      <p:sp>
        <p:nvSpPr>
          <p:cNvPr id="7" name="Slide Number Placeholder 6"/>
          <p:cNvSpPr>
            <a:spLocks noGrp="1"/>
          </p:cNvSpPr>
          <p:nvPr>
            <p:ph type="sldNum" sz="quarter" idx="12"/>
          </p:nvPr>
        </p:nvSpPr>
        <p:spPr/>
        <p:txBody>
          <a:bodyPr/>
          <a:lstStyle/>
          <a:p>
            <a:fld id="{7FD6E9D5-5524-4F00-94E0-085358AA94D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5DFED68E-8097-4CC4-83B6-CF28FEEC7B8A}" type="datetime1">
              <a:rPr lang="en-US" smtClean="0"/>
              <a:pPr/>
              <a:t>8/27/2014</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r>
              <a:rPr lang="en-US" smtClean="0"/>
              <a:t>NSF CISE REU PI Meeting, Philadelphia, PA, March 2013</a:t>
            </a:r>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7FD6E9D5-5524-4F00-94E0-085358AA94D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52600" y="1066800"/>
            <a:ext cx="7315200" cy="1390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gn="ctr" eaLnBrk="1" fontAlgn="auto" hangingPunct="1">
              <a:spcAft>
                <a:spcPts val="0"/>
              </a:spcAft>
              <a:defRPr/>
            </a:pPr>
            <a:r>
              <a:rPr lang="en-US" dirty="0" smtClean="0"/>
              <a:t>CISE REU Evaluation Toolkit</a:t>
            </a:r>
          </a:p>
        </p:txBody>
      </p:sp>
      <p:sp>
        <p:nvSpPr>
          <p:cNvPr id="13315" name="Rectangle 3"/>
          <p:cNvSpPr>
            <a:spLocks noGrp="1" noChangeArrowheads="1"/>
          </p:cNvSpPr>
          <p:nvPr>
            <p:ph type="subTitle" idx="1"/>
          </p:nvPr>
        </p:nvSpPr>
        <p:spPr>
          <a:xfrm>
            <a:off x="2590800" y="4876800"/>
            <a:ext cx="6172200" cy="914400"/>
          </a:xfrm>
        </p:spPr>
        <p:txBody>
          <a:bodyPr>
            <a:normAutofit fontScale="92500"/>
          </a:bodyPr>
          <a:lstStyle/>
          <a:p>
            <a:pPr marR="0" algn="ctr" eaLnBrk="1" hangingPunct="1"/>
            <a:r>
              <a:rPr lang="en-US" sz="2000" dirty="0" smtClean="0">
                <a:latin typeface="Arial" pitchFamily="34" charset="0"/>
                <a:cs typeface="Arial" pitchFamily="34" charset="0"/>
              </a:rPr>
              <a:t>Audrey </a:t>
            </a:r>
            <a:r>
              <a:rPr lang="en-US" sz="2000" dirty="0" err="1" smtClean="0">
                <a:latin typeface="Arial" pitchFamily="34" charset="0"/>
                <a:cs typeface="Arial" pitchFamily="34" charset="0"/>
              </a:rPr>
              <a:t>Rorrer</a:t>
            </a:r>
            <a:r>
              <a:rPr lang="en-US" sz="2000" dirty="0" smtClean="0">
                <a:latin typeface="Arial" pitchFamily="34" charset="0"/>
                <a:cs typeface="Arial" pitchFamily="34" charset="0"/>
              </a:rPr>
              <a:t>, University of North Carolina at Charlotte</a:t>
            </a:r>
          </a:p>
          <a:p>
            <a:pPr marR="0" algn="ctr" eaLnBrk="1" hangingPunct="1"/>
            <a:r>
              <a:rPr lang="en-US" sz="2000" dirty="0" smtClean="0">
                <a:latin typeface="Arial" pitchFamily="34" charset="0"/>
                <a:cs typeface="Arial" pitchFamily="34" charset="0"/>
              </a:rPr>
              <a:t>audrey.rorrer@uncc.edu</a:t>
            </a:r>
          </a:p>
        </p:txBody>
      </p:sp>
      <p:pic>
        <p:nvPicPr>
          <p:cNvPr id="13316" name="Picture 5" descr="nsf1"/>
          <p:cNvPicPr>
            <a:picLocks noChangeAspect="1" noChangeArrowheads="1"/>
          </p:cNvPicPr>
          <p:nvPr/>
        </p:nvPicPr>
        <p:blipFill>
          <a:blip r:embed="rId3" cstate="print"/>
          <a:srcRect/>
          <a:stretch>
            <a:fillRect/>
          </a:stretch>
        </p:blipFill>
        <p:spPr bwMode="auto">
          <a:xfrm>
            <a:off x="304800" y="4343400"/>
            <a:ext cx="1600200" cy="1600200"/>
          </a:xfrm>
          <a:prstGeom prst="rect">
            <a:avLst/>
          </a:prstGeom>
          <a:noFill/>
          <a:ln w="9525">
            <a:noFill/>
            <a:miter lim="800000"/>
            <a:headEnd/>
            <a:tailEnd/>
          </a:ln>
        </p:spPr>
      </p:pic>
      <p:pic>
        <p:nvPicPr>
          <p:cNvPr id="13318" name="Picture 9"/>
          <p:cNvPicPr>
            <a:picLocks noChangeAspect="1" noChangeArrowheads="1"/>
          </p:cNvPicPr>
          <p:nvPr/>
        </p:nvPicPr>
        <p:blipFill>
          <a:blip r:embed="rId4" cstate="print"/>
          <a:srcRect/>
          <a:stretch>
            <a:fillRect/>
          </a:stretch>
        </p:blipFill>
        <p:spPr bwMode="auto">
          <a:xfrm>
            <a:off x="152400" y="457200"/>
            <a:ext cx="1746250" cy="2635250"/>
          </a:xfrm>
          <a:prstGeom prst="rect">
            <a:avLst/>
          </a:prstGeom>
          <a:noFill/>
          <a:ln w="9525">
            <a:noFill/>
            <a:miter lim="800000"/>
            <a:headEnd/>
            <a:tailEnd/>
          </a:ln>
        </p:spPr>
      </p:pic>
      <p:sp>
        <p:nvSpPr>
          <p:cNvPr id="7" name="Footer Placeholder 6"/>
          <p:cNvSpPr>
            <a:spLocks noGrp="1"/>
          </p:cNvSpPr>
          <p:nvPr>
            <p:ph type="ftr" sz="quarter" idx="11"/>
          </p:nvPr>
        </p:nvSpPr>
        <p:spPr>
          <a:xfrm>
            <a:off x="3962400" y="6172200"/>
            <a:ext cx="3657600" cy="457200"/>
          </a:xfrm>
        </p:spPr>
        <p:txBody>
          <a:bodyPr/>
          <a:lstStyle/>
          <a:p>
            <a:pPr algn="ctr"/>
            <a:r>
              <a:rPr lang="en-US" sz="1000" dirty="0" smtClean="0">
                <a:solidFill>
                  <a:schemeClr val="tx2"/>
                </a:solidFill>
                <a:latin typeface="Arial" pitchFamily="34" charset="0"/>
                <a:cs typeface="Arial" pitchFamily="34" charset="0"/>
              </a:rPr>
              <a:t>NSF CISE REU PI Meeting, Arlington, VA, March 2014</a:t>
            </a:r>
            <a:endParaRPr lang="en-US" sz="1000" dirty="0">
              <a:solidFill>
                <a:schemeClr val="tx2"/>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839200" cy="914400"/>
          </a:xfrm>
        </p:spPr>
        <p:txBody>
          <a:bodyPr>
            <a:normAutofit/>
          </a:bodyPr>
          <a:lstStyle/>
          <a:p>
            <a:r>
              <a:rPr lang="en-US" sz="3200" dirty="0" smtClean="0"/>
              <a:t>Percentage of Applicants by Ethnicity</a:t>
            </a:r>
            <a:endParaRPr lang="en-US" sz="3200" dirty="0"/>
          </a:p>
        </p:txBody>
      </p:sp>
      <p:sp>
        <p:nvSpPr>
          <p:cNvPr id="27" name="TextBox 26"/>
          <p:cNvSpPr txBox="1"/>
          <p:nvPr/>
        </p:nvSpPr>
        <p:spPr>
          <a:xfrm>
            <a:off x="552007" y="2057400"/>
            <a:ext cx="4648200" cy="646331"/>
          </a:xfrm>
          <a:prstGeom prst="rect">
            <a:avLst/>
          </a:prstGeom>
          <a:noFill/>
        </p:spPr>
        <p:txBody>
          <a:bodyPr wrap="square" rtlCol="0">
            <a:spAutoFit/>
          </a:bodyPr>
          <a:lstStyle/>
          <a:p>
            <a:pPr algn="ctr"/>
            <a:r>
              <a:rPr lang="en-US" dirty="0" smtClean="0">
                <a:solidFill>
                  <a:schemeClr val="accent3"/>
                </a:solidFill>
                <a:latin typeface="Arial" pitchFamily="34" charset="0"/>
                <a:cs typeface="Arial" pitchFamily="34" charset="0"/>
              </a:rPr>
              <a:t>% Underrepresented Minority Group Applicants</a:t>
            </a:r>
          </a:p>
        </p:txBody>
      </p:sp>
      <p:sp>
        <p:nvSpPr>
          <p:cNvPr id="50" name="TextBox 49"/>
          <p:cNvSpPr txBox="1"/>
          <p:nvPr/>
        </p:nvSpPr>
        <p:spPr>
          <a:xfrm>
            <a:off x="4267200" y="6326313"/>
            <a:ext cx="4800600" cy="307777"/>
          </a:xfrm>
          <a:prstGeom prst="rect">
            <a:avLst/>
          </a:prstGeom>
          <a:noFill/>
        </p:spPr>
        <p:txBody>
          <a:bodyPr wrap="square" rtlCol="0">
            <a:spAutoFit/>
          </a:bodyPr>
          <a:lstStyle/>
          <a:p>
            <a:r>
              <a:rPr lang="en-US" sz="1400" dirty="0" smtClean="0">
                <a:latin typeface="Arial"/>
                <a:cs typeface="Arial"/>
              </a:rPr>
              <a:t>Native American, Pacific Islander, Unspecified &lt;1% </a:t>
            </a:r>
            <a:endParaRPr lang="en-US" sz="1400" dirty="0">
              <a:latin typeface="Arial"/>
              <a:cs typeface="Arial"/>
            </a:endParaRPr>
          </a:p>
        </p:txBody>
      </p:sp>
      <p:sp>
        <p:nvSpPr>
          <p:cNvPr id="6" name="TextBox 5"/>
          <p:cNvSpPr txBox="1"/>
          <p:nvPr/>
        </p:nvSpPr>
        <p:spPr>
          <a:xfrm>
            <a:off x="5233876" y="4786123"/>
            <a:ext cx="1295400" cy="307777"/>
          </a:xfrm>
          <a:prstGeom prst="rect">
            <a:avLst/>
          </a:prstGeom>
          <a:noFill/>
        </p:spPr>
        <p:txBody>
          <a:bodyPr wrap="square" rtlCol="0">
            <a:spAutoFit/>
          </a:bodyPr>
          <a:lstStyle/>
          <a:p>
            <a:r>
              <a:rPr lang="en-US" sz="1400" dirty="0" smtClean="0">
                <a:solidFill>
                  <a:srgbClr val="FF0000"/>
                </a:solidFill>
                <a:latin typeface="Arial"/>
                <a:cs typeface="Arial"/>
              </a:rPr>
              <a:t>35% URM</a:t>
            </a:r>
            <a:endParaRPr lang="en-US" sz="1400" dirty="0">
              <a:solidFill>
                <a:srgbClr val="FF0000"/>
              </a:solidFill>
              <a:latin typeface="Arial"/>
              <a:cs typeface="Arial"/>
            </a:endParaRPr>
          </a:p>
        </p:txBody>
      </p:sp>
      <p:sp>
        <p:nvSpPr>
          <p:cNvPr id="51" name="TextBox 50"/>
          <p:cNvSpPr txBox="1"/>
          <p:nvPr/>
        </p:nvSpPr>
        <p:spPr>
          <a:xfrm>
            <a:off x="5207295" y="4134330"/>
            <a:ext cx="1295400" cy="307777"/>
          </a:xfrm>
          <a:prstGeom prst="rect">
            <a:avLst/>
          </a:prstGeom>
          <a:noFill/>
        </p:spPr>
        <p:txBody>
          <a:bodyPr wrap="square" rtlCol="0">
            <a:spAutoFit/>
          </a:bodyPr>
          <a:lstStyle/>
          <a:p>
            <a:r>
              <a:rPr lang="en-US" sz="1400" dirty="0" smtClean="0">
                <a:solidFill>
                  <a:srgbClr val="FF0000"/>
                </a:solidFill>
                <a:latin typeface="Arial"/>
                <a:cs typeface="Arial"/>
              </a:rPr>
              <a:t>36% URM</a:t>
            </a:r>
            <a:endParaRPr lang="en-US" sz="1400" dirty="0">
              <a:solidFill>
                <a:srgbClr val="FF0000"/>
              </a:solidFill>
              <a:latin typeface="Arial"/>
              <a:cs typeface="Arial"/>
            </a:endParaRPr>
          </a:p>
        </p:txBody>
      </p:sp>
      <p:sp>
        <p:nvSpPr>
          <p:cNvPr id="52" name="TextBox 51"/>
          <p:cNvSpPr txBox="1"/>
          <p:nvPr/>
        </p:nvSpPr>
        <p:spPr>
          <a:xfrm>
            <a:off x="5180714" y="3429000"/>
            <a:ext cx="1295400" cy="307777"/>
          </a:xfrm>
          <a:prstGeom prst="rect">
            <a:avLst/>
          </a:prstGeom>
          <a:noFill/>
        </p:spPr>
        <p:txBody>
          <a:bodyPr wrap="square" rtlCol="0">
            <a:spAutoFit/>
          </a:bodyPr>
          <a:lstStyle/>
          <a:p>
            <a:r>
              <a:rPr lang="en-US" sz="1400" dirty="0" smtClean="0">
                <a:solidFill>
                  <a:srgbClr val="FF0000"/>
                </a:solidFill>
                <a:latin typeface="Arial"/>
                <a:cs typeface="Arial"/>
              </a:rPr>
              <a:t>34% URM</a:t>
            </a:r>
            <a:endParaRPr lang="en-US" sz="1400" dirty="0">
              <a:solidFill>
                <a:srgbClr val="FF0000"/>
              </a:solidFill>
              <a:latin typeface="Arial"/>
              <a:cs typeface="Arial"/>
            </a:endParaRPr>
          </a:p>
        </p:txBody>
      </p:sp>
      <p:graphicFrame>
        <p:nvGraphicFramePr>
          <p:cNvPr id="53" name="Chart 52"/>
          <p:cNvGraphicFramePr>
            <a:graphicFrameLocks/>
          </p:cNvGraphicFramePr>
          <p:nvPr>
            <p:extLst>
              <p:ext uri="{D42A27DB-BD31-4B8C-83A1-F6EECF244321}">
                <p14:modId xmlns:p14="http://schemas.microsoft.com/office/powerpoint/2010/main" val="1036089813"/>
              </p:ext>
            </p:extLst>
          </p:nvPr>
        </p:nvGraphicFramePr>
        <p:xfrm>
          <a:off x="132464" y="2703731"/>
          <a:ext cx="5831072" cy="4013363"/>
        </p:xfrm>
        <a:graphic>
          <a:graphicData uri="http://schemas.openxmlformats.org/drawingml/2006/chart">
            <c:chart xmlns:c="http://schemas.openxmlformats.org/drawingml/2006/chart" xmlns:r="http://schemas.openxmlformats.org/officeDocument/2006/relationships" r:id="rId3"/>
          </a:graphicData>
        </a:graphic>
      </p:graphicFrame>
      <p:sp>
        <p:nvSpPr>
          <p:cNvPr id="54" name="TextBox 53"/>
          <p:cNvSpPr txBox="1"/>
          <p:nvPr/>
        </p:nvSpPr>
        <p:spPr>
          <a:xfrm>
            <a:off x="5233876" y="5349665"/>
            <a:ext cx="1295400" cy="307777"/>
          </a:xfrm>
          <a:prstGeom prst="rect">
            <a:avLst/>
          </a:prstGeom>
          <a:noFill/>
        </p:spPr>
        <p:txBody>
          <a:bodyPr wrap="square" rtlCol="0">
            <a:spAutoFit/>
          </a:bodyPr>
          <a:lstStyle/>
          <a:p>
            <a:r>
              <a:rPr lang="en-US" sz="1400" dirty="0" smtClean="0">
                <a:solidFill>
                  <a:srgbClr val="FF0000"/>
                </a:solidFill>
                <a:latin typeface="Arial"/>
                <a:cs typeface="Arial"/>
              </a:rPr>
              <a:t>31% URM</a:t>
            </a:r>
            <a:endParaRPr lang="en-US" sz="1400" dirty="0">
              <a:solidFill>
                <a:srgbClr val="FF0000"/>
              </a:solidFill>
              <a:latin typeface="Arial"/>
              <a:cs typeface="Arial"/>
            </a:endParaRPr>
          </a:p>
        </p:txBody>
      </p:sp>
    </p:spTree>
    <p:extLst>
      <p:ext uri="{BB962C8B-B14F-4D97-AF65-F5344CB8AC3E}">
        <p14:creationId xmlns:p14="http://schemas.microsoft.com/office/powerpoint/2010/main" val="2112541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Common Applications: Graduate School Plans</a:t>
            </a:r>
            <a:endParaRPr lang="en-US" sz="3200" dirty="0"/>
          </a:p>
        </p:txBody>
      </p:sp>
      <p:sp>
        <p:nvSpPr>
          <p:cNvPr id="5" name="Content Placeholder 4"/>
          <p:cNvSpPr>
            <a:spLocks noGrp="1"/>
          </p:cNvSpPr>
          <p:nvPr>
            <p:ph idx="1"/>
          </p:nvPr>
        </p:nvSpPr>
        <p:spPr/>
        <p:txBody>
          <a:bodyPr/>
          <a:lstStyle/>
          <a:p>
            <a:r>
              <a:rPr lang="en-US" dirty="0" smtClean="0"/>
              <a:t>Majority indicated plans to pursue graduate degrees</a:t>
            </a:r>
          </a:p>
          <a:p>
            <a:pPr lvl="1"/>
            <a:r>
              <a:rPr lang="en-US" dirty="0" smtClean="0"/>
              <a:t>Over 95% across the 3 years</a:t>
            </a:r>
          </a:p>
          <a:p>
            <a:pPr lvl="1"/>
            <a:r>
              <a:rPr lang="en-US" dirty="0" smtClean="0"/>
              <a:t>79% for the Year 2013</a:t>
            </a:r>
          </a:p>
          <a:p>
            <a:r>
              <a:rPr lang="en-US" dirty="0" smtClean="0"/>
              <a:t>Few are first generation college students</a:t>
            </a:r>
          </a:p>
          <a:p>
            <a:pPr lvl="1"/>
            <a:r>
              <a:rPr lang="en-US" dirty="0" smtClean="0"/>
              <a:t>Less than 20% across the 3 years</a:t>
            </a:r>
          </a:p>
          <a:p>
            <a:pPr lvl="1"/>
            <a:r>
              <a:rPr lang="en-US" dirty="0" smtClean="0"/>
              <a:t>17% for the Year 2013</a:t>
            </a:r>
            <a:endParaRPr lang="en-US" dirty="0"/>
          </a:p>
        </p:txBody>
      </p:sp>
    </p:spTree>
    <p:extLst>
      <p:ext uri="{BB962C8B-B14F-4D97-AF65-F5344CB8AC3E}">
        <p14:creationId xmlns:p14="http://schemas.microsoft.com/office/powerpoint/2010/main" val="2618006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The A la Carte Student Survey</a:t>
            </a:r>
            <a:endParaRPr lang="en-US" dirty="0"/>
          </a:p>
        </p:txBody>
      </p:sp>
      <p:sp>
        <p:nvSpPr>
          <p:cNvPr id="4" name="Footer Placeholder 3"/>
          <p:cNvSpPr>
            <a:spLocks noGrp="1"/>
          </p:cNvSpPr>
          <p:nvPr>
            <p:ph type="ftr" sz="quarter" idx="11"/>
          </p:nvPr>
        </p:nvSpPr>
        <p:spPr>
          <a:xfrm>
            <a:off x="2971800" y="6096000"/>
            <a:ext cx="3581400" cy="457200"/>
          </a:xfrm>
        </p:spPr>
        <p:txBody>
          <a:bodyPr/>
          <a:lstStyle/>
          <a:p>
            <a:pPr algn="ctr"/>
            <a:r>
              <a:rPr lang="en-US" sz="1000" b="1" dirty="0" smtClean="0">
                <a:solidFill>
                  <a:schemeClr val="tx1"/>
                </a:solidFill>
                <a:latin typeface="Arial"/>
                <a:cs typeface="Arial"/>
              </a:rPr>
              <a:t>NSF CISE REU PI Meeting, Arlington, VA, March 2014</a:t>
            </a:r>
            <a:endParaRPr lang="en-US" sz="1000" b="1" dirty="0">
              <a:solidFill>
                <a:schemeClr val="tx1"/>
              </a:solidFill>
              <a:latin typeface="Arial"/>
              <a:cs typeface="Arial"/>
            </a:endParaRPr>
          </a:p>
        </p:txBody>
      </p:sp>
    </p:spTree>
    <p:extLst>
      <p:ext uri="{BB962C8B-B14F-4D97-AF65-F5344CB8AC3E}">
        <p14:creationId xmlns:p14="http://schemas.microsoft.com/office/powerpoint/2010/main" val="20075518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48200" y="4953000"/>
            <a:ext cx="4191000" cy="12192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304800" y="533400"/>
            <a:ext cx="8229600" cy="1066800"/>
          </a:xfrm>
        </p:spPr>
        <p:txBody>
          <a:bodyPr/>
          <a:lstStyle/>
          <a:p>
            <a:r>
              <a:rPr lang="en-US" dirty="0" smtClean="0">
                <a:latin typeface="Times New Roman" panose="02020603050405020304" pitchFamily="18" charset="0"/>
                <a:cs typeface="Times New Roman" panose="02020603050405020304" pitchFamily="18" charset="0"/>
              </a:rPr>
              <a:t>A la Carte Student Survey</a:t>
            </a:r>
            <a:endParaRPr lang="en-US" dirty="0">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idx="1"/>
          </p:nvPr>
        </p:nvSpPr>
        <p:spPr>
          <a:xfrm>
            <a:off x="381000" y="1524000"/>
            <a:ext cx="8229600" cy="609600"/>
          </a:xfrm>
        </p:spPr>
        <p:txBody>
          <a:bodyPr>
            <a:normAutofit/>
          </a:bodyPr>
          <a:lstStyle/>
          <a:p>
            <a:pPr marL="109728" indent="0">
              <a:buNone/>
            </a:pPr>
            <a:r>
              <a:rPr lang="en-US" sz="2400" dirty="0" smtClean="0">
                <a:solidFill>
                  <a:schemeClr val="accent3"/>
                </a:solidFill>
                <a:latin typeface="Times New Roman" panose="02020603050405020304" pitchFamily="18" charset="0"/>
                <a:cs typeface="Times New Roman" panose="02020603050405020304" pitchFamily="18" charset="0"/>
              </a:rPr>
              <a:t>Modular, pre/post assessment of student outcomes</a:t>
            </a:r>
            <a:endParaRPr lang="en-US" sz="2000" kern="0" dirty="0" smtClean="0">
              <a:solidFill>
                <a:schemeClr val="accent3"/>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52400" y="2057400"/>
            <a:ext cx="4419600" cy="3447098"/>
          </a:xfrm>
          <a:prstGeom prst="rect">
            <a:avLst/>
          </a:prstGeom>
          <a:noFill/>
        </p:spPr>
        <p:txBody>
          <a:bodyPr wrap="square" rtlCol="0">
            <a:spAutoFit/>
          </a:bodyPr>
          <a:lstStyle/>
          <a:p>
            <a:pPr marL="342900" indent="-342900" eaLnBrk="0" hangingPunct="0">
              <a:spcBef>
                <a:spcPct val="20000"/>
              </a:spcBef>
              <a:buFontTx/>
              <a:buChar char="•"/>
              <a:defRPr/>
            </a:pPr>
            <a:r>
              <a:rPr lang="en-US" sz="2000" kern="0" dirty="0">
                <a:solidFill>
                  <a:schemeClr val="tx2"/>
                </a:solidFill>
                <a:latin typeface="Times New Roman" panose="02020603050405020304" pitchFamily="18" charset="0"/>
                <a:cs typeface="Times New Roman" panose="02020603050405020304" pitchFamily="18" charset="0"/>
              </a:rPr>
              <a:t>Self Efficacy </a:t>
            </a:r>
          </a:p>
          <a:p>
            <a:pPr marL="742950" lvl="1" indent="-285750" eaLnBrk="0" hangingPunct="0">
              <a:spcBef>
                <a:spcPct val="20000"/>
              </a:spcBef>
              <a:buFontTx/>
              <a:buChar char="–"/>
              <a:defRPr/>
            </a:pPr>
            <a:r>
              <a:rPr lang="en-US" sz="2000" kern="0" dirty="0">
                <a:latin typeface="Times New Roman" panose="02020603050405020304" pitchFamily="18" charset="0"/>
                <a:cs typeface="Times New Roman" panose="02020603050405020304" pitchFamily="18" charset="0"/>
              </a:rPr>
              <a:t>I can formulate a research problem</a:t>
            </a:r>
          </a:p>
          <a:p>
            <a:pPr marL="342900" indent="-342900" eaLnBrk="0" hangingPunct="0">
              <a:spcBef>
                <a:spcPct val="20000"/>
              </a:spcBef>
              <a:buFontTx/>
              <a:buChar char="•"/>
              <a:defRPr/>
            </a:pPr>
            <a:r>
              <a:rPr lang="en-US" sz="2000" kern="0" dirty="0">
                <a:solidFill>
                  <a:schemeClr val="tx2"/>
                </a:solidFill>
                <a:latin typeface="Times New Roman" panose="02020603050405020304" pitchFamily="18" charset="0"/>
                <a:cs typeface="Times New Roman" panose="02020603050405020304" pitchFamily="18" charset="0"/>
              </a:rPr>
              <a:t>Intent to attend graduate school </a:t>
            </a:r>
          </a:p>
          <a:p>
            <a:pPr marL="742950" lvl="1" indent="-285750" eaLnBrk="0" hangingPunct="0">
              <a:spcBef>
                <a:spcPct val="20000"/>
              </a:spcBef>
              <a:buFontTx/>
              <a:buChar char="–"/>
              <a:defRPr/>
            </a:pPr>
            <a:r>
              <a:rPr lang="en-US" sz="2000" kern="0" dirty="0">
                <a:latin typeface="Times New Roman" panose="02020603050405020304" pitchFamily="18" charset="0"/>
                <a:cs typeface="Times New Roman" panose="02020603050405020304" pitchFamily="18" charset="0"/>
              </a:rPr>
              <a:t>I plan to apply to graduate school in a computing discipline</a:t>
            </a:r>
          </a:p>
          <a:p>
            <a:pPr marL="342900" indent="-342900" eaLnBrk="0" hangingPunct="0">
              <a:spcBef>
                <a:spcPct val="20000"/>
              </a:spcBef>
              <a:buFontTx/>
              <a:buChar char="•"/>
              <a:defRPr/>
            </a:pPr>
            <a:r>
              <a:rPr lang="en-US" sz="2000" kern="0" dirty="0">
                <a:solidFill>
                  <a:schemeClr val="tx2"/>
                </a:solidFill>
                <a:latin typeface="Times New Roman" panose="02020603050405020304" pitchFamily="18" charset="0"/>
                <a:cs typeface="Times New Roman" panose="02020603050405020304" pitchFamily="18" charset="0"/>
              </a:rPr>
              <a:t>Attitudes towards computing </a:t>
            </a:r>
          </a:p>
          <a:p>
            <a:pPr marL="742950" lvl="1" indent="-285750" eaLnBrk="0" hangingPunct="0">
              <a:spcBef>
                <a:spcPct val="20000"/>
              </a:spcBef>
              <a:buFontTx/>
              <a:buChar char="–"/>
              <a:defRPr/>
            </a:pPr>
            <a:r>
              <a:rPr lang="en-US" sz="2000" kern="0" dirty="0">
                <a:latin typeface="Times New Roman" panose="02020603050405020304" pitchFamily="18" charset="0"/>
                <a:cs typeface="Times New Roman" panose="02020603050405020304" pitchFamily="18" charset="0"/>
              </a:rPr>
              <a:t>I like to use computer science to solve problems</a:t>
            </a:r>
          </a:p>
          <a:p>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572000" y="2057400"/>
            <a:ext cx="4343400" cy="2431435"/>
          </a:xfrm>
          <a:prstGeom prst="rect">
            <a:avLst/>
          </a:prstGeom>
          <a:noFill/>
        </p:spPr>
        <p:txBody>
          <a:bodyPr wrap="square" rtlCol="0">
            <a:spAutoFit/>
          </a:bodyPr>
          <a:lstStyle/>
          <a:p>
            <a:pPr marL="342900" indent="-342900" eaLnBrk="0" hangingPunct="0">
              <a:spcBef>
                <a:spcPct val="20000"/>
              </a:spcBef>
              <a:buFontTx/>
              <a:buChar char="•"/>
              <a:defRPr/>
            </a:pPr>
            <a:r>
              <a:rPr lang="en-US" sz="2000" kern="0" dirty="0">
                <a:solidFill>
                  <a:schemeClr val="tx2"/>
                </a:solidFill>
                <a:latin typeface="Times New Roman" panose="02020603050405020304" pitchFamily="18" charset="0"/>
                <a:cs typeface="Times New Roman" panose="02020603050405020304" pitchFamily="18" charset="0"/>
              </a:rPr>
              <a:t>Help seeking/coping skills </a:t>
            </a:r>
          </a:p>
          <a:p>
            <a:pPr marL="742950" lvl="1" indent="-285750" eaLnBrk="0" hangingPunct="0">
              <a:spcBef>
                <a:spcPct val="20000"/>
              </a:spcBef>
              <a:buFontTx/>
              <a:buChar char="–"/>
              <a:defRPr/>
            </a:pPr>
            <a:r>
              <a:rPr lang="en-US" sz="2000" kern="0" dirty="0">
                <a:latin typeface="Times New Roman" panose="02020603050405020304" pitchFamily="18" charset="0"/>
                <a:cs typeface="Times New Roman" panose="02020603050405020304" pitchFamily="18" charset="0"/>
              </a:rPr>
              <a:t>When I do poorly on an exam, typically I….skip </a:t>
            </a:r>
            <a:r>
              <a:rPr lang="en-US" sz="2000" kern="0" dirty="0" smtClean="0">
                <a:latin typeface="Times New Roman" panose="02020603050405020304" pitchFamily="18" charset="0"/>
                <a:cs typeface="Times New Roman" panose="02020603050405020304" pitchFamily="18" charset="0"/>
              </a:rPr>
              <a:t>class</a:t>
            </a:r>
          </a:p>
          <a:p>
            <a:pPr marL="342900" indent="-342900">
              <a:buFont typeface="Arial" panose="020B0604020202020204" pitchFamily="34" charset="0"/>
              <a:buChar char="•"/>
            </a:pPr>
            <a:r>
              <a:rPr lang="en-US" sz="2000" dirty="0" smtClean="0">
                <a:solidFill>
                  <a:schemeClr val="tx2"/>
                </a:solidFill>
                <a:latin typeface="Times New Roman" panose="02020603050405020304" pitchFamily="18" charset="0"/>
                <a:cs typeface="Times New Roman" panose="02020603050405020304" pitchFamily="18" charset="0"/>
              </a:rPr>
              <a:t>Research Skills </a:t>
            </a:r>
          </a:p>
          <a:p>
            <a:pPr marL="742950" lvl="1" indent="-285750" eaLnBrk="0" hangingPunct="0">
              <a:spcBef>
                <a:spcPct val="20000"/>
              </a:spcBef>
              <a:buFontTx/>
              <a:buChar char="–"/>
              <a:defRPr/>
            </a:pPr>
            <a:r>
              <a:rPr lang="en-US" sz="2000" kern="0" dirty="0">
                <a:latin typeface="Times New Roman" panose="02020603050405020304" pitchFamily="18" charset="0"/>
                <a:cs typeface="Times New Roman" panose="02020603050405020304" pitchFamily="18" charset="0"/>
              </a:rPr>
              <a:t>Formulate a research </a:t>
            </a:r>
            <a:r>
              <a:rPr lang="en-US" sz="2000" kern="0" dirty="0" smtClean="0">
                <a:latin typeface="Times New Roman" panose="02020603050405020304" pitchFamily="18" charset="0"/>
                <a:cs typeface="Times New Roman" panose="02020603050405020304" pitchFamily="18" charset="0"/>
              </a:rPr>
              <a:t>hypothesis</a:t>
            </a:r>
          </a:p>
          <a:p>
            <a:pPr marL="742950" lvl="1" indent="-285750" eaLnBrk="0" hangingPunct="0">
              <a:spcBef>
                <a:spcPct val="20000"/>
              </a:spcBef>
              <a:buFontTx/>
              <a:buChar char="–"/>
              <a:defRPr/>
            </a:pPr>
            <a:r>
              <a:rPr lang="en-US" sz="2000" dirty="0">
                <a:latin typeface="Times New Roman" panose="02020603050405020304" pitchFamily="18" charset="0"/>
                <a:cs typeface="Times New Roman" panose="02020603050405020304" pitchFamily="18" charset="0"/>
              </a:rPr>
              <a:t>Write a research paper for publication</a:t>
            </a:r>
          </a:p>
        </p:txBody>
      </p:sp>
      <p:sp>
        <p:nvSpPr>
          <p:cNvPr id="2" name="TextBox 1"/>
          <p:cNvSpPr txBox="1"/>
          <p:nvPr/>
        </p:nvSpPr>
        <p:spPr>
          <a:xfrm>
            <a:off x="4724400" y="5029200"/>
            <a:ext cx="4114800" cy="1477328"/>
          </a:xfrm>
          <a:prstGeom prst="rect">
            <a:avLst/>
          </a:prstGeom>
          <a:noFill/>
        </p:spPr>
        <p:txBody>
          <a:bodyPr wrap="square" rtlCol="0">
            <a:spAutoFit/>
          </a:bodyPr>
          <a:lstStyle/>
          <a:p>
            <a:r>
              <a:rPr lang="en-US" dirty="0" smtClean="0"/>
              <a:t>New Modules for 2014:</a:t>
            </a:r>
          </a:p>
          <a:p>
            <a:r>
              <a:rPr lang="en-US" dirty="0" smtClean="0"/>
              <a:t>Mentoring</a:t>
            </a:r>
          </a:p>
          <a:p>
            <a:r>
              <a:rPr lang="en-US" dirty="0" smtClean="0"/>
              <a:t>Leadership</a:t>
            </a:r>
          </a:p>
          <a:p>
            <a:r>
              <a:rPr lang="en-US" dirty="0" smtClean="0"/>
              <a:t>Professional Identity as a scientist</a:t>
            </a:r>
          </a:p>
          <a:p>
            <a:endParaRPr lang="en-US" dirty="0"/>
          </a:p>
        </p:txBody>
      </p:sp>
    </p:spTree>
    <p:extLst>
      <p:ext uri="{BB962C8B-B14F-4D97-AF65-F5344CB8AC3E}">
        <p14:creationId xmlns:p14="http://schemas.microsoft.com/office/powerpoint/2010/main" val="23230355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52400" y="327837"/>
            <a:ext cx="8229600" cy="1143000"/>
          </a:xfrm>
        </p:spPr>
        <p:txBody>
          <a:bodyPr/>
          <a:lstStyle/>
          <a:p>
            <a:pPr eaLnBrk="1" hangingPunct="1"/>
            <a:r>
              <a:rPr lang="en-US" dirty="0" smtClean="0">
                <a:latin typeface="Times New Roman" panose="02020603050405020304" pitchFamily="18" charset="0"/>
                <a:cs typeface="Times New Roman" panose="02020603050405020304" pitchFamily="18" charset="0"/>
              </a:rPr>
              <a:t>A la Carte 2013 Outcomes</a:t>
            </a:r>
          </a:p>
        </p:txBody>
      </p:sp>
      <p:graphicFrame>
        <p:nvGraphicFramePr>
          <p:cNvPr id="11" name="Content Placeholder 9"/>
          <p:cNvGraphicFramePr>
            <a:graphicFrameLocks noGrp="1"/>
          </p:cNvGraphicFramePr>
          <p:nvPr>
            <p:ph sz="quarter" idx="4294967295"/>
            <p:extLst>
              <p:ext uri="{D42A27DB-BD31-4B8C-83A1-F6EECF244321}">
                <p14:modId xmlns:p14="http://schemas.microsoft.com/office/powerpoint/2010/main" val="3105534842"/>
              </p:ext>
            </p:extLst>
          </p:nvPr>
        </p:nvGraphicFramePr>
        <p:xfrm>
          <a:off x="304800" y="1981200"/>
          <a:ext cx="6705600" cy="4271611"/>
        </p:xfrm>
        <a:graphic>
          <a:graphicData uri="http://schemas.openxmlformats.org/drawingml/2006/table">
            <a:tbl>
              <a:tblPr firstRow="1" bandRow="1">
                <a:tableStyleId>{5C22544A-7EE6-4342-B048-85BDC9FD1C3A}</a:tableStyleId>
              </a:tblPr>
              <a:tblGrid>
                <a:gridCol w="2533696"/>
                <a:gridCol w="1936704"/>
                <a:gridCol w="2235200"/>
              </a:tblGrid>
              <a:tr h="610258">
                <a:tc>
                  <a:txBody>
                    <a:bodyPr/>
                    <a:lstStyle/>
                    <a:p>
                      <a:pPr algn="l"/>
                      <a:r>
                        <a:rPr lang="en-US" sz="1800" dirty="0" smtClean="0">
                          <a:latin typeface="Times New Roman" panose="02020603050405020304" pitchFamily="18" charset="0"/>
                          <a:cs typeface="Times New Roman" panose="02020603050405020304" pitchFamily="18" charset="0"/>
                        </a:rPr>
                        <a:t>Construct</a:t>
                      </a:r>
                      <a:endParaRPr lang="en-US" sz="1800" dirty="0">
                        <a:latin typeface="Times New Roman" panose="02020603050405020304" pitchFamily="18" charset="0"/>
                        <a:cs typeface="Times New Roman" panose="02020603050405020304" pitchFamily="18" charset="0"/>
                      </a:endParaRPr>
                    </a:p>
                  </a:txBody>
                  <a:tcPr/>
                </a:tc>
                <a:tc>
                  <a:txBody>
                    <a:bodyPr/>
                    <a:lstStyle/>
                    <a:p>
                      <a:pPr algn="l"/>
                      <a:r>
                        <a:rPr lang="en-US" sz="1800" dirty="0" smtClean="0">
                          <a:latin typeface="Times New Roman" panose="02020603050405020304" pitchFamily="18" charset="0"/>
                          <a:cs typeface="Times New Roman" panose="02020603050405020304" pitchFamily="18" charset="0"/>
                        </a:rPr>
                        <a:t>Pre (SD)</a:t>
                      </a:r>
                    </a:p>
                    <a:p>
                      <a:pPr algn="l"/>
                      <a:r>
                        <a:rPr lang="en-US" sz="1800" dirty="0" smtClean="0">
                          <a:latin typeface="Times New Roman" panose="02020603050405020304" pitchFamily="18" charset="0"/>
                          <a:cs typeface="Times New Roman" panose="02020603050405020304" pitchFamily="18" charset="0"/>
                        </a:rPr>
                        <a:t>N=217</a:t>
                      </a:r>
                      <a:endParaRPr lang="en-US" sz="1800" dirty="0">
                        <a:latin typeface="Times New Roman" panose="02020603050405020304" pitchFamily="18" charset="0"/>
                        <a:cs typeface="Times New Roman" panose="02020603050405020304" pitchFamily="18" charset="0"/>
                      </a:endParaRPr>
                    </a:p>
                  </a:txBody>
                  <a:tcPr/>
                </a:tc>
                <a:tc>
                  <a:txBody>
                    <a:bodyPr/>
                    <a:lstStyle/>
                    <a:p>
                      <a:pPr algn="l"/>
                      <a:r>
                        <a:rPr lang="en-US" sz="1800" dirty="0" smtClean="0">
                          <a:latin typeface="Times New Roman" panose="02020603050405020304" pitchFamily="18" charset="0"/>
                          <a:cs typeface="Times New Roman" panose="02020603050405020304" pitchFamily="18" charset="0"/>
                        </a:rPr>
                        <a:t>Post (SD)</a:t>
                      </a:r>
                    </a:p>
                    <a:p>
                      <a:pPr algn="l"/>
                      <a:r>
                        <a:rPr lang="en-US" sz="1800" dirty="0" smtClean="0">
                          <a:latin typeface="Times New Roman" panose="02020603050405020304" pitchFamily="18" charset="0"/>
                          <a:cs typeface="Times New Roman" panose="02020603050405020304" pitchFamily="18" charset="0"/>
                        </a:rPr>
                        <a:t>N=209</a:t>
                      </a:r>
                      <a:endParaRPr lang="en-US" sz="1800" dirty="0">
                        <a:latin typeface="Times New Roman" panose="02020603050405020304" pitchFamily="18" charset="0"/>
                        <a:cs typeface="Times New Roman" panose="02020603050405020304" pitchFamily="18" charset="0"/>
                      </a:endParaRPr>
                    </a:p>
                  </a:txBody>
                  <a:tcPr/>
                </a:tc>
              </a:tr>
              <a:tr h="464552">
                <a:tc>
                  <a:txBody>
                    <a:bodyPr/>
                    <a:lstStyle/>
                    <a:p>
                      <a:pPr algn="l"/>
                      <a:r>
                        <a:rPr lang="en-US" sz="1800" dirty="0" smtClean="0">
                          <a:solidFill>
                            <a:srgbClr val="7030A0"/>
                          </a:solidFill>
                          <a:latin typeface="Times New Roman" panose="02020603050405020304" pitchFamily="18" charset="0"/>
                          <a:cs typeface="Times New Roman" panose="02020603050405020304" pitchFamily="18" charset="0"/>
                        </a:rPr>
                        <a:t>Self-Efficacy</a:t>
                      </a:r>
                      <a:endParaRPr lang="en-US" sz="1800" dirty="0">
                        <a:solidFill>
                          <a:srgbClr val="7030A0"/>
                        </a:solidFill>
                        <a:latin typeface="Times New Roman" panose="02020603050405020304" pitchFamily="18" charset="0"/>
                        <a:cs typeface="Times New Roman" panose="02020603050405020304" pitchFamily="18" charset="0"/>
                      </a:endParaRPr>
                    </a:p>
                  </a:txBody>
                  <a:tcPr/>
                </a:tc>
                <a:tc>
                  <a:txBody>
                    <a:bodyPr/>
                    <a:lstStyle/>
                    <a:p>
                      <a:pPr algn="l"/>
                      <a:r>
                        <a:rPr lang="en-US" sz="1800" dirty="0" smtClean="0">
                          <a:latin typeface="Times New Roman" panose="02020603050405020304" pitchFamily="18" charset="0"/>
                          <a:cs typeface="Times New Roman" panose="02020603050405020304" pitchFamily="18" charset="0"/>
                        </a:rPr>
                        <a:t>3.81 (.74)</a:t>
                      </a:r>
                      <a:endParaRPr lang="en-US" sz="1800" dirty="0">
                        <a:latin typeface="Times New Roman" panose="02020603050405020304" pitchFamily="18" charset="0"/>
                        <a:cs typeface="Times New Roman" panose="02020603050405020304" pitchFamily="18" charset="0"/>
                      </a:endParaRPr>
                    </a:p>
                  </a:txBody>
                  <a:tcPr/>
                </a:tc>
                <a:tc>
                  <a:txBody>
                    <a:bodyPr/>
                    <a:lstStyle/>
                    <a:p>
                      <a:pPr algn="l"/>
                      <a:r>
                        <a:rPr lang="en-US" sz="1800" dirty="0" smtClean="0">
                          <a:solidFill>
                            <a:schemeClr val="tx1"/>
                          </a:solidFill>
                          <a:latin typeface="Times New Roman" panose="02020603050405020304" pitchFamily="18" charset="0"/>
                          <a:cs typeface="Times New Roman" panose="02020603050405020304" pitchFamily="18" charset="0"/>
                        </a:rPr>
                        <a:t>4.34 (.53)</a:t>
                      </a:r>
                      <a:r>
                        <a:rPr lang="en-US" sz="1800" dirty="0" smtClean="0">
                          <a:solidFill>
                            <a:srgbClr val="7030A0"/>
                          </a:solidFill>
                          <a:latin typeface="Times New Roman" panose="02020603050405020304" pitchFamily="18" charset="0"/>
                          <a:cs typeface="Times New Roman" panose="02020603050405020304" pitchFamily="18" charset="0"/>
                        </a:rPr>
                        <a:t>*</a:t>
                      </a:r>
                      <a:endParaRPr lang="en-US" sz="1800" dirty="0">
                        <a:solidFill>
                          <a:srgbClr val="7030A0"/>
                        </a:solidFill>
                        <a:latin typeface="Times New Roman" panose="02020603050405020304" pitchFamily="18" charset="0"/>
                        <a:cs typeface="Times New Roman" panose="02020603050405020304" pitchFamily="18" charset="0"/>
                      </a:endParaRPr>
                    </a:p>
                  </a:txBody>
                  <a:tcPr/>
                </a:tc>
              </a:tr>
              <a:tr h="696829">
                <a:tc>
                  <a:txBody>
                    <a:bodyPr/>
                    <a:lstStyle/>
                    <a:p>
                      <a:pPr marL="0" algn="l" rtl="0" eaLnBrk="1" latinLnBrk="0" hangingPunct="1"/>
                      <a:r>
                        <a:rPr kumimoji="0" lang="en-US" sz="1800" kern="1200" dirty="0" smtClean="0">
                          <a:solidFill>
                            <a:srgbClr val="7030A0"/>
                          </a:solidFill>
                          <a:latin typeface="Times New Roman" panose="02020603050405020304" pitchFamily="18" charset="0"/>
                          <a:ea typeface="+mn-ea"/>
                          <a:cs typeface="Times New Roman" panose="02020603050405020304" pitchFamily="18" charset="0"/>
                        </a:rPr>
                        <a:t>Intent to Grad School</a:t>
                      </a:r>
                      <a:endParaRPr kumimoji="0" lang="en-US" sz="1800" kern="1200" dirty="0">
                        <a:solidFill>
                          <a:srgbClr val="7030A0"/>
                        </a:solidFill>
                        <a:latin typeface="Times New Roman" panose="02020603050405020304" pitchFamily="18" charset="0"/>
                        <a:ea typeface="+mn-ea"/>
                        <a:cs typeface="Times New Roman" panose="02020603050405020304" pitchFamily="18" charset="0"/>
                      </a:endParaRPr>
                    </a:p>
                  </a:txBody>
                  <a:tcPr/>
                </a:tc>
                <a:tc>
                  <a:txBody>
                    <a:bodyPr/>
                    <a:lstStyle/>
                    <a:p>
                      <a:pPr algn="l"/>
                      <a:r>
                        <a:rPr lang="en-US" sz="1800" dirty="0" smtClean="0">
                          <a:latin typeface="Times New Roman" panose="02020603050405020304" pitchFamily="18" charset="0"/>
                          <a:cs typeface="Times New Roman" panose="02020603050405020304" pitchFamily="18" charset="0"/>
                        </a:rPr>
                        <a:t>3.89 (.65)</a:t>
                      </a:r>
                      <a:endParaRPr lang="en-US" sz="1800" dirty="0">
                        <a:latin typeface="Times New Roman" panose="02020603050405020304" pitchFamily="18" charset="0"/>
                        <a:cs typeface="Times New Roman" panose="02020603050405020304" pitchFamily="18" charset="0"/>
                      </a:endParaRPr>
                    </a:p>
                  </a:txBody>
                  <a:tcPr/>
                </a:tc>
                <a:tc>
                  <a:txBody>
                    <a:bodyPr/>
                    <a:lstStyle/>
                    <a:p>
                      <a:pPr algn="l"/>
                      <a:r>
                        <a:rPr lang="en-US" sz="1800" dirty="0" smtClean="0">
                          <a:solidFill>
                            <a:schemeClr val="tx1"/>
                          </a:solidFill>
                          <a:latin typeface="Times New Roman" panose="02020603050405020304" pitchFamily="18" charset="0"/>
                          <a:cs typeface="Times New Roman" panose="02020603050405020304" pitchFamily="18" charset="0"/>
                        </a:rPr>
                        <a:t>4.06 (.70)</a:t>
                      </a:r>
                      <a:r>
                        <a:rPr lang="en-US" sz="1800" dirty="0" smtClean="0">
                          <a:solidFill>
                            <a:srgbClr val="7030A0"/>
                          </a:solidFill>
                          <a:latin typeface="Times New Roman" panose="02020603050405020304" pitchFamily="18" charset="0"/>
                          <a:cs typeface="Times New Roman" panose="02020603050405020304" pitchFamily="18" charset="0"/>
                        </a:rPr>
                        <a:t> *</a:t>
                      </a:r>
                      <a:endParaRPr lang="en-US" sz="1800" dirty="0">
                        <a:solidFill>
                          <a:schemeClr val="tx1"/>
                        </a:solidFill>
                        <a:latin typeface="Times New Roman" panose="02020603050405020304" pitchFamily="18" charset="0"/>
                        <a:cs typeface="Times New Roman" panose="02020603050405020304" pitchFamily="18" charset="0"/>
                      </a:endParaRPr>
                    </a:p>
                  </a:txBody>
                  <a:tcPr/>
                </a:tc>
              </a:tr>
              <a:tr h="611942">
                <a:tc>
                  <a:txBody>
                    <a:bodyPr/>
                    <a:lstStyle/>
                    <a:p>
                      <a:pPr algn="l"/>
                      <a:r>
                        <a:rPr lang="en-US" sz="1800" dirty="0" smtClean="0">
                          <a:solidFill>
                            <a:schemeClr val="tx1"/>
                          </a:solidFill>
                          <a:latin typeface="Times New Roman" panose="02020603050405020304" pitchFamily="18" charset="0"/>
                          <a:cs typeface="Times New Roman" panose="02020603050405020304" pitchFamily="18" charset="0"/>
                        </a:rPr>
                        <a:t>Attitudes</a:t>
                      </a:r>
                      <a:endParaRPr lang="en-US" sz="1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l"/>
                      <a:r>
                        <a:rPr lang="en-US" sz="1800" dirty="0" smtClean="0">
                          <a:latin typeface="Times New Roman" panose="02020603050405020304" pitchFamily="18" charset="0"/>
                          <a:cs typeface="Times New Roman" panose="02020603050405020304" pitchFamily="18" charset="0"/>
                        </a:rPr>
                        <a:t>4.39 (.44)</a:t>
                      </a:r>
                      <a:endParaRPr lang="en-US" sz="1800" dirty="0">
                        <a:latin typeface="Times New Roman" panose="02020603050405020304" pitchFamily="18" charset="0"/>
                        <a:cs typeface="Times New Roman" panose="02020603050405020304" pitchFamily="18" charset="0"/>
                      </a:endParaRPr>
                    </a:p>
                  </a:txBody>
                  <a:tcPr/>
                </a:tc>
                <a:tc>
                  <a:txBody>
                    <a:bodyPr/>
                    <a:lstStyle/>
                    <a:p>
                      <a:pPr algn="l"/>
                      <a:r>
                        <a:rPr lang="en-US" sz="1800" dirty="0" smtClean="0">
                          <a:solidFill>
                            <a:schemeClr val="tx1"/>
                          </a:solidFill>
                          <a:latin typeface="Times New Roman" panose="02020603050405020304" pitchFamily="18" charset="0"/>
                          <a:cs typeface="Times New Roman" panose="02020603050405020304" pitchFamily="18" charset="0"/>
                        </a:rPr>
                        <a:t>4.43 (.47)</a:t>
                      </a:r>
                      <a:endParaRPr lang="en-US" sz="1800" dirty="0">
                        <a:solidFill>
                          <a:srgbClr val="7030A0"/>
                        </a:solidFill>
                        <a:latin typeface="Times New Roman" panose="02020603050405020304" pitchFamily="18" charset="0"/>
                        <a:cs typeface="Times New Roman" panose="02020603050405020304" pitchFamily="18" charset="0"/>
                      </a:endParaRPr>
                    </a:p>
                  </a:txBody>
                  <a:tcPr/>
                </a:tc>
              </a:tr>
              <a:tr h="929104">
                <a:tc>
                  <a:txBody>
                    <a:bodyPr/>
                    <a:lstStyle/>
                    <a:p>
                      <a:pPr algn="l"/>
                      <a:r>
                        <a:rPr lang="en-US" sz="1800" dirty="0" smtClean="0">
                          <a:latin typeface="Times New Roman" panose="02020603050405020304" pitchFamily="18" charset="0"/>
                          <a:cs typeface="Times New Roman" panose="02020603050405020304" pitchFamily="18" charset="0"/>
                        </a:rPr>
                        <a:t>Help-Seeking/</a:t>
                      </a:r>
                    </a:p>
                    <a:p>
                      <a:pPr algn="l"/>
                      <a:r>
                        <a:rPr lang="en-US" sz="1800" dirty="0" smtClean="0">
                          <a:latin typeface="Times New Roman" panose="02020603050405020304" pitchFamily="18" charset="0"/>
                          <a:cs typeface="Times New Roman" panose="02020603050405020304" pitchFamily="18" charset="0"/>
                        </a:rPr>
                        <a:t>Coping</a:t>
                      </a:r>
                      <a:endParaRPr lang="en-US" sz="1800" dirty="0">
                        <a:latin typeface="Times New Roman" panose="02020603050405020304" pitchFamily="18" charset="0"/>
                        <a:cs typeface="Times New Roman" panose="02020603050405020304" pitchFamily="18" charset="0"/>
                      </a:endParaRPr>
                    </a:p>
                  </a:txBody>
                  <a:tcPr/>
                </a:tc>
                <a:tc>
                  <a:txBody>
                    <a:bodyPr/>
                    <a:lstStyle/>
                    <a:p>
                      <a:pPr algn="l"/>
                      <a:r>
                        <a:rPr lang="en-US" sz="1800" dirty="0" smtClean="0">
                          <a:latin typeface="Times New Roman" panose="02020603050405020304" pitchFamily="18" charset="0"/>
                          <a:cs typeface="Times New Roman" panose="02020603050405020304" pitchFamily="18" charset="0"/>
                        </a:rPr>
                        <a:t>3.40 (.48)</a:t>
                      </a:r>
                      <a:endParaRPr lang="en-US" sz="1800" dirty="0">
                        <a:latin typeface="Times New Roman" panose="02020603050405020304" pitchFamily="18" charset="0"/>
                        <a:cs typeface="Times New Roman" panose="02020603050405020304" pitchFamily="18" charset="0"/>
                      </a:endParaRPr>
                    </a:p>
                  </a:txBody>
                  <a:tcPr/>
                </a:tc>
                <a:tc>
                  <a:txBody>
                    <a:bodyPr/>
                    <a:lstStyle/>
                    <a:p>
                      <a:pPr algn="l"/>
                      <a:r>
                        <a:rPr lang="en-US" sz="1800" dirty="0" smtClean="0">
                          <a:solidFill>
                            <a:schemeClr val="tx1"/>
                          </a:solidFill>
                          <a:latin typeface="Times New Roman" panose="02020603050405020304" pitchFamily="18" charset="0"/>
                          <a:cs typeface="Times New Roman" panose="02020603050405020304" pitchFamily="18" charset="0"/>
                        </a:rPr>
                        <a:t>3.47 (.45)</a:t>
                      </a:r>
                      <a:endParaRPr lang="en-US" sz="1800" dirty="0">
                        <a:solidFill>
                          <a:schemeClr val="tx1"/>
                        </a:solidFill>
                        <a:latin typeface="Times New Roman" panose="02020603050405020304" pitchFamily="18" charset="0"/>
                        <a:cs typeface="Times New Roman" panose="02020603050405020304" pitchFamily="18" charset="0"/>
                      </a:endParaRPr>
                    </a:p>
                  </a:txBody>
                  <a:tcPr/>
                </a:tc>
              </a:tr>
              <a:tr h="929104">
                <a:tc>
                  <a:txBody>
                    <a:bodyPr/>
                    <a:lstStyle/>
                    <a:p>
                      <a:pPr marL="0" algn="l" rtl="0" eaLnBrk="1" latinLnBrk="0" hangingPunct="1"/>
                      <a:r>
                        <a:rPr kumimoji="0" lang="en-US" sz="1800" kern="1200" dirty="0" smtClean="0">
                          <a:solidFill>
                            <a:srgbClr val="7030A0"/>
                          </a:solidFill>
                          <a:latin typeface="Times New Roman" panose="02020603050405020304" pitchFamily="18" charset="0"/>
                          <a:ea typeface="+mn-ea"/>
                          <a:cs typeface="Times New Roman" panose="02020603050405020304" pitchFamily="18" charset="0"/>
                        </a:rPr>
                        <a:t>Research Knowledge</a:t>
                      </a:r>
                      <a:endParaRPr kumimoji="0" lang="en-US" sz="1800" kern="1200" dirty="0">
                        <a:solidFill>
                          <a:srgbClr val="7030A0"/>
                        </a:solidFill>
                        <a:latin typeface="Times New Roman" panose="02020603050405020304" pitchFamily="18" charset="0"/>
                        <a:ea typeface="+mn-ea"/>
                        <a:cs typeface="Times New Roman" panose="02020603050405020304" pitchFamily="18" charset="0"/>
                      </a:endParaRPr>
                    </a:p>
                  </a:txBody>
                  <a:tcPr/>
                </a:tc>
                <a:tc>
                  <a:txBody>
                    <a:bodyPr/>
                    <a:lstStyle/>
                    <a:p>
                      <a:pPr algn="l"/>
                      <a:r>
                        <a:rPr lang="en-US" sz="1800" dirty="0" smtClean="0">
                          <a:latin typeface="Times New Roman" panose="02020603050405020304" pitchFamily="18" charset="0"/>
                          <a:cs typeface="Times New Roman" panose="02020603050405020304" pitchFamily="18" charset="0"/>
                        </a:rPr>
                        <a:t>3.22(.74)</a:t>
                      </a:r>
                      <a:endParaRPr lang="en-US" sz="1800" dirty="0">
                        <a:latin typeface="Times New Roman" panose="02020603050405020304" pitchFamily="18" charset="0"/>
                        <a:cs typeface="Times New Roman" panose="02020603050405020304" pitchFamily="18" charset="0"/>
                      </a:endParaRPr>
                    </a:p>
                  </a:txBody>
                  <a:tcPr/>
                </a:tc>
                <a:tc>
                  <a:txBody>
                    <a:bodyPr/>
                    <a:lstStyle/>
                    <a:p>
                      <a:pPr algn="l"/>
                      <a:r>
                        <a:rPr lang="en-US" sz="1800" dirty="0" smtClean="0">
                          <a:solidFill>
                            <a:schemeClr val="tx1"/>
                          </a:solidFill>
                          <a:latin typeface="Times New Roman" panose="02020603050405020304" pitchFamily="18" charset="0"/>
                          <a:cs typeface="Times New Roman" panose="02020603050405020304" pitchFamily="18" charset="0"/>
                        </a:rPr>
                        <a:t>4.00 (.77)</a:t>
                      </a:r>
                      <a:r>
                        <a:rPr lang="en-US" sz="1800" dirty="0" smtClean="0">
                          <a:solidFill>
                            <a:srgbClr val="7030A0"/>
                          </a:solidFill>
                          <a:latin typeface="Times New Roman" panose="02020603050405020304" pitchFamily="18" charset="0"/>
                          <a:cs typeface="Times New Roman" panose="02020603050405020304" pitchFamily="18" charset="0"/>
                        </a:rPr>
                        <a:t> *</a:t>
                      </a:r>
                      <a:endParaRPr lang="en-US" sz="1800"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p:sp>
        <p:nvSpPr>
          <p:cNvPr id="10" name="TextBox 9"/>
          <p:cNvSpPr txBox="1"/>
          <p:nvPr/>
        </p:nvSpPr>
        <p:spPr>
          <a:xfrm>
            <a:off x="664535" y="6375389"/>
            <a:ext cx="1524000" cy="246221"/>
          </a:xfrm>
          <a:prstGeom prst="rect">
            <a:avLst/>
          </a:prstGeom>
          <a:noFill/>
        </p:spPr>
        <p:txBody>
          <a:bodyPr wrap="square" rtlCol="0">
            <a:spAutoFit/>
          </a:bodyPr>
          <a:lstStyle/>
          <a:p>
            <a:pPr algn="r"/>
            <a:r>
              <a:rPr lang="en-US" sz="1000" dirty="0" smtClean="0">
                <a:latin typeface="Arial" pitchFamily="34" charset="0"/>
                <a:cs typeface="Arial" pitchFamily="34" charset="0"/>
              </a:rPr>
              <a:t>Note: 5 pt </a:t>
            </a:r>
            <a:r>
              <a:rPr lang="en-US" sz="1000" dirty="0" err="1" smtClean="0">
                <a:latin typeface="Arial" pitchFamily="34" charset="0"/>
                <a:cs typeface="Arial" pitchFamily="34" charset="0"/>
              </a:rPr>
              <a:t>Likert</a:t>
            </a:r>
            <a:r>
              <a:rPr lang="en-US" sz="1000" dirty="0" smtClean="0">
                <a:latin typeface="Arial" pitchFamily="34" charset="0"/>
                <a:cs typeface="Arial" pitchFamily="34" charset="0"/>
              </a:rPr>
              <a:t> scale</a:t>
            </a:r>
            <a:endParaRPr lang="en-US" sz="1000" dirty="0">
              <a:latin typeface="Arial" pitchFamily="34" charset="0"/>
              <a:cs typeface="Arial" pitchFamily="34" charset="0"/>
            </a:endParaRPr>
          </a:p>
        </p:txBody>
      </p:sp>
      <p:sp>
        <p:nvSpPr>
          <p:cNvPr id="4" name="Rounded Rectangle 3"/>
          <p:cNvSpPr/>
          <p:nvPr/>
        </p:nvSpPr>
        <p:spPr>
          <a:xfrm>
            <a:off x="689344" y="1295400"/>
            <a:ext cx="7162800" cy="60960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i="1" dirty="0" smtClean="0">
                <a:latin typeface="Times New Roman" panose="02020603050405020304" pitchFamily="18" charset="0"/>
                <a:cs typeface="Times New Roman" panose="02020603050405020304" pitchFamily="18" charset="0"/>
              </a:rPr>
              <a:t>Effects</a:t>
            </a:r>
            <a:r>
              <a:rPr lang="en-US" sz="1600" i="1" dirty="0" smtClean="0"/>
              <a:t> </a:t>
            </a:r>
            <a:r>
              <a:rPr lang="en-US" sz="1600" i="1" dirty="0"/>
              <a:t>for Time (pre- and post- surveys, </a:t>
            </a:r>
            <a:r>
              <a:rPr lang="en-US" sz="1600" dirty="0">
                <a:solidFill>
                  <a:schemeClr val="tx2"/>
                </a:solidFill>
                <a:latin typeface="Times New Roman" panose="02020603050405020304" pitchFamily="18" charset="0"/>
                <a:cs typeface="Times New Roman" panose="02020603050405020304" pitchFamily="18" charset="0"/>
              </a:rPr>
              <a:t>Significant increase (p&lt;.05) in </a:t>
            </a:r>
            <a:r>
              <a:rPr lang="en-US" sz="1600" dirty="0">
                <a:solidFill>
                  <a:srgbClr val="7030A0"/>
                </a:solidFill>
                <a:latin typeface="Times New Roman" panose="02020603050405020304" pitchFamily="18" charset="0"/>
                <a:cs typeface="Times New Roman" panose="02020603050405020304" pitchFamily="18" charset="0"/>
              </a:rPr>
              <a:t>Self </a:t>
            </a:r>
            <a:r>
              <a:rPr lang="en-US" sz="1600" dirty="0" smtClean="0">
                <a:solidFill>
                  <a:srgbClr val="7030A0"/>
                </a:solidFill>
                <a:latin typeface="Times New Roman" panose="02020603050405020304" pitchFamily="18" charset="0"/>
                <a:cs typeface="Times New Roman" panose="02020603050405020304" pitchFamily="18" charset="0"/>
              </a:rPr>
              <a:t>Efficacy, Intent to Grad School, and </a:t>
            </a:r>
            <a:r>
              <a:rPr lang="en-US" sz="1600" dirty="0">
                <a:solidFill>
                  <a:srgbClr val="7030A0"/>
                </a:solidFill>
                <a:latin typeface="Times New Roman" panose="02020603050405020304" pitchFamily="18" charset="0"/>
                <a:cs typeface="Times New Roman" panose="02020603050405020304" pitchFamily="18" charset="0"/>
              </a:rPr>
              <a:t>Computing Attitudes</a:t>
            </a:r>
            <a:r>
              <a:rPr lang="en-US" sz="1600" i="1" dirty="0" smtClean="0"/>
              <a:t>)</a:t>
            </a:r>
            <a:endParaRPr lang="en-US" sz="1600" dirty="0"/>
          </a:p>
        </p:txBody>
      </p:sp>
      <p:sp>
        <p:nvSpPr>
          <p:cNvPr id="2" name="TextBox 1"/>
          <p:cNvSpPr txBox="1"/>
          <p:nvPr/>
        </p:nvSpPr>
        <p:spPr>
          <a:xfrm>
            <a:off x="7086600" y="2438400"/>
            <a:ext cx="1905000" cy="954107"/>
          </a:xfrm>
          <a:prstGeom prst="rect">
            <a:avLst/>
          </a:prstGeom>
          <a:noFill/>
        </p:spPr>
        <p:txBody>
          <a:bodyPr wrap="square" rtlCol="0">
            <a:spAutoFit/>
          </a:bodyPr>
          <a:lstStyle/>
          <a:p>
            <a:pPr marL="285750" indent="-285750">
              <a:buFont typeface="Arial" pitchFamily="34" charset="0"/>
              <a:buChar char="•"/>
            </a:pPr>
            <a:r>
              <a:rPr lang="en-US" sz="1400" dirty="0" smtClean="0">
                <a:latin typeface="Times New Roman" pitchFamily="18" charset="0"/>
                <a:cs typeface="Times New Roman" pitchFamily="18" charset="0"/>
              </a:rPr>
              <a:t>38% Female</a:t>
            </a:r>
          </a:p>
          <a:p>
            <a:pPr marL="285750" indent="-285750">
              <a:buFont typeface="Arial" pitchFamily="34" charset="0"/>
              <a:buChar char="•"/>
            </a:pPr>
            <a:r>
              <a:rPr lang="en-US" sz="1400" dirty="0" smtClean="0">
                <a:latin typeface="Times New Roman" pitchFamily="18" charset="0"/>
                <a:cs typeface="Times New Roman" pitchFamily="18" charset="0"/>
              </a:rPr>
              <a:t>22</a:t>
            </a:r>
            <a:r>
              <a:rPr lang="en-US" sz="1400" smtClean="0">
                <a:latin typeface="Times New Roman" pitchFamily="18" charset="0"/>
                <a:cs typeface="Times New Roman" pitchFamily="18" charset="0"/>
              </a:rPr>
              <a:t>% Under-represented </a:t>
            </a:r>
            <a:r>
              <a:rPr lang="en-US" sz="1400" dirty="0" smtClean="0">
                <a:latin typeface="Times New Roman" pitchFamily="18" charset="0"/>
                <a:cs typeface="Times New Roman" pitchFamily="18" charset="0"/>
              </a:rPr>
              <a:t>minority groups</a:t>
            </a:r>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1690178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52400" y="327837"/>
            <a:ext cx="8229600" cy="1143000"/>
          </a:xfrm>
        </p:spPr>
        <p:txBody>
          <a:bodyPr/>
          <a:lstStyle/>
          <a:p>
            <a:pPr eaLnBrk="1" hangingPunct="1"/>
            <a:r>
              <a:rPr lang="en-US" dirty="0" smtClean="0">
                <a:latin typeface="Times New Roman" panose="02020603050405020304" pitchFamily="18" charset="0"/>
                <a:cs typeface="Times New Roman" panose="02020603050405020304" pitchFamily="18" charset="0"/>
              </a:rPr>
              <a:t>A la Carte 2013 Outcomes</a:t>
            </a:r>
          </a:p>
        </p:txBody>
      </p:sp>
      <p:graphicFrame>
        <p:nvGraphicFramePr>
          <p:cNvPr id="11" name="Content Placeholder 9"/>
          <p:cNvGraphicFramePr>
            <a:graphicFrameLocks noGrp="1"/>
          </p:cNvGraphicFramePr>
          <p:nvPr>
            <p:ph sz="quarter" idx="4294967295"/>
            <p:extLst>
              <p:ext uri="{D42A27DB-BD31-4B8C-83A1-F6EECF244321}">
                <p14:modId xmlns:p14="http://schemas.microsoft.com/office/powerpoint/2010/main" val="1224054290"/>
              </p:ext>
            </p:extLst>
          </p:nvPr>
        </p:nvGraphicFramePr>
        <p:xfrm>
          <a:off x="990600" y="3276600"/>
          <a:ext cx="6705600" cy="2508581"/>
        </p:xfrm>
        <a:graphic>
          <a:graphicData uri="http://schemas.openxmlformats.org/drawingml/2006/table">
            <a:tbl>
              <a:tblPr firstRow="1" bandRow="1">
                <a:tableStyleId>{5C22544A-7EE6-4342-B048-85BDC9FD1C3A}</a:tableStyleId>
              </a:tblPr>
              <a:tblGrid>
                <a:gridCol w="2533696"/>
                <a:gridCol w="1936704"/>
                <a:gridCol w="2235200"/>
              </a:tblGrid>
              <a:tr h="650373">
                <a:tc>
                  <a:txBody>
                    <a:bodyPr/>
                    <a:lstStyle/>
                    <a:p>
                      <a:pPr algn="l"/>
                      <a:r>
                        <a:rPr lang="en-US" sz="1800" dirty="0" smtClean="0">
                          <a:latin typeface="Times New Roman" panose="02020603050405020304" pitchFamily="18" charset="0"/>
                          <a:cs typeface="Times New Roman" panose="02020603050405020304" pitchFamily="18" charset="0"/>
                        </a:rPr>
                        <a:t>Construct</a:t>
                      </a:r>
                      <a:endParaRPr lang="en-US" sz="1800" dirty="0">
                        <a:latin typeface="Times New Roman" panose="02020603050405020304" pitchFamily="18" charset="0"/>
                        <a:cs typeface="Times New Roman" panose="02020603050405020304" pitchFamily="18" charset="0"/>
                      </a:endParaRPr>
                    </a:p>
                  </a:txBody>
                  <a:tcPr/>
                </a:tc>
                <a:tc>
                  <a:txBody>
                    <a:bodyPr/>
                    <a:lstStyle/>
                    <a:p>
                      <a:pPr algn="l"/>
                      <a:r>
                        <a:rPr lang="en-US" sz="1800" dirty="0" smtClean="0">
                          <a:latin typeface="Times New Roman" panose="02020603050405020304" pitchFamily="18" charset="0"/>
                          <a:cs typeface="Times New Roman" panose="02020603050405020304" pitchFamily="18" charset="0"/>
                        </a:rPr>
                        <a:t>Male (SD)</a:t>
                      </a:r>
                      <a:endParaRPr lang="en-US" sz="1800" dirty="0">
                        <a:latin typeface="Times New Roman" panose="02020603050405020304" pitchFamily="18" charset="0"/>
                        <a:cs typeface="Times New Roman" panose="02020603050405020304" pitchFamily="18" charset="0"/>
                      </a:endParaRPr>
                    </a:p>
                  </a:txBody>
                  <a:tcPr/>
                </a:tc>
                <a:tc>
                  <a:txBody>
                    <a:bodyPr/>
                    <a:lstStyle/>
                    <a:p>
                      <a:pPr algn="l"/>
                      <a:r>
                        <a:rPr lang="en-US" sz="1800" dirty="0" smtClean="0">
                          <a:latin typeface="Times New Roman" panose="02020603050405020304" pitchFamily="18" charset="0"/>
                          <a:cs typeface="Times New Roman" panose="02020603050405020304" pitchFamily="18" charset="0"/>
                        </a:rPr>
                        <a:t>Female(SD)</a:t>
                      </a:r>
                      <a:endParaRPr lang="en-US" sz="1800" dirty="0">
                        <a:latin typeface="Times New Roman" panose="02020603050405020304" pitchFamily="18" charset="0"/>
                        <a:cs typeface="Times New Roman" panose="02020603050405020304" pitchFamily="18" charset="0"/>
                      </a:endParaRPr>
                    </a:p>
                  </a:txBody>
                  <a:tcPr/>
                </a:tc>
              </a:tr>
              <a:tr h="929104">
                <a:tc>
                  <a:txBody>
                    <a:bodyPr/>
                    <a:lstStyle/>
                    <a:p>
                      <a:pPr algn="l"/>
                      <a:r>
                        <a:rPr kumimoji="0" lang="en-US" sz="1800" kern="1200" dirty="0" smtClean="0">
                          <a:solidFill>
                            <a:srgbClr val="7030A0"/>
                          </a:solidFill>
                          <a:latin typeface="Times New Roman" panose="02020603050405020304" pitchFamily="18" charset="0"/>
                          <a:ea typeface="+mn-ea"/>
                          <a:cs typeface="Times New Roman" panose="02020603050405020304" pitchFamily="18" charset="0"/>
                        </a:rPr>
                        <a:t>Help-Seeking/</a:t>
                      </a:r>
                    </a:p>
                    <a:p>
                      <a:pPr algn="l"/>
                      <a:r>
                        <a:rPr kumimoji="0" lang="en-US" sz="1800" kern="1200" dirty="0" smtClean="0">
                          <a:solidFill>
                            <a:srgbClr val="7030A0"/>
                          </a:solidFill>
                          <a:latin typeface="Times New Roman" panose="02020603050405020304" pitchFamily="18" charset="0"/>
                          <a:ea typeface="+mn-ea"/>
                          <a:cs typeface="Times New Roman" panose="02020603050405020304" pitchFamily="18" charset="0"/>
                        </a:rPr>
                        <a:t>Coping</a:t>
                      </a:r>
                      <a:endParaRPr kumimoji="0" lang="en-US" sz="1800" kern="1200" dirty="0">
                        <a:solidFill>
                          <a:srgbClr val="7030A0"/>
                        </a:solidFill>
                        <a:latin typeface="Times New Roman" panose="02020603050405020304" pitchFamily="18" charset="0"/>
                        <a:ea typeface="+mn-ea"/>
                        <a:cs typeface="Times New Roman" panose="02020603050405020304" pitchFamily="18" charset="0"/>
                      </a:endParaRPr>
                    </a:p>
                  </a:txBody>
                  <a:tcPr/>
                </a:tc>
                <a:tc>
                  <a:txBody>
                    <a:bodyPr/>
                    <a:lstStyle/>
                    <a:p>
                      <a:pPr algn="l"/>
                      <a:r>
                        <a:rPr lang="en-US" sz="1800" dirty="0" smtClean="0">
                          <a:latin typeface="Times New Roman" panose="02020603050405020304" pitchFamily="18" charset="0"/>
                          <a:cs typeface="Times New Roman" panose="02020603050405020304" pitchFamily="18" charset="0"/>
                        </a:rPr>
                        <a:t>3.37 (.45)</a:t>
                      </a:r>
                      <a:endParaRPr lang="en-US" sz="1800" dirty="0">
                        <a:latin typeface="Times New Roman" panose="02020603050405020304" pitchFamily="18" charset="0"/>
                        <a:cs typeface="Times New Roman" panose="02020603050405020304" pitchFamily="18" charset="0"/>
                      </a:endParaRPr>
                    </a:p>
                  </a:txBody>
                  <a:tcPr/>
                </a:tc>
                <a:tc>
                  <a:txBody>
                    <a:bodyPr/>
                    <a:lstStyle/>
                    <a:p>
                      <a:pPr algn="l"/>
                      <a:r>
                        <a:rPr lang="en-US" sz="1800" dirty="0" smtClean="0">
                          <a:solidFill>
                            <a:schemeClr val="tx1"/>
                          </a:solidFill>
                          <a:latin typeface="Times New Roman" panose="02020603050405020304" pitchFamily="18" charset="0"/>
                          <a:cs typeface="Times New Roman" panose="02020603050405020304" pitchFamily="18" charset="0"/>
                        </a:rPr>
                        <a:t>3.54(.47)</a:t>
                      </a:r>
                      <a:r>
                        <a:rPr lang="en-US" sz="1800" dirty="0" smtClean="0">
                          <a:solidFill>
                            <a:srgbClr val="7030A0"/>
                          </a:solidFill>
                          <a:latin typeface="Times New Roman" panose="02020603050405020304" pitchFamily="18" charset="0"/>
                          <a:cs typeface="Times New Roman" panose="02020603050405020304" pitchFamily="18" charset="0"/>
                        </a:rPr>
                        <a:t>*</a:t>
                      </a:r>
                      <a:endParaRPr lang="en-US" sz="1800" dirty="0">
                        <a:solidFill>
                          <a:schemeClr val="tx1"/>
                        </a:solidFill>
                        <a:latin typeface="Times New Roman" panose="02020603050405020304" pitchFamily="18" charset="0"/>
                        <a:cs typeface="Times New Roman" panose="02020603050405020304" pitchFamily="18" charset="0"/>
                      </a:endParaRPr>
                    </a:p>
                  </a:txBody>
                  <a:tcPr/>
                </a:tc>
              </a:tr>
              <a:tr h="929104">
                <a:tc>
                  <a:txBody>
                    <a:bodyPr/>
                    <a:lstStyle/>
                    <a:p>
                      <a:pPr marL="0" algn="l" rtl="0" eaLnBrk="1" latinLnBrk="0" hangingPunct="1"/>
                      <a:r>
                        <a:rPr kumimoji="0" lang="en-US" sz="1800" kern="1200" dirty="0" smtClean="0">
                          <a:solidFill>
                            <a:srgbClr val="7030A0"/>
                          </a:solidFill>
                          <a:latin typeface="Times New Roman" panose="02020603050405020304" pitchFamily="18" charset="0"/>
                          <a:ea typeface="+mn-ea"/>
                          <a:cs typeface="Times New Roman" panose="02020603050405020304" pitchFamily="18" charset="0"/>
                        </a:rPr>
                        <a:t>Research Knowledge</a:t>
                      </a:r>
                      <a:endParaRPr kumimoji="0" lang="en-US" sz="1800" kern="1200" dirty="0">
                        <a:solidFill>
                          <a:srgbClr val="7030A0"/>
                        </a:solidFill>
                        <a:latin typeface="Times New Roman" panose="02020603050405020304" pitchFamily="18" charset="0"/>
                        <a:ea typeface="+mn-ea"/>
                        <a:cs typeface="Times New Roman" panose="02020603050405020304" pitchFamily="18" charset="0"/>
                      </a:endParaRPr>
                    </a:p>
                  </a:txBody>
                  <a:tcPr/>
                </a:tc>
                <a:tc>
                  <a:txBody>
                    <a:bodyPr/>
                    <a:lstStyle/>
                    <a:p>
                      <a:pPr algn="l"/>
                      <a:r>
                        <a:rPr lang="en-US" sz="1800" dirty="0" smtClean="0">
                          <a:latin typeface="Times New Roman" panose="02020603050405020304" pitchFamily="18" charset="0"/>
                          <a:cs typeface="Times New Roman" panose="02020603050405020304" pitchFamily="18" charset="0"/>
                        </a:rPr>
                        <a:t>3.65 (.75)</a:t>
                      </a:r>
                      <a:endParaRPr lang="en-US" sz="1800" dirty="0">
                        <a:latin typeface="Times New Roman" panose="02020603050405020304" pitchFamily="18" charset="0"/>
                        <a:cs typeface="Times New Roman" panose="02020603050405020304" pitchFamily="18" charset="0"/>
                      </a:endParaRPr>
                    </a:p>
                  </a:txBody>
                  <a:tcPr/>
                </a:tc>
                <a:tc>
                  <a:txBody>
                    <a:bodyPr/>
                    <a:lstStyle/>
                    <a:p>
                      <a:pPr algn="l"/>
                      <a:r>
                        <a:rPr lang="en-US" sz="1800" dirty="0" smtClean="0">
                          <a:solidFill>
                            <a:schemeClr val="tx1"/>
                          </a:solidFill>
                          <a:latin typeface="Times New Roman" panose="02020603050405020304" pitchFamily="18" charset="0"/>
                          <a:cs typeface="Times New Roman" panose="02020603050405020304" pitchFamily="18" charset="0"/>
                        </a:rPr>
                        <a:t>3.51 (.81)</a:t>
                      </a:r>
                      <a:r>
                        <a:rPr lang="en-US" sz="1800" dirty="0" smtClean="0">
                          <a:solidFill>
                            <a:srgbClr val="7030A0"/>
                          </a:solidFill>
                          <a:latin typeface="Times New Roman" panose="02020603050405020304" pitchFamily="18" charset="0"/>
                          <a:cs typeface="Times New Roman" panose="02020603050405020304" pitchFamily="18" charset="0"/>
                        </a:rPr>
                        <a:t> *</a:t>
                      </a:r>
                      <a:endParaRPr lang="en-US" sz="1800"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p:sp>
        <p:nvSpPr>
          <p:cNvPr id="10" name="TextBox 9"/>
          <p:cNvSpPr txBox="1"/>
          <p:nvPr/>
        </p:nvSpPr>
        <p:spPr>
          <a:xfrm>
            <a:off x="664535" y="6375389"/>
            <a:ext cx="1524000" cy="246221"/>
          </a:xfrm>
          <a:prstGeom prst="rect">
            <a:avLst/>
          </a:prstGeom>
          <a:noFill/>
        </p:spPr>
        <p:txBody>
          <a:bodyPr wrap="square" rtlCol="0">
            <a:spAutoFit/>
          </a:bodyPr>
          <a:lstStyle/>
          <a:p>
            <a:pPr algn="r"/>
            <a:r>
              <a:rPr lang="en-US" sz="1000" dirty="0" smtClean="0">
                <a:latin typeface="Arial" pitchFamily="34" charset="0"/>
                <a:cs typeface="Arial" pitchFamily="34" charset="0"/>
              </a:rPr>
              <a:t>Note: 5 pt </a:t>
            </a:r>
            <a:r>
              <a:rPr lang="en-US" sz="1000" dirty="0" err="1" smtClean="0">
                <a:latin typeface="Arial" pitchFamily="34" charset="0"/>
                <a:cs typeface="Arial" pitchFamily="34" charset="0"/>
              </a:rPr>
              <a:t>Likert</a:t>
            </a:r>
            <a:r>
              <a:rPr lang="en-US" sz="1000" dirty="0" smtClean="0">
                <a:latin typeface="Arial" pitchFamily="34" charset="0"/>
                <a:cs typeface="Arial" pitchFamily="34" charset="0"/>
              </a:rPr>
              <a:t> scale</a:t>
            </a:r>
            <a:endParaRPr lang="en-US" sz="1000" dirty="0">
              <a:latin typeface="Arial" pitchFamily="34" charset="0"/>
              <a:cs typeface="Arial" pitchFamily="34" charset="0"/>
            </a:endParaRPr>
          </a:p>
        </p:txBody>
      </p:sp>
      <p:sp>
        <p:nvSpPr>
          <p:cNvPr id="4" name="Rounded Rectangle 3"/>
          <p:cNvSpPr/>
          <p:nvPr/>
        </p:nvSpPr>
        <p:spPr>
          <a:xfrm>
            <a:off x="689344" y="1295400"/>
            <a:ext cx="7162800" cy="60960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i="1" dirty="0" smtClean="0"/>
              <a:t> </a:t>
            </a:r>
            <a:r>
              <a:rPr lang="en-US" sz="1600" i="1" dirty="0"/>
              <a:t>Effects for Gender (male and </a:t>
            </a:r>
            <a:r>
              <a:rPr lang="en-US" sz="1600" i="1" dirty="0" smtClean="0"/>
              <a:t>female, </a:t>
            </a:r>
            <a:r>
              <a:rPr lang="en-US" sz="1600" dirty="0">
                <a:solidFill>
                  <a:schemeClr val="tx2"/>
                </a:solidFill>
                <a:latin typeface="Times New Roman" panose="02020603050405020304" pitchFamily="18" charset="0"/>
                <a:cs typeface="Times New Roman" panose="02020603050405020304" pitchFamily="18" charset="0"/>
              </a:rPr>
              <a:t>Significant </a:t>
            </a:r>
            <a:r>
              <a:rPr lang="en-US" sz="1600" dirty="0" smtClean="0">
                <a:solidFill>
                  <a:schemeClr val="tx2"/>
                </a:solidFill>
                <a:latin typeface="Times New Roman" panose="02020603050405020304" pitchFamily="18" charset="0"/>
                <a:cs typeface="Times New Roman" panose="02020603050405020304" pitchFamily="18" charset="0"/>
              </a:rPr>
              <a:t>differences </a:t>
            </a:r>
            <a:r>
              <a:rPr lang="en-US" sz="1600" dirty="0">
                <a:solidFill>
                  <a:schemeClr val="tx2"/>
                </a:solidFill>
                <a:latin typeface="Times New Roman" panose="02020603050405020304" pitchFamily="18" charset="0"/>
                <a:cs typeface="Times New Roman" panose="02020603050405020304" pitchFamily="18" charset="0"/>
              </a:rPr>
              <a:t>(p&lt;.05) </a:t>
            </a:r>
            <a:r>
              <a:rPr lang="en-US" sz="1600" dirty="0" smtClean="0">
                <a:solidFill>
                  <a:schemeClr val="tx2"/>
                </a:solidFill>
                <a:latin typeface="Times New Roman" panose="02020603050405020304" pitchFamily="18" charset="0"/>
                <a:cs typeface="Times New Roman" panose="02020603050405020304" pitchFamily="18" charset="0"/>
              </a:rPr>
              <a:t>in </a:t>
            </a:r>
            <a:r>
              <a:rPr lang="en-US" sz="1600" dirty="0">
                <a:solidFill>
                  <a:srgbClr val="7030A0"/>
                </a:solidFill>
                <a:latin typeface="Times New Roman" panose="02020603050405020304" pitchFamily="18" charset="0"/>
                <a:cs typeface="Times New Roman" panose="02020603050405020304" pitchFamily="18" charset="0"/>
              </a:rPr>
              <a:t>Help-Seeking/Coping, </a:t>
            </a:r>
            <a:r>
              <a:rPr lang="en-US" sz="1600" dirty="0" smtClean="0">
                <a:solidFill>
                  <a:srgbClr val="7030A0"/>
                </a:solidFill>
                <a:latin typeface="Times New Roman" panose="02020603050405020304" pitchFamily="18" charset="0"/>
                <a:cs typeface="Times New Roman" panose="02020603050405020304" pitchFamily="18" charset="0"/>
              </a:rPr>
              <a:t>and Research Knowledge</a:t>
            </a:r>
            <a:r>
              <a:rPr lang="en-US" sz="1600" i="1" dirty="0" smtClean="0"/>
              <a:t>)</a:t>
            </a:r>
          </a:p>
        </p:txBody>
      </p:sp>
      <p:sp>
        <p:nvSpPr>
          <p:cNvPr id="2" name="TextBox 1"/>
          <p:cNvSpPr txBox="1"/>
          <p:nvPr/>
        </p:nvSpPr>
        <p:spPr>
          <a:xfrm>
            <a:off x="1371600" y="2209800"/>
            <a:ext cx="5791200" cy="646331"/>
          </a:xfrm>
          <a:prstGeom prst="rect">
            <a:avLst/>
          </a:prstGeom>
          <a:noFill/>
        </p:spPr>
        <p:txBody>
          <a:bodyPr wrap="square" rtlCol="0">
            <a:spAutoFit/>
          </a:bodyPr>
          <a:lstStyle/>
          <a:p>
            <a:pPr algn="ctr"/>
            <a:r>
              <a:rPr lang="en-US" dirty="0" smtClean="0"/>
              <a:t>Women: higher help-seeking/coping</a:t>
            </a:r>
          </a:p>
          <a:p>
            <a:pPr algn="ctr"/>
            <a:r>
              <a:rPr lang="en-US" dirty="0" smtClean="0"/>
              <a:t>Men: higher research knowledge</a:t>
            </a:r>
            <a:endParaRPr lang="en-US" dirty="0"/>
          </a:p>
        </p:txBody>
      </p:sp>
    </p:spTree>
    <p:extLst>
      <p:ext uri="{BB962C8B-B14F-4D97-AF65-F5344CB8AC3E}">
        <p14:creationId xmlns:p14="http://schemas.microsoft.com/office/powerpoint/2010/main" val="38187046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3050"/>
            <a:ext cx="7467600" cy="1162050"/>
          </a:xfrm>
        </p:spPr>
        <p:txBody>
          <a:bodyPr>
            <a:noAutofit/>
          </a:bodyPr>
          <a:lstStyle/>
          <a:p>
            <a:pPr eaLnBrk="1" hangingPunct="1"/>
            <a:r>
              <a:rPr lang="en-US" sz="4400" dirty="0" smtClean="0"/>
              <a:t>Post Program Evaluation</a:t>
            </a:r>
          </a:p>
        </p:txBody>
      </p:sp>
      <p:sp>
        <p:nvSpPr>
          <p:cNvPr id="7" name="Content Placeholder 2"/>
          <p:cNvSpPr txBox="1">
            <a:spLocks/>
          </p:cNvSpPr>
          <p:nvPr/>
        </p:nvSpPr>
        <p:spPr>
          <a:xfrm>
            <a:off x="533400" y="1600200"/>
            <a:ext cx="8305800" cy="4571999"/>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32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8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0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US" dirty="0">
                <a:solidFill>
                  <a:schemeClr val="accent1"/>
                </a:solidFill>
                <a:latin typeface="Arial" pitchFamily="34" charset="0"/>
                <a:cs typeface="Arial" pitchFamily="34" charset="0"/>
              </a:rPr>
              <a:t>M</a:t>
            </a:r>
            <a:r>
              <a:rPr lang="en-US" dirty="0" smtClean="0">
                <a:solidFill>
                  <a:schemeClr val="accent1"/>
                </a:solidFill>
                <a:latin typeface="Arial" pitchFamily="34" charset="0"/>
                <a:cs typeface="Arial" pitchFamily="34" charset="0"/>
              </a:rPr>
              <a:t>ajority are satisfied with program</a:t>
            </a:r>
          </a:p>
          <a:p>
            <a:pPr marL="109728" indent="0">
              <a:buNone/>
            </a:pPr>
            <a:r>
              <a:rPr lang="en-US" dirty="0" smtClean="0">
                <a:solidFill>
                  <a:schemeClr val="tx2"/>
                </a:solidFill>
                <a:latin typeface="Arial" pitchFamily="34" charset="0"/>
                <a:cs typeface="Arial" pitchFamily="34" charset="0"/>
              </a:rPr>
              <a:t>2013:</a:t>
            </a:r>
          </a:p>
          <a:p>
            <a:r>
              <a:rPr lang="en-US" dirty="0" smtClean="0">
                <a:solidFill>
                  <a:schemeClr val="tx2"/>
                </a:solidFill>
                <a:latin typeface="Arial" pitchFamily="34" charset="0"/>
                <a:cs typeface="Arial" pitchFamily="34" charset="0"/>
              </a:rPr>
              <a:t>Faculty advisor </a:t>
            </a:r>
            <a:r>
              <a:rPr lang="en-US" dirty="0" smtClean="0">
                <a:solidFill>
                  <a:schemeClr val="accent1"/>
                </a:solidFill>
                <a:latin typeface="Arial" pitchFamily="34" charset="0"/>
                <a:cs typeface="Arial" pitchFamily="34" charset="0"/>
              </a:rPr>
              <a:t>100%</a:t>
            </a:r>
          </a:p>
          <a:p>
            <a:r>
              <a:rPr lang="en-US" dirty="0" smtClean="0">
                <a:solidFill>
                  <a:schemeClr val="tx2"/>
                </a:solidFill>
                <a:latin typeface="Arial" pitchFamily="34" charset="0"/>
                <a:cs typeface="Arial" pitchFamily="34" charset="0"/>
              </a:rPr>
              <a:t>Housing 100%</a:t>
            </a:r>
          </a:p>
          <a:p>
            <a:r>
              <a:rPr lang="en-US" dirty="0" smtClean="0">
                <a:solidFill>
                  <a:schemeClr val="tx2"/>
                </a:solidFill>
                <a:latin typeface="Arial" pitchFamily="34" charset="0"/>
                <a:cs typeface="Arial" pitchFamily="34" charset="0"/>
              </a:rPr>
              <a:t>Program in general </a:t>
            </a:r>
            <a:r>
              <a:rPr lang="en-US" dirty="0" smtClean="0">
                <a:solidFill>
                  <a:schemeClr val="accent1"/>
                </a:solidFill>
                <a:latin typeface="Arial" pitchFamily="34" charset="0"/>
                <a:cs typeface="Arial" pitchFamily="34" charset="0"/>
              </a:rPr>
              <a:t>100%</a:t>
            </a:r>
          </a:p>
          <a:p>
            <a:r>
              <a:rPr lang="en-US" dirty="0" smtClean="0">
                <a:solidFill>
                  <a:schemeClr val="tx2"/>
                </a:solidFill>
                <a:latin typeface="Arial" pitchFamily="34" charset="0"/>
                <a:cs typeface="Arial" pitchFamily="34" charset="0"/>
              </a:rPr>
              <a:t>Research experience 100%</a:t>
            </a:r>
          </a:p>
          <a:p>
            <a:r>
              <a:rPr lang="en-US" dirty="0" smtClean="0">
                <a:solidFill>
                  <a:schemeClr val="tx2"/>
                </a:solidFill>
                <a:latin typeface="Arial" pitchFamily="34" charset="0"/>
                <a:cs typeface="Arial" pitchFamily="34" charset="0"/>
              </a:rPr>
              <a:t>Interaction with staff </a:t>
            </a:r>
            <a:r>
              <a:rPr lang="en-US" dirty="0" smtClean="0">
                <a:solidFill>
                  <a:schemeClr val="accent1"/>
                </a:solidFill>
                <a:latin typeface="Arial" pitchFamily="34" charset="0"/>
                <a:cs typeface="Arial" pitchFamily="34" charset="0"/>
              </a:rPr>
              <a:t>92%</a:t>
            </a:r>
          </a:p>
          <a:p>
            <a:r>
              <a:rPr lang="en-US" dirty="0" smtClean="0">
                <a:solidFill>
                  <a:schemeClr val="tx2"/>
                </a:solidFill>
                <a:latin typeface="Arial" pitchFamily="34" charset="0"/>
                <a:cs typeface="Arial" pitchFamily="34" charset="0"/>
              </a:rPr>
              <a:t>Interaction with students 100%</a:t>
            </a:r>
          </a:p>
          <a:p>
            <a:endParaRPr lang="en-US" dirty="0"/>
          </a:p>
        </p:txBody>
      </p:sp>
      <p:sp>
        <p:nvSpPr>
          <p:cNvPr id="5" name="TextBox 4"/>
          <p:cNvSpPr txBox="1"/>
          <p:nvPr/>
        </p:nvSpPr>
        <p:spPr>
          <a:xfrm>
            <a:off x="6632888" y="3657600"/>
            <a:ext cx="2102897" cy="646331"/>
          </a:xfrm>
          <a:prstGeom prst="rect">
            <a:avLst/>
          </a:prstGeom>
          <a:noFill/>
        </p:spPr>
        <p:txBody>
          <a:bodyPr wrap="none" rtlCol="0">
            <a:spAutoFit/>
          </a:bodyPr>
          <a:lstStyle/>
          <a:p>
            <a:pPr algn="ctr"/>
            <a:r>
              <a:rPr lang="en-US" dirty="0" smtClean="0">
                <a:solidFill>
                  <a:schemeClr val="accent1"/>
                </a:solidFill>
                <a:latin typeface="Arial" pitchFamily="34" charset="0"/>
                <a:cs typeface="Arial" pitchFamily="34" charset="0"/>
              </a:rPr>
              <a:t>Consistently &gt;90%</a:t>
            </a:r>
          </a:p>
          <a:p>
            <a:pPr algn="ctr"/>
            <a:r>
              <a:rPr lang="en-US" dirty="0" smtClean="0">
                <a:solidFill>
                  <a:schemeClr val="accent1"/>
                </a:solidFill>
                <a:latin typeface="Arial" pitchFamily="34" charset="0"/>
                <a:cs typeface="Arial" pitchFamily="34" charset="0"/>
              </a:rPr>
              <a:t>Across all years</a:t>
            </a:r>
            <a:endParaRPr lang="en-US" dirty="0">
              <a:solidFill>
                <a:schemeClr val="accent1"/>
              </a:solidFill>
              <a:latin typeface="Arial" pitchFamily="34" charset="0"/>
              <a:cs typeface="Arial" pitchFamily="34" charset="0"/>
            </a:endParaRPr>
          </a:p>
        </p:txBody>
      </p:sp>
    </p:spTree>
    <p:extLst>
      <p:ext uri="{BB962C8B-B14F-4D97-AF65-F5344CB8AC3E}">
        <p14:creationId xmlns:p14="http://schemas.microsoft.com/office/powerpoint/2010/main" val="8543318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685800"/>
            <a:ext cx="7467600" cy="1162050"/>
          </a:xfrm>
        </p:spPr>
        <p:txBody>
          <a:bodyPr>
            <a:noAutofit/>
          </a:bodyPr>
          <a:lstStyle/>
          <a:p>
            <a:pPr eaLnBrk="1" hangingPunct="1"/>
            <a:r>
              <a:rPr lang="en-US" sz="4400" dirty="0" smtClean="0"/>
              <a:t>Post Program Evaluation</a:t>
            </a:r>
          </a:p>
        </p:txBody>
      </p:sp>
      <p:sp>
        <p:nvSpPr>
          <p:cNvPr id="7" name="TextBox 6"/>
          <p:cNvSpPr txBox="1"/>
          <p:nvPr/>
        </p:nvSpPr>
        <p:spPr>
          <a:xfrm>
            <a:off x="304800" y="2133600"/>
            <a:ext cx="7848600" cy="3785652"/>
          </a:xfrm>
          <a:prstGeom prst="rect">
            <a:avLst/>
          </a:prstGeom>
          <a:noFill/>
        </p:spPr>
        <p:txBody>
          <a:bodyPr wrap="square" rtlCol="0">
            <a:spAutoFit/>
          </a:bodyPr>
          <a:lstStyle/>
          <a:p>
            <a:r>
              <a:rPr lang="en-US" sz="2400" b="1" dirty="0" smtClean="0">
                <a:solidFill>
                  <a:schemeClr val="tx2"/>
                </a:solidFill>
                <a:latin typeface="Arial"/>
                <a:cs typeface="Arial"/>
              </a:rPr>
              <a:t>Most reward experiences:</a:t>
            </a:r>
          </a:p>
          <a:p>
            <a:endParaRPr lang="en-US" sz="2400" dirty="0" smtClean="0">
              <a:solidFill>
                <a:schemeClr val="tx2"/>
              </a:solidFill>
              <a:latin typeface="Arial"/>
              <a:cs typeface="Arial"/>
            </a:endParaRPr>
          </a:p>
          <a:p>
            <a:pPr marL="285750" indent="-285750">
              <a:buFont typeface="Arial" panose="020B0604020202020204" pitchFamily="34" charset="0"/>
              <a:buChar char="•"/>
            </a:pPr>
            <a:r>
              <a:rPr lang="en-US" sz="2400" dirty="0" smtClean="0">
                <a:solidFill>
                  <a:schemeClr val="tx2"/>
                </a:solidFill>
                <a:latin typeface="Arial"/>
                <a:cs typeface="Arial"/>
              </a:rPr>
              <a:t>Involvement in research with faculty and peers</a:t>
            </a:r>
          </a:p>
          <a:p>
            <a:pPr marL="285750" indent="-285750">
              <a:buFont typeface="Arial" panose="020B0604020202020204" pitchFamily="34" charset="0"/>
              <a:buChar char="•"/>
            </a:pPr>
            <a:r>
              <a:rPr lang="en-US" sz="2400" dirty="0" smtClean="0">
                <a:solidFill>
                  <a:schemeClr val="tx2"/>
                </a:solidFill>
                <a:latin typeface="Arial"/>
                <a:cs typeface="Arial"/>
              </a:rPr>
              <a:t>Getting computing experiences</a:t>
            </a:r>
          </a:p>
          <a:p>
            <a:pPr marL="285750" indent="-285750">
              <a:buFont typeface="Arial" panose="020B0604020202020204" pitchFamily="34" charset="0"/>
              <a:buChar char="•"/>
            </a:pPr>
            <a:r>
              <a:rPr lang="en-US" sz="2400" dirty="0" smtClean="0">
                <a:solidFill>
                  <a:schemeClr val="tx2"/>
                </a:solidFill>
                <a:latin typeface="Arial"/>
                <a:cs typeface="Arial"/>
              </a:rPr>
              <a:t>Improving research and other communication skills</a:t>
            </a:r>
          </a:p>
          <a:p>
            <a:endParaRPr lang="en-US" sz="2400" dirty="0">
              <a:solidFill>
                <a:schemeClr val="tx2"/>
              </a:solidFill>
              <a:latin typeface="Arial"/>
              <a:cs typeface="Arial"/>
            </a:endParaRPr>
          </a:p>
          <a:p>
            <a:r>
              <a:rPr lang="en-US" sz="2400" b="1" dirty="0" smtClean="0">
                <a:solidFill>
                  <a:schemeClr val="tx2"/>
                </a:solidFill>
                <a:latin typeface="Arial"/>
                <a:cs typeface="Arial"/>
              </a:rPr>
              <a:t>Most frustrated experiences:</a:t>
            </a:r>
          </a:p>
          <a:p>
            <a:endParaRPr lang="en-US" sz="2400" dirty="0" smtClean="0">
              <a:solidFill>
                <a:schemeClr val="tx2"/>
              </a:solidFill>
              <a:latin typeface="Arial"/>
              <a:cs typeface="Arial"/>
            </a:endParaRPr>
          </a:p>
          <a:p>
            <a:pPr marL="285750" indent="-285750">
              <a:buFont typeface="Arial" panose="020B0604020202020204" pitchFamily="34" charset="0"/>
              <a:buChar char="•"/>
            </a:pPr>
            <a:r>
              <a:rPr lang="en-US" sz="2400" dirty="0" smtClean="0">
                <a:solidFill>
                  <a:schemeClr val="tx2"/>
                </a:solidFill>
                <a:latin typeface="Arial"/>
                <a:cs typeface="Arial"/>
              </a:rPr>
              <a:t>Connections and communications with mentors</a:t>
            </a:r>
          </a:p>
          <a:p>
            <a:pPr marL="285750" indent="-285750">
              <a:buFont typeface="Arial" panose="020B0604020202020204" pitchFamily="34" charset="0"/>
              <a:buChar char="•"/>
            </a:pPr>
            <a:r>
              <a:rPr lang="en-US" sz="2400" dirty="0" smtClean="0">
                <a:solidFill>
                  <a:schemeClr val="tx2"/>
                </a:solidFill>
                <a:latin typeface="Arial"/>
                <a:cs typeface="Arial"/>
              </a:rPr>
              <a:t>Lack of programming background</a:t>
            </a:r>
            <a:endParaRPr lang="en-US" sz="2400" dirty="0">
              <a:solidFill>
                <a:schemeClr val="tx2"/>
              </a:solidFill>
              <a:latin typeface="Arial"/>
              <a:cs typeface="Arial"/>
            </a:endParaRPr>
          </a:p>
        </p:txBody>
      </p:sp>
    </p:spTree>
    <p:extLst>
      <p:ext uri="{BB962C8B-B14F-4D97-AF65-F5344CB8AC3E}">
        <p14:creationId xmlns:p14="http://schemas.microsoft.com/office/powerpoint/2010/main" val="33043346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533400"/>
            <a:ext cx="8229600" cy="1069848"/>
          </a:xfrm>
        </p:spPr>
        <p:txBody>
          <a:bodyPr/>
          <a:lstStyle/>
          <a:p>
            <a:pPr eaLnBrk="1" hangingPunct="1"/>
            <a:r>
              <a:rPr lang="en-US" dirty="0" smtClean="0"/>
              <a:t>What does it all mean?</a:t>
            </a:r>
          </a:p>
        </p:txBody>
      </p:sp>
      <p:graphicFrame>
        <p:nvGraphicFramePr>
          <p:cNvPr id="9" name="Diagram 8"/>
          <p:cNvGraphicFramePr/>
          <p:nvPr>
            <p:extLst>
              <p:ext uri="{D42A27DB-BD31-4B8C-83A1-F6EECF244321}">
                <p14:modId xmlns:p14="http://schemas.microsoft.com/office/powerpoint/2010/main" val="3481464860"/>
              </p:ext>
            </p:extLst>
          </p:nvPr>
        </p:nvGraphicFramePr>
        <p:xfrm>
          <a:off x="1143000" y="1905000"/>
          <a:ext cx="7086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4" name="Content Placeholder 3"/>
          <p:cNvSpPr>
            <a:spLocks noGrp="1"/>
          </p:cNvSpPr>
          <p:nvPr>
            <p:ph idx="1"/>
          </p:nvPr>
        </p:nvSpPr>
        <p:spPr/>
        <p:txBody>
          <a:bodyPr/>
          <a:lstStyle/>
          <a:p>
            <a:r>
              <a:rPr lang="en-US" dirty="0" smtClean="0"/>
              <a:t>A la Carte Survey</a:t>
            </a:r>
          </a:p>
          <a:p>
            <a:pPr lvl="1"/>
            <a:r>
              <a:rPr lang="en-US" dirty="0" smtClean="0"/>
              <a:t>Call out in  April</a:t>
            </a:r>
          </a:p>
          <a:p>
            <a:pPr lvl="1"/>
            <a:r>
              <a:rPr lang="en-US" dirty="0" smtClean="0"/>
              <a:t>New modules &amp; implementation choices</a:t>
            </a:r>
          </a:p>
          <a:p>
            <a:r>
              <a:rPr lang="en-US" dirty="0" smtClean="0"/>
              <a:t>Faculty Impact Survey</a:t>
            </a:r>
          </a:p>
          <a:p>
            <a:pPr lvl="1"/>
            <a:r>
              <a:rPr lang="en-US" dirty="0" smtClean="0"/>
              <a:t>August/Sept</a:t>
            </a:r>
          </a:p>
          <a:p>
            <a:r>
              <a:rPr lang="en-US" dirty="0" smtClean="0"/>
              <a:t>Comparison of Applicants to Participants</a:t>
            </a:r>
          </a:p>
          <a:p>
            <a:pPr lvl="1"/>
            <a:r>
              <a:rPr lang="en-US" dirty="0" smtClean="0"/>
              <a:t>August/Sept</a:t>
            </a:r>
          </a:p>
          <a:p>
            <a:r>
              <a:rPr lang="en-US" dirty="0" smtClean="0"/>
              <a:t>Alumni Follow Up Tool</a:t>
            </a:r>
          </a:p>
          <a:p>
            <a:pPr lvl="1"/>
            <a:r>
              <a:rPr lang="en-US" dirty="0" smtClean="0"/>
              <a:t>A survey to build upon</a:t>
            </a:r>
            <a:endParaRPr lang="en-US" dirty="0"/>
          </a:p>
        </p:txBody>
      </p:sp>
    </p:spTree>
    <p:extLst>
      <p:ext uri="{BB962C8B-B14F-4D97-AF65-F5344CB8AC3E}">
        <p14:creationId xmlns:p14="http://schemas.microsoft.com/office/powerpoint/2010/main" val="22519835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342569125"/>
              </p:ext>
            </p:extLst>
          </p:nvPr>
        </p:nvGraphicFramePr>
        <p:xfrm>
          <a:off x="457200" y="685800"/>
          <a:ext cx="8229600" cy="5695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38160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0"/>
            <a:ext cx="8229600" cy="1069848"/>
          </a:xfrm>
        </p:spPr>
        <p:txBody>
          <a:bodyPr>
            <a:normAutofit fontScale="90000"/>
          </a:bodyPr>
          <a:lstStyle/>
          <a:p>
            <a:pPr algn="ctr"/>
            <a:r>
              <a:rPr lang="en-US" dirty="0" smtClean="0"/>
              <a:t>Thank you</a:t>
            </a:r>
            <a:br>
              <a:rPr lang="en-US" dirty="0" smtClean="0"/>
            </a:br>
            <a:r>
              <a:rPr lang="en-US" sz="3100" dirty="0" smtClean="0">
                <a:solidFill>
                  <a:schemeClr val="accent1"/>
                </a:solidFill>
              </a:rPr>
              <a:t>audrey.rorrer@uncc.edu</a:t>
            </a:r>
            <a:endParaRPr lang="en-US" sz="3100" dirty="0">
              <a:solidFill>
                <a:schemeClr val="accent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mtClean="0"/>
              <a:t>Appendices</a:t>
            </a:r>
            <a:endParaRPr lang="en-US" dirty="0"/>
          </a:p>
        </p:txBody>
      </p:sp>
      <p:sp>
        <p:nvSpPr>
          <p:cNvPr id="6" name="Footer Placeholder 3"/>
          <p:cNvSpPr>
            <a:spLocks noGrp="1"/>
          </p:cNvSpPr>
          <p:nvPr>
            <p:ph type="ftr" sz="quarter" idx="11"/>
          </p:nvPr>
        </p:nvSpPr>
        <p:spPr>
          <a:xfrm>
            <a:off x="2971800" y="6096000"/>
            <a:ext cx="3581400" cy="457200"/>
          </a:xfrm>
        </p:spPr>
        <p:txBody>
          <a:bodyPr/>
          <a:lstStyle/>
          <a:p>
            <a:pPr algn="ctr"/>
            <a:r>
              <a:rPr lang="en-US" sz="1000" b="1" dirty="0" smtClean="0">
                <a:solidFill>
                  <a:schemeClr val="tx1"/>
                </a:solidFill>
                <a:latin typeface="Arial"/>
                <a:cs typeface="Arial"/>
              </a:rPr>
              <a:t>NSF CISE REU PI Meeting, Arlington, VA, March 2014</a:t>
            </a:r>
            <a:endParaRPr lang="en-US" sz="1000" b="1" dirty="0">
              <a:solidFill>
                <a:schemeClr val="tx1"/>
              </a:solidFill>
              <a:latin typeface="Arial"/>
              <a:cs typeface="Arial"/>
            </a:endParaRPr>
          </a:p>
        </p:txBody>
      </p:sp>
    </p:spTree>
    <p:extLst>
      <p:ext uri="{BB962C8B-B14F-4D97-AF65-F5344CB8AC3E}">
        <p14:creationId xmlns:p14="http://schemas.microsoft.com/office/powerpoint/2010/main" val="27857396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838200"/>
            <a:ext cx="8229600" cy="781050"/>
          </a:xfrm>
        </p:spPr>
        <p:txBody>
          <a:bodyPr>
            <a:normAutofit/>
          </a:bodyPr>
          <a:lstStyle/>
          <a:p>
            <a:pPr eaLnBrk="1" fontAlgn="auto" hangingPunct="1">
              <a:spcAft>
                <a:spcPts val="0"/>
              </a:spcAft>
              <a:defRPr/>
            </a:pPr>
            <a:r>
              <a:rPr lang="en-US" dirty="0" smtClean="0"/>
              <a:t>Participating Sites</a:t>
            </a:r>
          </a:p>
        </p:txBody>
      </p:sp>
      <p:graphicFrame>
        <p:nvGraphicFramePr>
          <p:cNvPr id="3" name="Table 2"/>
          <p:cNvGraphicFramePr>
            <a:graphicFrameLocks noGrp="1"/>
          </p:cNvGraphicFramePr>
          <p:nvPr>
            <p:extLst>
              <p:ext uri="{D42A27DB-BD31-4B8C-83A1-F6EECF244321}">
                <p14:modId xmlns:p14="http://schemas.microsoft.com/office/powerpoint/2010/main" val="1938110558"/>
              </p:ext>
            </p:extLst>
          </p:nvPr>
        </p:nvGraphicFramePr>
        <p:xfrm>
          <a:off x="1143000" y="2514601"/>
          <a:ext cx="7162800" cy="2971798"/>
        </p:xfrm>
        <a:graphic>
          <a:graphicData uri="http://schemas.openxmlformats.org/drawingml/2006/table">
            <a:tbl>
              <a:tblPr firstRow="1" bandRow="1">
                <a:tableStyleId>{5C22544A-7EE6-4342-B048-85BDC9FD1C3A}</a:tableStyleId>
              </a:tblPr>
              <a:tblGrid>
                <a:gridCol w="2387600"/>
                <a:gridCol w="2387600"/>
                <a:gridCol w="2387600"/>
              </a:tblGrid>
              <a:tr h="895806">
                <a:tc>
                  <a:txBody>
                    <a:bodyPr/>
                    <a:lstStyle/>
                    <a:p>
                      <a:r>
                        <a:rPr lang="en-US" dirty="0" smtClean="0"/>
                        <a:t>Year</a:t>
                      </a:r>
                      <a:endParaRPr lang="en-US" dirty="0"/>
                    </a:p>
                  </a:txBody>
                  <a:tcPr/>
                </a:tc>
                <a:tc>
                  <a:txBody>
                    <a:bodyPr/>
                    <a:lstStyle/>
                    <a:p>
                      <a:r>
                        <a:rPr lang="en-US" dirty="0" smtClean="0"/>
                        <a:t>Common</a:t>
                      </a:r>
                      <a:r>
                        <a:rPr lang="en-US" baseline="0" dirty="0" smtClean="0"/>
                        <a:t> Application</a:t>
                      </a:r>
                      <a:endParaRPr lang="en-US" dirty="0"/>
                    </a:p>
                  </a:txBody>
                  <a:tcPr/>
                </a:tc>
                <a:tc>
                  <a:txBody>
                    <a:bodyPr/>
                    <a:lstStyle/>
                    <a:p>
                      <a:r>
                        <a:rPr lang="en-US" dirty="0" smtClean="0"/>
                        <a:t>A la Carte Survey</a:t>
                      </a:r>
                      <a:endParaRPr lang="en-US" dirty="0"/>
                    </a:p>
                  </a:txBody>
                  <a:tcPr/>
                </a:tc>
              </a:tr>
              <a:tr h="518998">
                <a:tc>
                  <a:txBody>
                    <a:bodyPr/>
                    <a:lstStyle/>
                    <a:p>
                      <a:r>
                        <a:rPr lang="en-US" dirty="0" smtClean="0"/>
                        <a:t>2013</a:t>
                      </a:r>
                      <a:endParaRPr lang="en-US" dirty="0"/>
                    </a:p>
                  </a:txBody>
                  <a:tcPr/>
                </a:tc>
                <a:tc>
                  <a:txBody>
                    <a:bodyPr/>
                    <a:lstStyle/>
                    <a:p>
                      <a:r>
                        <a:rPr lang="en-US" dirty="0" smtClean="0"/>
                        <a:t>26</a:t>
                      </a:r>
                      <a:endParaRPr lang="en-US" dirty="0"/>
                    </a:p>
                  </a:txBody>
                  <a:tcPr/>
                </a:tc>
                <a:tc>
                  <a:txBody>
                    <a:bodyPr/>
                    <a:lstStyle/>
                    <a:p>
                      <a:r>
                        <a:rPr lang="en-US" dirty="0" smtClean="0"/>
                        <a:t>30</a:t>
                      </a:r>
                      <a:endParaRPr lang="en-US" dirty="0"/>
                    </a:p>
                  </a:txBody>
                  <a:tcPr/>
                </a:tc>
              </a:tr>
              <a:tr h="518998">
                <a:tc>
                  <a:txBody>
                    <a:bodyPr/>
                    <a:lstStyle/>
                    <a:p>
                      <a:r>
                        <a:rPr lang="en-US" dirty="0" smtClean="0"/>
                        <a:t>2012</a:t>
                      </a:r>
                      <a:endParaRPr lang="en-US" dirty="0"/>
                    </a:p>
                  </a:txBody>
                  <a:tcPr/>
                </a:tc>
                <a:tc>
                  <a:txBody>
                    <a:bodyPr/>
                    <a:lstStyle/>
                    <a:p>
                      <a:r>
                        <a:rPr lang="en-US" dirty="0" smtClean="0"/>
                        <a:t>22</a:t>
                      </a:r>
                      <a:endParaRPr lang="en-US" dirty="0"/>
                    </a:p>
                  </a:txBody>
                  <a:tcPr/>
                </a:tc>
                <a:tc>
                  <a:txBody>
                    <a:bodyPr/>
                    <a:lstStyle/>
                    <a:p>
                      <a:r>
                        <a:rPr lang="en-US" dirty="0" smtClean="0"/>
                        <a:t>23</a:t>
                      </a:r>
                      <a:endParaRPr lang="en-US" dirty="0"/>
                    </a:p>
                  </a:txBody>
                  <a:tcPr/>
                </a:tc>
              </a:tr>
              <a:tr h="518998">
                <a:tc>
                  <a:txBody>
                    <a:bodyPr/>
                    <a:lstStyle/>
                    <a:p>
                      <a:r>
                        <a:rPr lang="en-US" dirty="0" smtClean="0"/>
                        <a:t>2011</a:t>
                      </a:r>
                      <a:endParaRPr lang="en-US" dirty="0"/>
                    </a:p>
                  </a:txBody>
                  <a:tcPr/>
                </a:tc>
                <a:tc>
                  <a:txBody>
                    <a:bodyPr/>
                    <a:lstStyle/>
                    <a:p>
                      <a:r>
                        <a:rPr lang="en-US" dirty="0" smtClean="0"/>
                        <a:t>20</a:t>
                      </a:r>
                      <a:endParaRPr lang="en-US" dirty="0"/>
                    </a:p>
                  </a:txBody>
                  <a:tcPr/>
                </a:tc>
                <a:tc>
                  <a:txBody>
                    <a:bodyPr/>
                    <a:lstStyle/>
                    <a:p>
                      <a:r>
                        <a:rPr lang="en-US" dirty="0" smtClean="0"/>
                        <a:t>18</a:t>
                      </a:r>
                      <a:endParaRPr lang="en-US" dirty="0"/>
                    </a:p>
                  </a:txBody>
                  <a:tcPr/>
                </a:tc>
              </a:tr>
              <a:tr h="518998">
                <a:tc>
                  <a:txBody>
                    <a:bodyPr/>
                    <a:lstStyle/>
                    <a:p>
                      <a:r>
                        <a:rPr lang="en-US" dirty="0" smtClean="0"/>
                        <a:t>2010</a:t>
                      </a:r>
                      <a:endParaRPr lang="en-US" dirty="0"/>
                    </a:p>
                  </a:txBody>
                  <a:tcPr/>
                </a:tc>
                <a:tc>
                  <a:txBody>
                    <a:bodyPr/>
                    <a:lstStyle/>
                    <a:p>
                      <a:r>
                        <a:rPr lang="en-US" dirty="0" smtClean="0"/>
                        <a:t>13</a:t>
                      </a:r>
                      <a:endParaRPr lang="en-US" dirty="0"/>
                    </a:p>
                  </a:txBody>
                  <a:tcPr/>
                </a:tc>
                <a:tc>
                  <a:txBody>
                    <a:bodyPr/>
                    <a:lstStyle/>
                    <a:p>
                      <a:r>
                        <a:rPr lang="en-US" dirty="0" smtClean="0"/>
                        <a:t>20</a:t>
                      </a:r>
                      <a:endParaRPr lang="en-US" dirty="0"/>
                    </a:p>
                  </a:txBody>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609600"/>
            <a:ext cx="8229600" cy="1066800"/>
          </a:xfrm>
        </p:spPr>
        <p:txBody>
          <a:bodyPr/>
          <a:lstStyle/>
          <a:p>
            <a:pPr eaLnBrk="1" hangingPunct="1"/>
            <a:r>
              <a:rPr lang="en-US" dirty="0" smtClean="0"/>
              <a:t>A la Carte Methodology</a:t>
            </a:r>
          </a:p>
        </p:txBody>
      </p:sp>
      <p:sp>
        <p:nvSpPr>
          <p:cNvPr id="23555" name="Rectangle 3"/>
          <p:cNvSpPr>
            <a:spLocks noGrp="1" noChangeArrowheads="1"/>
          </p:cNvSpPr>
          <p:nvPr>
            <p:ph idx="1"/>
          </p:nvPr>
        </p:nvSpPr>
        <p:spPr>
          <a:xfrm>
            <a:off x="457200" y="1524000"/>
            <a:ext cx="8229600" cy="5050536"/>
          </a:xfrm>
        </p:spPr>
        <p:txBody>
          <a:bodyPr>
            <a:normAutofit/>
          </a:bodyPr>
          <a:lstStyle/>
          <a:p>
            <a:pPr eaLnBrk="1" hangingPunct="1"/>
            <a:r>
              <a:rPr lang="en-US" sz="2400" dirty="0" smtClean="0">
                <a:solidFill>
                  <a:schemeClr val="accent2"/>
                </a:solidFill>
                <a:latin typeface="Arial" pitchFamily="34" charset="0"/>
                <a:cs typeface="Arial" pitchFamily="34" charset="0"/>
              </a:rPr>
              <a:t>Items</a:t>
            </a:r>
            <a:endParaRPr lang="en-US" sz="2400" dirty="0" smtClean="0">
              <a:latin typeface="Arial" pitchFamily="34" charset="0"/>
              <a:cs typeface="Arial" pitchFamily="34" charset="0"/>
            </a:endParaRPr>
          </a:p>
          <a:p>
            <a:pPr lvl="1" eaLnBrk="1" hangingPunct="1"/>
            <a:r>
              <a:rPr lang="en-US" sz="2000" dirty="0" smtClean="0">
                <a:latin typeface="Arial" pitchFamily="34" charset="0"/>
                <a:cs typeface="Arial" pitchFamily="34" charset="0"/>
              </a:rPr>
              <a:t>4 point </a:t>
            </a:r>
            <a:r>
              <a:rPr lang="en-US" sz="2000" dirty="0" err="1" smtClean="0">
                <a:latin typeface="Arial" pitchFamily="34" charset="0"/>
                <a:cs typeface="Arial" pitchFamily="34" charset="0"/>
              </a:rPr>
              <a:t>Likert</a:t>
            </a:r>
            <a:r>
              <a:rPr lang="en-US" sz="2000" dirty="0" smtClean="0">
                <a:latin typeface="Arial" pitchFamily="34" charset="0"/>
                <a:cs typeface="Arial" pitchFamily="34" charset="0"/>
              </a:rPr>
              <a:t> type scale, 4 being positive in 2010/2011</a:t>
            </a:r>
          </a:p>
          <a:p>
            <a:pPr lvl="1" eaLnBrk="1" hangingPunct="1"/>
            <a:r>
              <a:rPr lang="en-US" sz="2000" dirty="0" smtClean="0">
                <a:latin typeface="Arial" pitchFamily="34" charset="0"/>
                <a:cs typeface="Arial" pitchFamily="34" charset="0"/>
              </a:rPr>
              <a:t>Converted to 5 point scale in 2012</a:t>
            </a:r>
          </a:p>
          <a:p>
            <a:pPr lvl="1" eaLnBrk="1" hangingPunct="1"/>
            <a:r>
              <a:rPr lang="en-US" sz="2000" dirty="0" smtClean="0">
                <a:latin typeface="Arial" pitchFamily="34" charset="0"/>
                <a:cs typeface="Arial" pitchFamily="34" charset="0"/>
              </a:rPr>
              <a:t>Some items were reverse scored</a:t>
            </a:r>
          </a:p>
          <a:p>
            <a:pPr lvl="1" eaLnBrk="1" hangingPunct="1"/>
            <a:r>
              <a:rPr lang="en-US" sz="2000" dirty="0" smtClean="0">
                <a:latin typeface="Arial" pitchFamily="34" charset="0"/>
                <a:cs typeface="Arial" pitchFamily="34" charset="0"/>
              </a:rPr>
              <a:t>Collapsed into construct means representing 4 variables</a:t>
            </a:r>
          </a:p>
          <a:p>
            <a:pPr lvl="1" eaLnBrk="1" hangingPunct="1"/>
            <a:r>
              <a:rPr lang="en-US" sz="2000" dirty="0" smtClean="0">
                <a:latin typeface="Arial" pitchFamily="34" charset="0"/>
                <a:cs typeface="Arial" pitchFamily="34" charset="0"/>
              </a:rPr>
              <a:t>Ethnicity collapsed into URM status</a:t>
            </a:r>
          </a:p>
          <a:p>
            <a:pPr eaLnBrk="1" hangingPunct="1"/>
            <a:r>
              <a:rPr lang="en-US" sz="2400" dirty="0" smtClean="0">
                <a:solidFill>
                  <a:schemeClr val="accent2"/>
                </a:solidFill>
                <a:latin typeface="Arial" pitchFamily="34" charset="0"/>
                <a:cs typeface="Arial" pitchFamily="34" charset="0"/>
              </a:rPr>
              <a:t>Reliability</a:t>
            </a:r>
            <a:endParaRPr lang="en-US" sz="2400" dirty="0" smtClean="0">
              <a:latin typeface="Arial" pitchFamily="34" charset="0"/>
              <a:cs typeface="Arial" pitchFamily="34" charset="0"/>
            </a:endParaRPr>
          </a:p>
          <a:p>
            <a:pPr lvl="1" eaLnBrk="1" hangingPunct="1"/>
            <a:r>
              <a:rPr lang="en-US" sz="2000" dirty="0" smtClean="0">
                <a:latin typeface="Arial" pitchFamily="34" charset="0"/>
                <a:cs typeface="Arial" pitchFamily="34" charset="0"/>
              </a:rPr>
              <a:t>Coefficient alphas above .547</a:t>
            </a:r>
            <a:r>
              <a:rPr lang="en-US" dirty="0" smtClean="0">
                <a:latin typeface="Arial" pitchFamily="34" charset="0"/>
                <a:cs typeface="Arial" pitchFamily="34" charset="0"/>
              </a:rPr>
              <a:t> </a:t>
            </a:r>
            <a:endParaRPr lang="en-US" sz="2000" dirty="0" smtClean="0">
              <a:latin typeface="Arial" pitchFamily="34" charset="0"/>
              <a:cs typeface="Arial" pitchFamily="34" charset="0"/>
            </a:endParaRPr>
          </a:p>
          <a:p>
            <a:pPr eaLnBrk="1" hangingPunct="1"/>
            <a:r>
              <a:rPr lang="en-US" sz="2400" dirty="0" smtClean="0">
                <a:solidFill>
                  <a:schemeClr val="accent2"/>
                </a:solidFill>
                <a:latin typeface="Arial" pitchFamily="34" charset="0"/>
                <a:cs typeface="Arial" pitchFamily="34" charset="0"/>
              </a:rPr>
              <a:t>MANOVA </a:t>
            </a:r>
            <a:endParaRPr lang="en-US" sz="2400" dirty="0" smtClean="0">
              <a:latin typeface="Arial" pitchFamily="34" charset="0"/>
              <a:cs typeface="Arial" pitchFamily="34" charset="0"/>
            </a:endParaRPr>
          </a:p>
          <a:p>
            <a:pPr lvl="1" eaLnBrk="1" hangingPunct="1"/>
            <a:r>
              <a:rPr lang="en-US" sz="2000" dirty="0" smtClean="0">
                <a:latin typeface="Arial" pitchFamily="34" charset="0"/>
                <a:cs typeface="Arial" pitchFamily="34" charset="0"/>
              </a:rPr>
              <a:t>To test hypothesis that there would be differences between means based on time, gender, URM status; </a:t>
            </a:r>
          </a:p>
          <a:p>
            <a:pPr lvl="2"/>
            <a:r>
              <a:rPr lang="en-US" sz="1800" dirty="0" smtClean="0">
                <a:latin typeface="Arial" pitchFamily="34" charset="0"/>
                <a:cs typeface="Arial" pitchFamily="34" charset="0"/>
              </a:rPr>
              <a:t>none found in 2010</a:t>
            </a:r>
          </a:p>
          <a:p>
            <a:pPr>
              <a:buNone/>
            </a:pPr>
            <a:endParaRPr lang="en-US" sz="2200" dirty="0" smtClean="0">
              <a:latin typeface="Arial" pitchFamily="34" charset="0"/>
              <a:cs typeface="Arial" pitchFamily="34" charset="0"/>
            </a:endParaRPr>
          </a:p>
          <a:p>
            <a:pPr lvl="1" eaLnBrk="1" hangingPunct="1">
              <a:buFontTx/>
              <a:buNone/>
            </a:pPr>
            <a:endParaRPr lang="en-US"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09600"/>
            <a:ext cx="8229600" cy="1066800"/>
          </a:xfrm>
        </p:spPr>
        <p:txBody>
          <a:bodyPr>
            <a:normAutofit fontScale="90000"/>
          </a:bodyPr>
          <a:lstStyle/>
          <a:p>
            <a:r>
              <a:rPr lang="en-US" dirty="0" smtClean="0"/>
              <a:t>A la Carte Student Survey Participants</a:t>
            </a:r>
            <a:endParaRPr lang="en-US" dirty="0"/>
          </a:p>
        </p:txBody>
      </p:sp>
      <p:sp>
        <p:nvSpPr>
          <p:cNvPr id="9" name="Content Placeholder 8"/>
          <p:cNvSpPr>
            <a:spLocks noGrp="1"/>
          </p:cNvSpPr>
          <p:nvPr>
            <p:ph idx="1"/>
          </p:nvPr>
        </p:nvSpPr>
        <p:spPr>
          <a:xfrm>
            <a:off x="457200" y="1752600"/>
            <a:ext cx="8229600" cy="4325112"/>
          </a:xfrm>
        </p:spPr>
        <p:txBody>
          <a:bodyPr/>
          <a:lstStyle/>
          <a:p>
            <a:r>
              <a:rPr lang="en-US" dirty="0" smtClean="0"/>
              <a:t>Responses</a:t>
            </a:r>
          </a:p>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81745739"/>
              </p:ext>
            </p:extLst>
          </p:nvPr>
        </p:nvGraphicFramePr>
        <p:xfrm>
          <a:off x="1524000" y="3200400"/>
          <a:ext cx="6705600" cy="2123440"/>
        </p:xfrm>
        <a:graphic>
          <a:graphicData uri="http://schemas.openxmlformats.org/drawingml/2006/table">
            <a:tbl>
              <a:tblPr firstRow="1" bandRow="1">
                <a:tableStyleId>{5C22544A-7EE6-4342-B048-85BDC9FD1C3A}</a:tableStyleId>
              </a:tblPr>
              <a:tblGrid>
                <a:gridCol w="1341120"/>
                <a:gridCol w="1341120"/>
                <a:gridCol w="1341120"/>
                <a:gridCol w="1341120"/>
                <a:gridCol w="1341120"/>
              </a:tblGrid>
              <a:tr h="370840">
                <a:tc>
                  <a:txBody>
                    <a:bodyPr/>
                    <a:lstStyle/>
                    <a:p>
                      <a:endParaRPr lang="en-US" dirty="0"/>
                    </a:p>
                  </a:txBody>
                  <a:tcPr/>
                </a:tc>
                <a:tc>
                  <a:txBody>
                    <a:bodyPr/>
                    <a:lstStyle/>
                    <a:p>
                      <a:r>
                        <a:rPr lang="en-US" dirty="0" smtClean="0"/>
                        <a:t>Number of Sites</a:t>
                      </a:r>
                      <a:endParaRPr lang="en-US" dirty="0"/>
                    </a:p>
                  </a:txBody>
                  <a:tcPr/>
                </a:tc>
                <a:tc>
                  <a:txBody>
                    <a:bodyPr/>
                    <a:lstStyle/>
                    <a:p>
                      <a:r>
                        <a:rPr lang="en-US" dirty="0" smtClean="0"/>
                        <a:t>Pre</a:t>
                      </a:r>
                      <a:r>
                        <a:rPr lang="en-US" baseline="0" dirty="0" smtClean="0"/>
                        <a:t> Survey N</a:t>
                      </a:r>
                      <a:endParaRPr lang="en-US" dirty="0"/>
                    </a:p>
                  </a:txBody>
                  <a:tcPr/>
                </a:tc>
                <a:tc>
                  <a:txBody>
                    <a:bodyPr/>
                    <a:lstStyle/>
                    <a:p>
                      <a:r>
                        <a:rPr lang="en-US" dirty="0" smtClean="0"/>
                        <a:t>Post Survey N</a:t>
                      </a:r>
                      <a:endParaRPr lang="en-US" dirty="0"/>
                    </a:p>
                  </a:txBody>
                  <a:tcPr/>
                </a:tc>
                <a:tc>
                  <a:txBody>
                    <a:bodyPr/>
                    <a:lstStyle/>
                    <a:p>
                      <a:r>
                        <a:rPr lang="en-US" dirty="0" smtClean="0"/>
                        <a:t>Response Rate*</a:t>
                      </a:r>
                      <a:endParaRPr lang="en-US" dirty="0"/>
                    </a:p>
                  </a:txBody>
                  <a:tcPr/>
                </a:tc>
              </a:tr>
              <a:tr h="370840">
                <a:tc>
                  <a:txBody>
                    <a:bodyPr/>
                    <a:lstStyle/>
                    <a:p>
                      <a:r>
                        <a:rPr lang="en-US" dirty="0" smtClean="0"/>
                        <a:t>2010</a:t>
                      </a:r>
                      <a:endParaRPr lang="en-US" dirty="0"/>
                    </a:p>
                  </a:txBody>
                  <a:tcPr/>
                </a:tc>
                <a:tc>
                  <a:txBody>
                    <a:bodyPr/>
                    <a:lstStyle/>
                    <a:p>
                      <a:r>
                        <a:rPr lang="en-US" dirty="0" smtClean="0"/>
                        <a:t>20</a:t>
                      </a:r>
                      <a:endParaRPr lang="en-US" dirty="0"/>
                    </a:p>
                  </a:txBody>
                  <a:tcPr/>
                </a:tc>
                <a:tc>
                  <a:txBody>
                    <a:bodyPr/>
                    <a:lstStyle/>
                    <a:p>
                      <a:r>
                        <a:rPr lang="en-US" dirty="0" smtClean="0"/>
                        <a:t>196</a:t>
                      </a:r>
                      <a:endParaRPr lang="en-US" dirty="0"/>
                    </a:p>
                  </a:txBody>
                  <a:tcPr/>
                </a:tc>
                <a:tc>
                  <a:txBody>
                    <a:bodyPr/>
                    <a:lstStyle/>
                    <a:p>
                      <a:r>
                        <a:rPr lang="en-US" dirty="0" smtClean="0"/>
                        <a:t>144</a:t>
                      </a:r>
                      <a:endParaRPr lang="en-US" dirty="0"/>
                    </a:p>
                  </a:txBody>
                  <a:tcPr/>
                </a:tc>
                <a:tc>
                  <a:txBody>
                    <a:bodyPr/>
                    <a:lstStyle/>
                    <a:p>
                      <a:r>
                        <a:rPr lang="en-US" dirty="0" smtClean="0"/>
                        <a:t>72%</a:t>
                      </a:r>
                      <a:endParaRPr lang="en-US" dirty="0"/>
                    </a:p>
                  </a:txBody>
                  <a:tcPr/>
                </a:tc>
              </a:tr>
              <a:tr h="370840">
                <a:tc>
                  <a:txBody>
                    <a:bodyPr/>
                    <a:lstStyle/>
                    <a:p>
                      <a:r>
                        <a:rPr lang="en-US" dirty="0" smtClean="0"/>
                        <a:t>2011</a:t>
                      </a:r>
                      <a:endParaRPr lang="en-US" dirty="0"/>
                    </a:p>
                  </a:txBody>
                  <a:tcPr/>
                </a:tc>
                <a:tc>
                  <a:txBody>
                    <a:bodyPr/>
                    <a:lstStyle/>
                    <a:p>
                      <a:r>
                        <a:rPr lang="en-US" dirty="0" smtClean="0"/>
                        <a:t>18</a:t>
                      </a:r>
                      <a:endParaRPr lang="en-US" dirty="0"/>
                    </a:p>
                  </a:txBody>
                  <a:tcPr/>
                </a:tc>
                <a:tc>
                  <a:txBody>
                    <a:bodyPr/>
                    <a:lstStyle/>
                    <a:p>
                      <a:r>
                        <a:rPr lang="en-US" dirty="0" smtClean="0"/>
                        <a:t>199</a:t>
                      </a:r>
                      <a:endParaRPr lang="en-US" dirty="0"/>
                    </a:p>
                  </a:txBody>
                  <a:tcPr/>
                </a:tc>
                <a:tc>
                  <a:txBody>
                    <a:bodyPr/>
                    <a:lstStyle/>
                    <a:p>
                      <a:r>
                        <a:rPr lang="en-US" dirty="0" smtClean="0"/>
                        <a:t>137</a:t>
                      </a:r>
                      <a:endParaRPr lang="en-US" dirty="0"/>
                    </a:p>
                  </a:txBody>
                  <a:tcPr/>
                </a:tc>
                <a:tc>
                  <a:txBody>
                    <a:bodyPr/>
                    <a:lstStyle/>
                    <a:p>
                      <a:r>
                        <a:rPr lang="en-US" dirty="0" smtClean="0"/>
                        <a:t>76%</a:t>
                      </a:r>
                      <a:endParaRPr lang="en-US" dirty="0"/>
                    </a:p>
                  </a:txBody>
                  <a:tcPr/>
                </a:tc>
              </a:tr>
              <a:tr h="370840">
                <a:tc>
                  <a:txBody>
                    <a:bodyPr/>
                    <a:lstStyle/>
                    <a:p>
                      <a:r>
                        <a:rPr lang="en-US" dirty="0" smtClean="0"/>
                        <a:t>2012</a:t>
                      </a:r>
                      <a:endParaRPr lang="en-US" dirty="0"/>
                    </a:p>
                  </a:txBody>
                  <a:tcPr/>
                </a:tc>
                <a:tc>
                  <a:txBody>
                    <a:bodyPr/>
                    <a:lstStyle/>
                    <a:p>
                      <a:r>
                        <a:rPr lang="en-US" dirty="0" smtClean="0"/>
                        <a:t>23</a:t>
                      </a:r>
                      <a:endParaRPr lang="en-US" dirty="0"/>
                    </a:p>
                  </a:txBody>
                  <a:tcPr/>
                </a:tc>
                <a:tc>
                  <a:txBody>
                    <a:bodyPr/>
                    <a:lstStyle/>
                    <a:p>
                      <a:r>
                        <a:rPr lang="en-US" dirty="0" smtClean="0"/>
                        <a:t>167</a:t>
                      </a:r>
                      <a:endParaRPr lang="en-US" dirty="0"/>
                    </a:p>
                  </a:txBody>
                  <a:tcPr/>
                </a:tc>
                <a:tc>
                  <a:txBody>
                    <a:bodyPr/>
                    <a:lstStyle/>
                    <a:p>
                      <a:r>
                        <a:rPr lang="en-US" dirty="0" smtClean="0"/>
                        <a:t>151</a:t>
                      </a:r>
                      <a:endParaRPr lang="en-US" dirty="0"/>
                    </a:p>
                  </a:txBody>
                  <a:tcPr/>
                </a:tc>
                <a:tc>
                  <a:txBody>
                    <a:bodyPr/>
                    <a:lstStyle/>
                    <a:p>
                      <a:r>
                        <a:rPr lang="en-US" dirty="0" smtClean="0"/>
                        <a:t>66%</a:t>
                      </a:r>
                      <a:endParaRPr lang="en-US" dirty="0"/>
                    </a:p>
                  </a:txBody>
                  <a:tcPr/>
                </a:tc>
              </a:tr>
              <a:tr h="370840">
                <a:tc>
                  <a:txBody>
                    <a:bodyPr/>
                    <a:lstStyle/>
                    <a:p>
                      <a:r>
                        <a:rPr lang="en-US" dirty="0" smtClean="0"/>
                        <a:t>2013</a:t>
                      </a:r>
                      <a:endParaRPr lang="en-US" dirty="0"/>
                    </a:p>
                  </a:txBody>
                  <a:tcPr/>
                </a:tc>
                <a:tc>
                  <a:txBody>
                    <a:bodyPr/>
                    <a:lstStyle/>
                    <a:p>
                      <a:r>
                        <a:rPr lang="en-US" dirty="0" smtClean="0"/>
                        <a:t>30</a:t>
                      </a:r>
                      <a:endParaRPr lang="en-US" dirty="0"/>
                    </a:p>
                  </a:txBody>
                  <a:tcPr/>
                </a:tc>
                <a:tc>
                  <a:txBody>
                    <a:bodyPr/>
                    <a:lstStyle/>
                    <a:p>
                      <a:r>
                        <a:rPr lang="en-US" dirty="0" smtClean="0"/>
                        <a:t>217</a:t>
                      </a:r>
                      <a:endParaRPr lang="en-US" dirty="0"/>
                    </a:p>
                  </a:txBody>
                  <a:tcPr/>
                </a:tc>
                <a:tc>
                  <a:txBody>
                    <a:bodyPr/>
                    <a:lstStyle/>
                    <a:p>
                      <a:r>
                        <a:rPr lang="en-US" dirty="0" smtClean="0"/>
                        <a:t>209</a:t>
                      </a:r>
                      <a:endParaRPr lang="en-US" dirty="0"/>
                    </a:p>
                  </a:txBody>
                  <a:tcPr/>
                </a:tc>
                <a:tc>
                  <a:txBody>
                    <a:bodyPr/>
                    <a:lstStyle/>
                    <a:p>
                      <a:r>
                        <a:rPr lang="en-US" dirty="0" smtClean="0"/>
                        <a:t>70%</a:t>
                      </a:r>
                      <a:endParaRPr lang="en-US" dirty="0"/>
                    </a:p>
                  </a:txBody>
                  <a:tcPr/>
                </a:tc>
              </a:tr>
            </a:tbl>
          </a:graphicData>
        </a:graphic>
      </p:graphicFrame>
      <p:sp>
        <p:nvSpPr>
          <p:cNvPr id="11" name="TextBox 10"/>
          <p:cNvSpPr txBox="1"/>
          <p:nvPr/>
        </p:nvSpPr>
        <p:spPr>
          <a:xfrm>
            <a:off x="1524000" y="5334000"/>
            <a:ext cx="6019800" cy="430887"/>
          </a:xfrm>
          <a:prstGeom prst="rect">
            <a:avLst/>
          </a:prstGeom>
          <a:noFill/>
        </p:spPr>
        <p:txBody>
          <a:bodyPr wrap="square" rtlCol="0">
            <a:spAutoFit/>
          </a:bodyPr>
          <a:lstStyle/>
          <a:p>
            <a:pPr algn="ctr"/>
            <a:r>
              <a:rPr lang="en-US" sz="1100" dirty="0" smtClean="0">
                <a:latin typeface="Arial" pitchFamily="34" charset="0"/>
                <a:cs typeface="Arial" pitchFamily="34" charset="0"/>
              </a:rPr>
              <a:t>*Calculated from Post Survey responses; estimates based upon 10 students per site (e.g., 2010: 200 students; 2011: 180 students; 2012: 230 students; 2013: 300)</a:t>
            </a:r>
            <a:endParaRPr lang="en-US" sz="11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609600"/>
            <a:ext cx="8229600" cy="857250"/>
          </a:xfrm>
        </p:spPr>
        <p:txBody>
          <a:bodyPr/>
          <a:lstStyle/>
          <a:p>
            <a:pPr eaLnBrk="1" hangingPunct="1"/>
            <a:r>
              <a:rPr lang="en-US" dirty="0" smtClean="0"/>
              <a:t>History of Evaluation Project</a:t>
            </a:r>
          </a:p>
        </p:txBody>
      </p:sp>
      <p:sp>
        <p:nvSpPr>
          <p:cNvPr id="14339" name="Rectangle 3"/>
          <p:cNvSpPr>
            <a:spLocks noGrp="1" noChangeArrowheads="1"/>
          </p:cNvSpPr>
          <p:nvPr>
            <p:ph idx="1"/>
          </p:nvPr>
        </p:nvSpPr>
        <p:spPr>
          <a:xfrm>
            <a:off x="457200" y="1447800"/>
            <a:ext cx="8458200" cy="1828800"/>
          </a:xfrm>
        </p:spPr>
        <p:txBody>
          <a:bodyPr>
            <a:normAutofit/>
          </a:bodyPr>
          <a:lstStyle/>
          <a:p>
            <a:pPr eaLnBrk="1" hangingPunct="1">
              <a:buFontTx/>
              <a:buNone/>
            </a:pPr>
            <a:r>
              <a:rPr lang="en-US" dirty="0" smtClean="0">
                <a:solidFill>
                  <a:schemeClr val="accent2"/>
                </a:solidFill>
                <a:latin typeface="Arial" pitchFamily="34" charset="0"/>
                <a:cs typeface="Arial" pitchFamily="34" charset="0"/>
              </a:rPr>
              <a:t>2009 Working Group Members</a:t>
            </a:r>
          </a:p>
          <a:p>
            <a:pPr eaLnBrk="1" hangingPunct="1">
              <a:buFontTx/>
              <a:buNone/>
            </a:pPr>
            <a:r>
              <a:rPr lang="en-US" sz="1400" dirty="0" smtClean="0">
                <a:latin typeface="Arial" pitchFamily="34" charset="0"/>
                <a:cs typeface="Arial" pitchFamily="34" charset="0"/>
              </a:rPr>
              <a:t>	</a:t>
            </a:r>
            <a:r>
              <a:rPr lang="en-US" sz="1800" dirty="0" smtClean="0">
                <a:latin typeface="Arial" pitchFamily="34" charset="0"/>
                <a:cs typeface="Arial" pitchFamily="34" charset="0"/>
              </a:rPr>
              <a:t>Guy Alain </a:t>
            </a:r>
            <a:r>
              <a:rPr lang="en-US" sz="1800" dirty="0" err="1" smtClean="0">
                <a:latin typeface="Arial" pitchFamily="34" charset="0"/>
                <a:cs typeface="Arial" pitchFamily="34" charset="0"/>
              </a:rPr>
              <a:t>Amousou</a:t>
            </a:r>
            <a:r>
              <a:rPr lang="en-US" sz="1800" dirty="0" smtClean="0">
                <a:latin typeface="Arial" pitchFamily="34" charset="0"/>
                <a:cs typeface="Arial" pitchFamily="34" charset="0"/>
              </a:rPr>
              <a:t>	Chris </a:t>
            </a:r>
            <a:r>
              <a:rPr lang="en-US" sz="1800" dirty="0" err="1" smtClean="0">
                <a:latin typeface="Arial" pitchFamily="34" charset="0"/>
                <a:cs typeface="Arial" pitchFamily="34" charset="0"/>
              </a:rPr>
              <a:t>Aberson</a:t>
            </a:r>
            <a:r>
              <a:rPr lang="en-US" sz="1800" dirty="0" smtClean="0">
                <a:latin typeface="Arial" pitchFamily="34" charset="0"/>
                <a:cs typeface="Arial" pitchFamily="34" charset="0"/>
              </a:rPr>
              <a:t>	Wendy Cooper	Teresa Dahlberg Andy </a:t>
            </a:r>
            <a:r>
              <a:rPr lang="en-US" sz="1800" dirty="0" err="1" smtClean="0">
                <a:latin typeface="Arial" pitchFamily="34" charset="0"/>
                <a:cs typeface="Arial" pitchFamily="34" charset="0"/>
              </a:rPr>
              <a:t>Fagg</a:t>
            </a:r>
            <a:r>
              <a:rPr lang="en-US" sz="1800" dirty="0" smtClean="0">
                <a:latin typeface="Arial" pitchFamily="34" charset="0"/>
                <a:cs typeface="Arial" pitchFamily="34" charset="0"/>
              </a:rPr>
              <a:t> 		Stephen Gilbert	Manfred Huber 	</a:t>
            </a:r>
            <a:r>
              <a:rPr lang="en-US" sz="1800" dirty="0" err="1" smtClean="0">
                <a:latin typeface="Arial" pitchFamily="34" charset="0"/>
                <a:cs typeface="Arial" pitchFamily="34" charset="0"/>
              </a:rPr>
              <a:t>Niels</a:t>
            </a:r>
            <a:r>
              <a:rPr lang="en-US" sz="1800" dirty="0" smtClean="0">
                <a:latin typeface="Arial" pitchFamily="34" charset="0"/>
                <a:cs typeface="Arial" pitchFamily="34" charset="0"/>
              </a:rPr>
              <a:t> Lobo </a:t>
            </a:r>
          </a:p>
          <a:p>
            <a:pPr eaLnBrk="1" hangingPunct="1">
              <a:buFontTx/>
              <a:buNone/>
            </a:pPr>
            <a:r>
              <a:rPr lang="en-US" sz="1800" dirty="0" smtClean="0">
                <a:latin typeface="Arial" pitchFamily="34" charset="0"/>
                <a:cs typeface="Arial" pitchFamily="34" charset="0"/>
              </a:rPr>
              <a:t>    Sanjay </a:t>
            </a:r>
            <a:r>
              <a:rPr lang="en-US" sz="1800" dirty="0" err="1" smtClean="0">
                <a:latin typeface="Arial" pitchFamily="34" charset="0"/>
                <a:cs typeface="Arial" pitchFamily="34" charset="0"/>
              </a:rPr>
              <a:t>Madrias</a:t>
            </a:r>
            <a:r>
              <a:rPr lang="en-US" sz="1800" dirty="0" smtClean="0">
                <a:latin typeface="Arial" pitchFamily="34" charset="0"/>
                <a:cs typeface="Arial" pitchFamily="34" charset="0"/>
              </a:rPr>
              <a:t>	Joan </a:t>
            </a:r>
            <a:r>
              <a:rPr lang="en-US" sz="1800" dirty="0" err="1" smtClean="0">
                <a:latin typeface="Arial" pitchFamily="34" charset="0"/>
                <a:cs typeface="Arial" pitchFamily="34" charset="0"/>
              </a:rPr>
              <a:t>Peckham</a:t>
            </a:r>
            <a:r>
              <a:rPr lang="en-US" sz="1800" dirty="0" smtClean="0">
                <a:latin typeface="Arial" pitchFamily="34" charset="0"/>
                <a:cs typeface="Arial" pitchFamily="34" charset="0"/>
              </a:rPr>
              <a:t> 	Eric Wong 	Yu-Dong </a:t>
            </a:r>
            <a:r>
              <a:rPr lang="en-US" sz="1800" dirty="0" err="1" smtClean="0">
                <a:latin typeface="Arial" pitchFamily="34" charset="0"/>
                <a:cs typeface="Arial" pitchFamily="34" charset="0"/>
              </a:rPr>
              <a:t>Yoa</a:t>
            </a:r>
            <a:endParaRPr lang="en-US" sz="1800" dirty="0" smtClean="0">
              <a:latin typeface="Arial" pitchFamily="34" charset="0"/>
              <a:cs typeface="Arial" pitchFamily="34" charset="0"/>
            </a:endParaRPr>
          </a:p>
          <a:p>
            <a:pPr eaLnBrk="1" hangingPunct="1">
              <a:buFontTx/>
              <a:buNone/>
            </a:pPr>
            <a:r>
              <a:rPr lang="en-US" sz="1800" dirty="0" smtClean="0">
                <a:latin typeface="Arial" pitchFamily="34" charset="0"/>
                <a:cs typeface="Arial" pitchFamily="34" charset="0"/>
              </a:rPr>
              <a:t>	Kevin </a:t>
            </a:r>
            <a:r>
              <a:rPr lang="en-US" sz="1800" dirty="0" err="1" smtClean="0">
                <a:latin typeface="Arial" pitchFamily="34" charset="0"/>
                <a:cs typeface="Arial" pitchFamily="34" charset="0"/>
              </a:rPr>
              <a:t>Zeng</a:t>
            </a:r>
            <a:endParaRPr lang="en-US" sz="1800" dirty="0" smtClean="0">
              <a:latin typeface="Arial" pitchFamily="34" charset="0"/>
              <a:cs typeface="Arial" pitchFamily="34" charset="0"/>
            </a:endParaRPr>
          </a:p>
          <a:p>
            <a:pPr eaLnBrk="1" hangingPunct="1">
              <a:buFontTx/>
              <a:buNone/>
            </a:pPr>
            <a:endParaRPr lang="en-US" sz="1800" dirty="0" smtClean="0"/>
          </a:p>
          <a:p>
            <a:pPr>
              <a:lnSpc>
                <a:spcPct val="90000"/>
              </a:lnSpc>
              <a:buClr>
                <a:schemeClr val="accent1"/>
              </a:buClr>
            </a:pPr>
            <a:endParaRPr lang="en-US" dirty="0" smtClean="0">
              <a:solidFill>
                <a:schemeClr val="tx2"/>
              </a:solidFill>
            </a:endParaRPr>
          </a:p>
          <a:p>
            <a:pPr eaLnBrk="1" hangingPunct="1">
              <a:buFontTx/>
              <a:buNone/>
            </a:pPr>
            <a:endParaRPr lang="en-US" dirty="0" smtClean="0">
              <a:latin typeface="Verdana" pitchFamily="16" charset="0"/>
            </a:endParaRPr>
          </a:p>
        </p:txBody>
      </p:sp>
      <p:graphicFrame>
        <p:nvGraphicFramePr>
          <p:cNvPr id="4" name="Diagram 3"/>
          <p:cNvGraphicFramePr/>
          <p:nvPr>
            <p:extLst>
              <p:ext uri="{D42A27DB-BD31-4B8C-83A1-F6EECF244321}">
                <p14:modId xmlns:p14="http://schemas.microsoft.com/office/powerpoint/2010/main" val="1705459541"/>
              </p:ext>
            </p:extLst>
          </p:nvPr>
        </p:nvGraphicFramePr>
        <p:xfrm>
          <a:off x="0" y="1676400"/>
          <a:ext cx="91440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04800" y="4800600"/>
            <a:ext cx="1676400" cy="923330"/>
          </a:xfrm>
          <a:prstGeom prst="rect">
            <a:avLst/>
          </a:prstGeom>
          <a:noFill/>
        </p:spPr>
        <p:txBody>
          <a:bodyPr wrap="square" rtlCol="0">
            <a:spAutoFit/>
          </a:bodyPr>
          <a:lstStyle/>
          <a:p>
            <a:pPr algn="ctr"/>
            <a:r>
              <a:rPr lang="en-US" dirty="0" smtClean="0"/>
              <a:t>2009</a:t>
            </a:r>
          </a:p>
          <a:p>
            <a:pPr algn="ctr"/>
            <a:r>
              <a:rPr lang="en-US" dirty="0" smtClean="0"/>
              <a:t> </a:t>
            </a:r>
            <a:r>
              <a:rPr lang="en-US" dirty="0" err="1" smtClean="0"/>
              <a:t>Humbolt</a:t>
            </a:r>
            <a:r>
              <a:rPr lang="en-US" dirty="0" smtClean="0"/>
              <a:t> State</a:t>
            </a:r>
            <a:endParaRPr lang="en-US" dirty="0"/>
          </a:p>
        </p:txBody>
      </p:sp>
      <p:sp>
        <p:nvSpPr>
          <p:cNvPr id="12" name="TextBox 11"/>
          <p:cNvSpPr txBox="1"/>
          <p:nvPr/>
        </p:nvSpPr>
        <p:spPr>
          <a:xfrm>
            <a:off x="2514600" y="4788564"/>
            <a:ext cx="1676400" cy="923330"/>
          </a:xfrm>
          <a:prstGeom prst="rect">
            <a:avLst/>
          </a:prstGeom>
          <a:noFill/>
        </p:spPr>
        <p:txBody>
          <a:bodyPr wrap="square" rtlCol="0">
            <a:spAutoFit/>
          </a:bodyPr>
          <a:lstStyle/>
          <a:p>
            <a:pPr algn="ctr"/>
            <a:r>
              <a:rPr lang="en-US" dirty="0" smtClean="0"/>
              <a:t>2010</a:t>
            </a:r>
          </a:p>
          <a:p>
            <a:pPr algn="ctr"/>
            <a:r>
              <a:rPr lang="en-US" dirty="0" smtClean="0"/>
              <a:t>UNC Charlotte</a:t>
            </a:r>
            <a:endParaRPr lang="en-US" dirty="0"/>
          </a:p>
        </p:txBody>
      </p:sp>
      <p:sp>
        <p:nvSpPr>
          <p:cNvPr id="13" name="TextBox 12"/>
          <p:cNvSpPr txBox="1"/>
          <p:nvPr/>
        </p:nvSpPr>
        <p:spPr>
          <a:xfrm>
            <a:off x="4724400" y="4808425"/>
            <a:ext cx="1676400" cy="369332"/>
          </a:xfrm>
          <a:prstGeom prst="rect">
            <a:avLst/>
          </a:prstGeom>
          <a:noFill/>
        </p:spPr>
        <p:txBody>
          <a:bodyPr wrap="square" rtlCol="0">
            <a:spAutoFit/>
          </a:bodyPr>
          <a:lstStyle/>
          <a:p>
            <a:pPr algn="ctr"/>
            <a:r>
              <a:rPr lang="en-US" dirty="0" smtClean="0"/>
              <a:t>2013</a:t>
            </a:r>
            <a:endParaRPr lang="en-US" dirty="0"/>
          </a:p>
        </p:txBody>
      </p:sp>
      <p:sp>
        <p:nvSpPr>
          <p:cNvPr id="14" name="TextBox 13"/>
          <p:cNvSpPr txBox="1"/>
          <p:nvPr/>
        </p:nvSpPr>
        <p:spPr>
          <a:xfrm>
            <a:off x="6858000" y="4816250"/>
            <a:ext cx="1676400" cy="1200329"/>
          </a:xfrm>
          <a:prstGeom prst="rect">
            <a:avLst/>
          </a:prstGeom>
          <a:noFill/>
        </p:spPr>
        <p:txBody>
          <a:bodyPr wrap="square" rtlCol="0">
            <a:spAutoFit/>
          </a:bodyPr>
          <a:lstStyle/>
          <a:p>
            <a:pPr algn="ctr"/>
            <a:r>
              <a:rPr lang="en-US" dirty="0" smtClean="0"/>
              <a:t>2014</a:t>
            </a:r>
          </a:p>
          <a:p>
            <a:pPr algn="ctr"/>
            <a:r>
              <a:rPr lang="en-US" dirty="0" smtClean="0"/>
              <a:t>Toolkit Expansion Project</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Toolkit Expansion Project</a:t>
            </a:r>
            <a:endParaRPr lang="en-US" dirty="0"/>
          </a:p>
        </p:txBody>
      </p:sp>
      <p:sp>
        <p:nvSpPr>
          <p:cNvPr id="5" name="Text Placeholder 4"/>
          <p:cNvSpPr>
            <a:spLocks noGrp="1"/>
          </p:cNvSpPr>
          <p:nvPr>
            <p:ph type="body" idx="1"/>
          </p:nvPr>
        </p:nvSpPr>
        <p:spPr/>
        <p:txBody>
          <a:bodyPr/>
          <a:lstStyle/>
          <a:p>
            <a:r>
              <a:rPr lang="en-US" dirty="0" smtClean="0"/>
              <a:t>Expanded Initiatives</a:t>
            </a:r>
            <a:endParaRPr lang="en-US" dirty="0"/>
          </a:p>
        </p:txBody>
      </p:sp>
      <p:sp>
        <p:nvSpPr>
          <p:cNvPr id="6" name="Text Placeholder 5"/>
          <p:cNvSpPr>
            <a:spLocks noGrp="1"/>
          </p:cNvSpPr>
          <p:nvPr>
            <p:ph type="body" sz="half" idx="3"/>
          </p:nvPr>
        </p:nvSpPr>
        <p:spPr/>
        <p:txBody>
          <a:bodyPr/>
          <a:lstStyle/>
          <a:p>
            <a:r>
              <a:rPr lang="en-US" dirty="0" smtClean="0"/>
              <a:t>Research Questions</a:t>
            </a:r>
            <a:endParaRPr lang="en-US" dirty="0"/>
          </a:p>
        </p:txBody>
      </p:sp>
      <p:sp>
        <p:nvSpPr>
          <p:cNvPr id="3" name="Content Placeholder 2"/>
          <p:cNvSpPr>
            <a:spLocks noGrp="1"/>
          </p:cNvSpPr>
          <p:nvPr>
            <p:ph sz="quarter" idx="2"/>
          </p:nvPr>
        </p:nvSpPr>
        <p:spPr/>
        <p:txBody>
          <a:bodyPr>
            <a:normAutofit/>
          </a:bodyPr>
          <a:lstStyle/>
          <a:p>
            <a:r>
              <a:rPr lang="en-US" dirty="0" smtClean="0"/>
              <a:t>Add student survey modules</a:t>
            </a:r>
          </a:p>
          <a:p>
            <a:pPr lvl="1"/>
            <a:r>
              <a:rPr lang="en-US" dirty="0" smtClean="0"/>
              <a:t>Leadership, Mentoring, Professional Development</a:t>
            </a:r>
          </a:p>
          <a:p>
            <a:r>
              <a:rPr lang="en-US" dirty="0" smtClean="0"/>
              <a:t>New Tool for Alumni Tracking</a:t>
            </a:r>
          </a:p>
          <a:p>
            <a:r>
              <a:rPr lang="en-US" dirty="0" smtClean="0"/>
              <a:t>3 Studies</a:t>
            </a:r>
          </a:p>
          <a:p>
            <a:pPr lvl="1"/>
            <a:r>
              <a:rPr lang="en-US" dirty="0" smtClean="0"/>
              <a:t>Faculty Career Impact</a:t>
            </a:r>
          </a:p>
          <a:p>
            <a:pPr lvl="1"/>
            <a:r>
              <a:rPr lang="en-US" dirty="0" smtClean="0"/>
              <a:t>Comparative longitudinal study of alumni </a:t>
            </a:r>
            <a:r>
              <a:rPr lang="en-US" dirty="0" err="1" smtClean="0"/>
              <a:t>vs</a:t>
            </a:r>
            <a:r>
              <a:rPr lang="en-US" dirty="0" smtClean="0"/>
              <a:t> applicants</a:t>
            </a:r>
          </a:p>
          <a:p>
            <a:pPr lvl="1"/>
            <a:r>
              <a:rPr lang="en-US" dirty="0" smtClean="0"/>
              <a:t>Student outcomes related to site characteristics</a:t>
            </a:r>
            <a:endParaRPr lang="en-US" dirty="0"/>
          </a:p>
        </p:txBody>
      </p:sp>
      <p:sp>
        <p:nvSpPr>
          <p:cNvPr id="7" name="Content Placeholder 6"/>
          <p:cNvSpPr>
            <a:spLocks noGrp="1"/>
          </p:cNvSpPr>
          <p:nvPr>
            <p:ph sz="quarter" idx="4"/>
          </p:nvPr>
        </p:nvSpPr>
        <p:spPr/>
        <p:txBody>
          <a:bodyPr>
            <a:normAutofit lnSpcReduction="10000"/>
          </a:bodyPr>
          <a:lstStyle/>
          <a:p>
            <a:r>
              <a:rPr lang="en-US" dirty="0" smtClean="0"/>
              <a:t>What do students gain through REUs?</a:t>
            </a:r>
          </a:p>
          <a:p>
            <a:r>
              <a:rPr lang="en-US" dirty="0" smtClean="0"/>
              <a:t>Where do they go?</a:t>
            </a:r>
          </a:p>
          <a:p>
            <a:endParaRPr lang="en-US" dirty="0" smtClean="0"/>
          </a:p>
          <a:p>
            <a:r>
              <a:rPr lang="en-US" dirty="0" smtClean="0"/>
              <a:t>How do faculty engage in REU sites, and how are they impacted?</a:t>
            </a:r>
          </a:p>
          <a:p>
            <a:r>
              <a:rPr lang="en-US" dirty="0" smtClean="0"/>
              <a:t>How do REU Applicants compare to Participants over time?</a:t>
            </a:r>
          </a:p>
          <a:p>
            <a:r>
              <a:rPr lang="en-US" dirty="0" smtClean="0"/>
              <a:t>What site characteristics contribute to student success?</a:t>
            </a:r>
            <a:endParaRPr lang="en-US" dirty="0"/>
          </a:p>
        </p:txBody>
      </p:sp>
    </p:spTree>
    <p:extLst>
      <p:ext uri="{BB962C8B-B14F-4D97-AF65-F5344CB8AC3E}">
        <p14:creationId xmlns:p14="http://schemas.microsoft.com/office/powerpoint/2010/main" val="1961565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The Common Application</a:t>
            </a:r>
            <a:endParaRPr lang="en-US" dirty="0"/>
          </a:p>
        </p:txBody>
      </p:sp>
      <p:sp>
        <p:nvSpPr>
          <p:cNvPr id="4" name="Footer Placeholder 3"/>
          <p:cNvSpPr>
            <a:spLocks noGrp="1"/>
          </p:cNvSpPr>
          <p:nvPr>
            <p:ph type="ftr" sz="quarter" idx="11"/>
          </p:nvPr>
        </p:nvSpPr>
        <p:spPr>
          <a:xfrm>
            <a:off x="2971800" y="6386689"/>
            <a:ext cx="3581400" cy="457200"/>
          </a:xfrm>
        </p:spPr>
        <p:txBody>
          <a:bodyPr/>
          <a:lstStyle/>
          <a:p>
            <a:pPr algn="ctr"/>
            <a:r>
              <a:rPr lang="en-US" sz="1000" b="1" dirty="0" smtClean="0">
                <a:solidFill>
                  <a:schemeClr val="tx1"/>
                </a:solidFill>
                <a:latin typeface="Arial"/>
                <a:cs typeface="Arial"/>
              </a:rPr>
              <a:t>NSF CISE REU PI Meeting, Arlington, VA, March 2014</a:t>
            </a:r>
            <a:endParaRPr lang="en-US" sz="1000" b="1" dirty="0">
              <a:solidFill>
                <a:schemeClr val="tx1"/>
              </a:solidFill>
              <a:latin typeface="Arial"/>
              <a:cs typeface="Arial"/>
            </a:endParaRPr>
          </a:p>
        </p:txBody>
      </p:sp>
    </p:spTree>
    <p:extLst>
      <p:ext uri="{BB962C8B-B14F-4D97-AF65-F5344CB8AC3E}">
        <p14:creationId xmlns:p14="http://schemas.microsoft.com/office/powerpoint/2010/main" val="8182406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09600"/>
            <a:ext cx="8229600" cy="1066800"/>
          </a:xfrm>
        </p:spPr>
        <p:txBody>
          <a:bodyPr>
            <a:normAutofit fontScale="90000"/>
          </a:bodyPr>
          <a:lstStyle/>
          <a:p>
            <a:r>
              <a:rPr lang="en-US" dirty="0"/>
              <a:t>4</a:t>
            </a:r>
            <a:r>
              <a:rPr lang="en-US" dirty="0" smtClean="0"/>
              <a:t> Year Trends in Common Applications</a:t>
            </a:r>
            <a:endParaRPr lang="en-US" dirty="0"/>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653486245"/>
              </p:ext>
            </p:extLst>
          </p:nvPr>
        </p:nvGraphicFramePr>
        <p:xfrm>
          <a:off x="4495800" y="1752600"/>
          <a:ext cx="4419601" cy="2667000"/>
        </p:xfrm>
        <a:graphic>
          <a:graphicData uri="http://schemas.openxmlformats.org/drawingml/2006/table">
            <a:tbl>
              <a:tblPr firstRow="1" bandRow="1">
                <a:tableStyleId>{5C22544A-7EE6-4342-B048-85BDC9FD1C3A}</a:tableStyleId>
              </a:tblPr>
              <a:tblGrid>
                <a:gridCol w="1389017"/>
                <a:gridCol w="757646"/>
                <a:gridCol w="757646"/>
                <a:gridCol w="757646"/>
                <a:gridCol w="757646"/>
              </a:tblGrid>
              <a:tr h="569068">
                <a:tc>
                  <a:txBody>
                    <a:bodyPr/>
                    <a:lstStyle/>
                    <a:p>
                      <a:pPr algn="ctr"/>
                      <a:r>
                        <a:rPr lang="en-US" sz="1200" dirty="0" smtClean="0">
                          <a:latin typeface="Arial" pitchFamily="34" charset="0"/>
                          <a:cs typeface="Arial" pitchFamily="34" charset="0"/>
                        </a:rPr>
                        <a:t>Site Descriptors</a:t>
                      </a:r>
                      <a:endParaRPr lang="en-US" sz="1200" dirty="0">
                        <a:latin typeface="Arial" pitchFamily="34" charset="0"/>
                        <a:cs typeface="Arial" pitchFamily="34" charset="0"/>
                      </a:endParaRPr>
                    </a:p>
                  </a:txBody>
                  <a:tcPr anchor="b"/>
                </a:tc>
                <a:tc>
                  <a:txBody>
                    <a:bodyPr/>
                    <a:lstStyle/>
                    <a:p>
                      <a:pPr algn="ctr" fontAlgn="b"/>
                      <a:r>
                        <a:rPr lang="en-US" sz="1400" b="0" i="0" u="none" strike="noStrike" dirty="0" smtClean="0">
                          <a:solidFill>
                            <a:schemeClr val="bg1"/>
                          </a:solidFill>
                          <a:latin typeface="Arial" pitchFamily="34" charset="0"/>
                          <a:cs typeface="Arial" pitchFamily="34" charset="0"/>
                        </a:rPr>
                        <a:t>2010 (N=13)</a:t>
                      </a:r>
                      <a:endParaRPr lang="en-US" sz="1400" b="0" i="0" u="none" strike="noStrike" dirty="0">
                        <a:solidFill>
                          <a:schemeClr val="bg1"/>
                        </a:solidFill>
                        <a:latin typeface="Arial" pitchFamily="34" charset="0"/>
                        <a:cs typeface="Arial" pitchFamily="34" charset="0"/>
                      </a:endParaRPr>
                    </a:p>
                  </a:txBody>
                  <a:tcPr marL="0" marR="0" marT="0" marB="0" anchor="b"/>
                </a:tc>
                <a:tc>
                  <a:txBody>
                    <a:bodyPr/>
                    <a:lstStyle/>
                    <a:p>
                      <a:pPr algn="ctr" fontAlgn="b"/>
                      <a:r>
                        <a:rPr lang="en-US" sz="1400" b="0" i="0" u="none" strike="noStrike" dirty="0" smtClean="0">
                          <a:solidFill>
                            <a:schemeClr val="bg1"/>
                          </a:solidFill>
                          <a:latin typeface="Arial" pitchFamily="34" charset="0"/>
                          <a:cs typeface="Arial" pitchFamily="34" charset="0"/>
                        </a:rPr>
                        <a:t>2011 (N=20)</a:t>
                      </a:r>
                      <a:endParaRPr lang="en-US" sz="1400" b="0" i="0" u="none" strike="noStrike" dirty="0">
                        <a:solidFill>
                          <a:schemeClr val="bg1"/>
                        </a:solidFill>
                        <a:latin typeface="Arial" pitchFamily="34" charset="0"/>
                        <a:cs typeface="Arial" pitchFamily="34" charset="0"/>
                      </a:endParaRPr>
                    </a:p>
                  </a:txBody>
                  <a:tcPr marL="0" marR="0" marT="0" marB="0" anchor="b"/>
                </a:tc>
                <a:tc>
                  <a:txBody>
                    <a:bodyPr/>
                    <a:lstStyle/>
                    <a:p>
                      <a:pPr algn="ctr" fontAlgn="b"/>
                      <a:r>
                        <a:rPr lang="en-US" sz="1400" b="0" i="0" u="none" strike="noStrike" dirty="0" smtClean="0">
                          <a:solidFill>
                            <a:schemeClr val="bg1"/>
                          </a:solidFill>
                          <a:latin typeface="Arial" pitchFamily="34" charset="0"/>
                          <a:cs typeface="Arial" pitchFamily="34" charset="0"/>
                        </a:rPr>
                        <a:t>2012 (N=22)</a:t>
                      </a:r>
                      <a:endParaRPr lang="en-US" sz="1400" b="0" i="0" u="none" strike="noStrike" dirty="0">
                        <a:solidFill>
                          <a:schemeClr val="bg1"/>
                        </a:solidFill>
                        <a:latin typeface="Arial" pitchFamily="34" charset="0"/>
                        <a:cs typeface="Arial" pitchFamily="34" charset="0"/>
                      </a:endParaRPr>
                    </a:p>
                  </a:txBody>
                  <a:tcPr marL="0" marR="0" marT="0" marB="0" anchor="b"/>
                </a:tc>
                <a:tc>
                  <a:txBody>
                    <a:bodyPr/>
                    <a:lstStyle/>
                    <a:p>
                      <a:pPr algn="ctr" fontAlgn="b"/>
                      <a:r>
                        <a:rPr lang="en-US" sz="1400" b="0" i="0" u="none" strike="noStrike" dirty="0" smtClean="0">
                          <a:solidFill>
                            <a:schemeClr val="bg1"/>
                          </a:solidFill>
                          <a:latin typeface="Arial" pitchFamily="34" charset="0"/>
                          <a:cs typeface="Arial" pitchFamily="34" charset="0"/>
                        </a:rPr>
                        <a:t>2013</a:t>
                      </a:r>
                    </a:p>
                    <a:p>
                      <a:pPr algn="ctr" fontAlgn="b"/>
                      <a:r>
                        <a:rPr lang="en-US" sz="1400" b="0" i="0" u="none" strike="noStrike" dirty="0" smtClean="0">
                          <a:solidFill>
                            <a:schemeClr val="bg1"/>
                          </a:solidFill>
                          <a:latin typeface="Arial" pitchFamily="34" charset="0"/>
                          <a:cs typeface="Arial" pitchFamily="34" charset="0"/>
                        </a:rPr>
                        <a:t>(N= 26)</a:t>
                      </a:r>
                      <a:endParaRPr lang="en-US" sz="1400" b="0" i="0" u="none" strike="noStrike" dirty="0">
                        <a:solidFill>
                          <a:schemeClr val="bg1"/>
                        </a:solidFill>
                        <a:latin typeface="Arial" pitchFamily="34" charset="0"/>
                        <a:cs typeface="Arial" pitchFamily="34" charset="0"/>
                      </a:endParaRPr>
                    </a:p>
                  </a:txBody>
                  <a:tcPr marL="0" marR="0" marT="0" marB="0" anchor="b"/>
                </a:tc>
              </a:tr>
              <a:tr h="569068">
                <a:tc>
                  <a:txBody>
                    <a:bodyPr/>
                    <a:lstStyle/>
                    <a:p>
                      <a:pPr algn="ctr" fontAlgn="b"/>
                      <a:r>
                        <a:rPr lang="en-US" sz="1400" b="0" i="0" u="none" strike="noStrike" dirty="0">
                          <a:solidFill>
                            <a:srgbClr val="000000"/>
                          </a:solidFill>
                          <a:latin typeface="Arial" pitchFamily="34" charset="0"/>
                          <a:cs typeface="Arial" pitchFamily="34" charset="0"/>
                        </a:rPr>
                        <a:t>Range of Applicants</a:t>
                      </a:r>
                    </a:p>
                  </a:txBody>
                  <a:tcPr marL="0" marR="0" marT="0" marB="0" anchor="b"/>
                </a:tc>
                <a:tc>
                  <a:txBody>
                    <a:bodyPr/>
                    <a:lstStyle/>
                    <a:p>
                      <a:pPr algn="ctr" fontAlgn="b"/>
                      <a:r>
                        <a:rPr lang="en-US" sz="1400" b="0" i="0" u="none" strike="noStrike" dirty="0">
                          <a:solidFill>
                            <a:srgbClr val="000000"/>
                          </a:solidFill>
                          <a:latin typeface="Arial" pitchFamily="34" charset="0"/>
                          <a:cs typeface="Arial" pitchFamily="34" charset="0"/>
                        </a:rPr>
                        <a:t>29-152</a:t>
                      </a:r>
                    </a:p>
                  </a:txBody>
                  <a:tcPr marL="0" marR="0" marT="0" marB="0" anchor="b"/>
                </a:tc>
                <a:tc>
                  <a:txBody>
                    <a:bodyPr/>
                    <a:lstStyle/>
                    <a:p>
                      <a:pPr algn="ctr" fontAlgn="b"/>
                      <a:r>
                        <a:rPr lang="en-US" sz="1400" b="0" i="0" u="none" strike="noStrike" dirty="0">
                          <a:solidFill>
                            <a:srgbClr val="000000"/>
                          </a:solidFill>
                          <a:latin typeface="Arial" pitchFamily="34" charset="0"/>
                          <a:cs typeface="Arial" pitchFamily="34" charset="0"/>
                        </a:rPr>
                        <a:t>4-176</a:t>
                      </a:r>
                    </a:p>
                  </a:txBody>
                  <a:tcPr marL="0" marR="0" marT="0" marB="0" anchor="b"/>
                </a:tc>
                <a:tc>
                  <a:txBody>
                    <a:bodyPr/>
                    <a:lstStyle/>
                    <a:p>
                      <a:pPr algn="ctr" fontAlgn="b"/>
                      <a:r>
                        <a:rPr lang="en-US" sz="1400" b="0" i="0" u="none" strike="noStrike" dirty="0" smtClean="0">
                          <a:solidFill>
                            <a:schemeClr val="tx1"/>
                          </a:solidFill>
                          <a:latin typeface="Arial" pitchFamily="34" charset="0"/>
                          <a:cs typeface="Arial" pitchFamily="34" charset="0"/>
                        </a:rPr>
                        <a:t>18-212</a:t>
                      </a:r>
                      <a:endParaRPr lang="en-US" sz="1400" b="0" i="0" u="none" strike="noStrike" dirty="0">
                        <a:solidFill>
                          <a:schemeClr val="tx1"/>
                        </a:solidFill>
                        <a:latin typeface="Arial" pitchFamily="34" charset="0"/>
                        <a:cs typeface="Arial" pitchFamily="34" charset="0"/>
                      </a:endParaRPr>
                    </a:p>
                  </a:txBody>
                  <a:tcPr marL="0" marR="0" marT="0" marB="0" anchor="b"/>
                </a:tc>
                <a:tc>
                  <a:txBody>
                    <a:bodyPr/>
                    <a:lstStyle/>
                    <a:p>
                      <a:pPr algn="ctr" fontAlgn="b"/>
                      <a:r>
                        <a:rPr lang="en-US" sz="1400" b="0" i="0" u="none" strike="noStrike" dirty="0" smtClean="0">
                          <a:solidFill>
                            <a:schemeClr val="tx1"/>
                          </a:solidFill>
                          <a:latin typeface="Arial" pitchFamily="34" charset="0"/>
                          <a:cs typeface="Arial" pitchFamily="34" charset="0"/>
                        </a:rPr>
                        <a:t>20-299</a:t>
                      </a:r>
                      <a:endParaRPr lang="en-US" sz="1400" b="0" i="0" u="none" strike="noStrike" dirty="0">
                        <a:solidFill>
                          <a:schemeClr val="tx1"/>
                        </a:solidFill>
                        <a:latin typeface="Arial" pitchFamily="34" charset="0"/>
                        <a:cs typeface="Arial" pitchFamily="34" charset="0"/>
                      </a:endParaRPr>
                    </a:p>
                  </a:txBody>
                  <a:tcPr marL="0" marR="0" marT="0" marB="0" anchor="b"/>
                </a:tc>
              </a:tr>
              <a:tr h="738411">
                <a:tc>
                  <a:txBody>
                    <a:bodyPr/>
                    <a:lstStyle/>
                    <a:p>
                      <a:pPr algn="ctr" fontAlgn="b"/>
                      <a:r>
                        <a:rPr lang="en-US" sz="1400" b="0" i="0" u="none" strike="noStrike" dirty="0" err="1">
                          <a:solidFill>
                            <a:srgbClr val="000000"/>
                          </a:solidFill>
                          <a:latin typeface="Arial" pitchFamily="34" charset="0"/>
                          <a:cs typeface="Arial" pitchFamily="34" charset="0"/>
                        </a:rPr>
                        <a:t>Avg</a:t>
                      </a:r>
                      <a:r>
                        <a:rPr lang="en-US" sz="1400" b="0" i="0" u="none" strike="noStrike" dirty="0">
                          <a:solidFill>
                            <a:srgbClr val="000000"/>
                          </a:solidFill>
                          <a:latin typeface="Arial" pitchFamily="34" charset="0"/>
                          <a:cs typeface="Arial" pitchFamily="34" charset="0"/>
                        </a:rPr>
                        <a:t> Applications per Site</a:t>
                      </a:r>
                    </a:p>
                  </a:txBody>
                  <a:tcPr marL="0" marR="0" marT="0" marB="0" anchor="b"/>
                </a:tc>
                <a:tc>
                  <a:txBody>
                    <a:bodyPr/>
                    <a:lstStyle/>
                    <a:p>
                      <a:pPr algn="ctr" fontAlgn="b"/>
                      <a:r>
                        <a:rPr lang="en-US" sz="1400" b="0" i="0" u="none" strike="noStrike" dirty="0">
                          <a:solidFill>
                            <a:srgbClr val="000000"/>
                          </a:solidFill>
                          <a:latin typeface="Arial" pitchFamily="34" charset="0"/>
                          <a:cs typeface="Arial" pitchFamily="34" charset="0"/>
                        </a:rPr>
                        <a:t>77</a:t>
                      </a:r>
                    </a:p>
                  </a:txBody>
                  <a:tcPr marL="0" marR="0" marT="0" marB="0" anchor="b"/>
                </a:tc>
                <a:tc>
                  <a:txBody>
                    <a:bodyPr/>
                    <a:lstStyle/>
                    <a:p>
                      <a:pPr algn="ctr" fontAlgn="b"/>
                      <a:r>
                        <a:rPr lang="en-US" sz="1400" b="0" i="0" u="none" strike="noStrike" dirty="0">
                          <a:solidFill>
                            <a:srgbClr val="000000"/>
                          </a:solidFill>
                          <a:latin typeface="Arial" pitchFamily="34" charset="0"/>
                          <a:cs typeface="Arial" pitchFamily="34" charset="0"/>
                        </a:rPr>
                        <a:t>79</a:t>
                      </a:r>
                    </a:p>
                  </a:txBody>
                  <a:tcPr marL="0" marR="0" marT="0" marB="0" anchor="b"/>
                </a:tc>
                <a:tc>
                  <a:txBody>
                    <a:bodyPr/>
                    <a:lstStyle/>
                    <a:p>
                      <a:pPr algn="ctr" fontAlgn="b"/>
                      <a:r>
                        <a:rPr lang="en-US" sz="1400" b="0" i="0" u="none" strike="noStrike" dirty="0">
                          <a:solidFill>
                            <a:srgbClr val="000000"/>
                          </a:solidFill>
                          <a:latin typeface="Arial" pitchFamily="34" charset="0"/>
                          <a:cs typeface="Arial" pitchFamily="34" charset="0"/>
                        </a:rPr>
                        <a:t>93</a:t>
                      </a:r>
                    </a:p>
                  </a:txBody>
                  <a:tcPr marL="0" marR="0" marT="0" marB="0" anchor="b"/>
                </a:tc>
                <a:tc>
                  <a:txBody>
                    <a:bodyPr/>
                    <a:lstStyle/>
                    <a:p>
                      <a:pPr algn="ctr" fontAlgn="b"/>
                      <a:r>
                        <a:rPr lang="en-US" sz="1400" b="0" i="0" u="none" strike="noStrike" dirty="0" smtClean="0">
                          <a:solidFill>
                            <a:srgbClr val="000000"/>
                          </a:solidFill>
                          <a:latin typeface="Arial" pitchFamily="34" charset="0"/>
                          <a:cs typeface="Arial" pitchFamily="34" charset="0"/>
                        </a:rPr>
                        <a:t>112</a:t>
                      </a:r>
                      <a:endParaRPr lang="en-US" sz="1400" b="0" i="0" u="none" strike="noStrike" dirty="0">
                        <a:solidFill>
                          <a:srgbClr val="000000"/>
                        </a:solidFill>
                        <a:latin typeface="Arial" pitchFamily="34" charset="0"/>
                        <a:cs typeface="Arial" pitchFamily="34" charset="0"/>
                      </a:endParaRPr>
                    </a:p>
                  </a:txBody>
                  <a:tcPr marL="0" marR="0" marT="0" marB="0" anchor="b"/>
                </a:tc>
              </a:tr>
              <a:tr h="790453">
                <a:tc>
                  <a:txBody>
                    <a:bodyPr/>
                    <a:lstStyle/>
                    <a:p>
                      <a:pPr algn="ctr" fontAlgn="b"/>
                      <a:r>
                        <a:rPr lang="en-US" sz="1400" b="0" i="0" u="none" strike="noStrike" dirty="0">
                          <a:solidFill>
                            <a:srgbClr val="000000"/>
                          </a:solidFill>
                          <a:latin typeface="Arial" pitchFamily="34" charset="0"/>
                          <a:cs typeface="Arial" pitchFamily="34" charset="0"/>
                        </a:rPr>
                        <a:t>Largest # of Sites Applied to by Individual</a:t>
                      </a:r>
                    </a:p>
                  </a:txBody>
                  <a:tcPr marL="0" marR="0" marT="0" marB="0" anchor="b"/>
                </a:tc>
                <a:tc>
                  <a:txBody>
                    <a:bodyPr/>
                    <a:lstStyle/>
                    <a:p>
                      <a:pPr algn="ctr" fontAlgn="b"/>
                      <a:r>
                        <a:rPr lang="en-US" sz="1400" b="0" i="0" u="none" strike="noStrike" dirty="0" smtClean="0">
                          <a:solidFill>
                            <a:srgbClr val="000000"/>
                          </a:solidFill>
                          <a:latin typeface="Arial" pitchFamily="34" charset="0"/>
                          <a:cs typeface="Arial" pitchFamily="34" charset="0"/>
                        </a:rPr>
                        <a:t>30 (n=1)</a:t>
                      </a:r>
                      <a:endParaRPr lang="en-US" sz="1400" b="0" i="0" u="none" strike="noStrike" dirty="0">
                        <a:solidFill>
                          <a:srgbClr val="000000"/>
                        </a:solidFill>
                        <a:latin typeface="Arial" pitchFamily="34" charset="0"/>
                        <a:cs typeface="Arial" pitchFamily="34" charset="0"/>
                      </a:endParaRPr>
                    </a:p>
                  </a:txBody>
                  <a:tcPr marL="0" marR="0" marT="0" marB="0" anchor="b"/>
                </a:tc>
                <a:tc>
                  <a:txBody>
                    <a:bodyPr/>
                    <a:lstStyle/>
                    <a:p>
                      <a:pPr algn="ctr" fontAlgn="b"/>
                      <a:r>
                        <a:rPr lang="en-US" sz="1400" b="0" i="0" u="none" strike="noStrike" dirty="0" smtClean="0">
                          <a:solidFill>
                            <a:srgbClr val="000000"/>
                          </a:solidFill>
                          <a:latin typeface="Arial" pitchFamily="34" charset="0"/>
                          <a:cs typeface="Arial" pitchFamily="34" charset="0"/>
                        </a:rPr>
                        <a:t>6 (n=1)</a:t>
                      </a:r>
                      <a:r>
                        <a:rPr lang="en-US" sz="1400" b="0" i="0" u="none" strike="noStrike" dirty="0">
                          <a:solidFill>
                            <a:srgbClr val="000000"/>
                          </a:solidFill>
                          <a:latin typeface="Arial" pitchFamily="34" charset="0"/>
                          <a:cs typeface="Arial" pitchFamily="34" charset="0"/>
                        </a:rPr>
                        <a:t> </a:t>
                      </a:r>
                    </a:p>
                  </a:txBody>
                  <a:tcPr marL="0" marR="0" marT="0" marB="0" anchor="b"/>
                </a:tc>
                <a:tc>
                  <a:txBody>
                    <a:bodyPr/>
                    <a:lstStyle/>
                    <a:p>
                      <a:pPr algn="ctr" fontAlgn="b"/>
                      <a:r>
                        <a:rPr lang="en-US" sz="1400" b="0" i="0" u="none" strike="noStrike" dirty="0" smtClean="0">
                          <a:solidFill>
                            <a:srgbClr val="000000"/>
                          </a:solidFill>
                          <a:latin typeface="Arial" pitchFamily="34" charset="0"/>
                          <a:cs typeface="Arial" pitchFamily="34" charset="0"/>
                        </a:rPr>
                        <a:t>7 (n=2)</a:t>
                      </a:r>
                      <a:endParaRPr lang="en-US" sz="1400" b="0" i="0" u="none" strike="noStrike" dirty="0">
                        <a:solidFill>
                          <a:srgbClr val="000000"/>
                        </a:solidFill>
                        <a:latin typeface="Arial" pitchFamily="34" charset="0"/>
                        <a:cs typeface="Arial" pitchFamily="34" charset="0"/>
                      </a:endParaRPr>
                    </a:p>
                  </a:txBody>
                  <a:tcPr marL="0" marR="0" marT="0" marB="0" anchor="b"/>
                </a:tc>
                <a:tc>
                  <a:txBody>
                    <a:bodyPr/>
                    <a:lstStyle/>
                    <a:p>
                      <a:pPr algn="ctr" fontAlgn="b"/>
                      <a:r>
                        <a:rPr lang="en-US" sz="1400" b="0" i="0" u="none" strike="noStrike" dirty="0" smtClean="0">
                          <a:solidFill>
                            <a:srgbClr val="000000"/>
                          </a:solidFill>
                          <a:latin typeface="Arial" pitchFamily="34" charset="0"/>
                          <a:cs typeface="Arial" pitchFamily="34" charset="0"/>
                        </a:rPr>
                        <a:t>18 (n=1)</a:t>
                      </a:r>
                      <a:endParaRPr lang="en-US" sz="1400" b="0" i="0" u="none" strike="noStrike" dirty="0">
                        <a:solidFill>
                          <a:srgbClr val="000000"/>
                        </a:solidFill>
                        <a:latin typeface="Arial" pitchFamily="34" charset="0"/>
                        <a:cs typeface="Arial" pitchFamily="34" charset="0"/>
                      </a:endParaRPr>
                    </a:p>
                  </a:txBody>
                  <a:tcPr marL="0" marR="0" marT="0" marB="0" anchor="b"/>
                </a:tc>
              </a:tr>
            </a:tbl>
          </a:graphicData>
        </a:graphic>
      </p:graphicFrame>
      <p:sp>
        <p:nvSpPr>
          <p:cNvPr id="9" name="TextBox 8"/>
          <p:cNvSpPr txBox="1"/>
          <p:nvPr/>
        </p:nvSpPr>
        <p:spPr>
          <a:xfrm>
            <a:off x="4495800" y="4724400"/>
            <a:ext cx="4419600" cy="1200329"/>
          </a:xfrm>
          <a:prstGeom prst="rect">
            <a:avLst/>
          </a:prstGeom>
          <a:noFill/>
        </p:spPr>
        <p:txBody>
          <a:bodyPr wrap="square" rtlCol="0">
            <a:spAutoFit/>
          </a:bodyPr>
          <a:lstStyle/>
          <a:p>
            <a:pPr marL="285750" indent="-285750">
              <a:buClr>
                <a:schemeClr val="accent3"/>
              </a:buClr>
              <a:buFont typeface="Arial"/>
              <a:buChar char="•"/>
            </a:pPr>
            <a:r>
              <a:rPr lang="en-US" dirty="0" smtClean="0">
                <a:latin typeface="Arial" pitchFamily="34" charset="0"/>
                <a:cs typeface="Arial" pitchFamily="34" charset="0"/>
              </a:rPr>
              <a:t>Site with most applicants:</a:t>
            </a:r>
          </a:p>
          <a:p>
            <a:pPr lvl="1">
              <a:buFont typeface="Courier New" pitchFamily="49" charset="0"/>
              <a:buChar char="o"/>
            </a:pPr>
            <a:r>
              <a:rPr lang="en-US" dirty="0" smtClean="0">
                <a:latin typeface="Arial" pitchFamily="34" charset="0"/>
                <a:cs typeface="Arial" pitchFamily="34" charset="0"/>
              </a:rPr>
              <a:t>Iowa State University (2010-2013)</a:t>
            </a:r>
          </a:p>
          <a:p>
            <a:pPr lvl="1">
              <a:buFont typeface="Courier New" pitchFamily="49" charset="0"/>
              <a:buChar char="o"/>
            </a:pPr>
            <a:r>
              <a:rPr lang="en-US" dirty="0" smtClean="0">
                <a:latin typeface="Arial" pitchFamily="34" charset="0"/>
                <a:cs typeface="Arial" pitchFamily="34" charset="0"/>
              </a:rPr>
              <a:t>University of Pennsylvania has 291 for 2013!</a:t>
            </a:r>
            <a:endParaRPr lang="en-US" dirty="0">
              <a:latin typeface="Arial" pitchFamily="34" charset="0"/>
              <a:cs typeface="Arial" pitchFamily="34" charset="0"/>
            </a:endParaRPr>
          </a:p>
        </p:txBody>
      </p:sp>
      <p:graphicFrame>
        <p:nvGraphicFramePr>
          <p:cNvPr id="7" name="Chart 6"/>
          <p:cNvGraphicFramePr>
            <a:graphicFrameLocks/>
          </p:cNvGraphicFramePr>
          <p:nvPr>
            <p:extLst>
              <p:ext uri="{D42A27DB-BD31-4B8C-83A1-F6EECF244321}">
                <p14:modId xmlns:p14="http://schemas.microsoft.com/office/powerpoint/2010/main" val="329265066"/>
              </p:ext>
            </p:extLst>
          </p:nvPr>
        </p:nvGraphicFramePr>
        <p:xfrm>
          <a:off x="381000" y="1752600"/>
          <a:ext cx="39624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457200" y="6248400"/>
            <a:ext cx="4114800" cy="369332"/>
          </a:xfrm>
          <a:prstGeom prst="rect">
            <a:avLst/>
          </a:prstGeom>
          <a:noFill/>
        </p:spPr>
        <p:txBody>
          <a:bodyPr wrap="square" rtlCol="0">
            <a:spAutoFit/>
          </a:bodyPr>
          <a:lstStyle/>
          <a:p>
            <a:pPr algn="ctr"/>
            <a:r>
              <a:rPr lang="en-US" dirty="0" smtClean="0">
                <a:solidFill>
                  <a:schemeClr val="accent3"/>
                </a:solidFill>
                <a:latin typeface="Arial" pitchFamily="34" charset="0"/>
                <a:cs typeface="Arial" pitchFamily="34" charset="0"/>
              </a:rPr>
              <a:t>Unique applicants UP 37% from 2012</a:t>
            </a:r>
            <a:endParaRPr lang="en-US" dirty="0">
              <a:solidFill>
                <a:schemeClr val="accent3"/>
              </a:solidFill>
              <a:latin typeface="Arial" pitchFamily="34" charset="0"/>
              <a:cs typeface="Arial" pitchFamily="34" charset="0"/>
            </a:endParaRPr>
          </a:p>
        </p:txBody>
      </p:sp>
    </p:spTree>
    <p:extLst>
      <p:ext uri="{BB962C8B-B14F-4D97-AF65-F5344CB8AC3E}">
        <p14:creationId xmlns:p14="http://schemas.microsoft.com/office/powerpoint/2010/main" val="12346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ext uri="{D42A27DB-BD31-4B8C-83A1-F6EECF244321}">
                <p14:modId xmlns:p14="http://schemas.microsoft.com/office/powerpoint/2010/main" val="1974555993"/>
              </p:ext>
            </p:extLst>
          </p:nvPr>
        </p:nvGraphicFramePr>
        <p:xfrm>
          <a:off x="152400" y="1447800"/>
          <a:ext cx="8880122" cy="247066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52400" y="609600"/>
            <a:ext cx="8839200" cy="914400"/>
          </a:xfrm>
        </p:spPr>
        <p:txBody>
          <a:bodyPr>
            <a:normAutofit/>
          </a:bodyPr>
          <a:lstStyle/>
          <a:p>
            <a:r>
              <a:rPr lang="en-US" sz="3200" dirty="0" smtClean="0"/>
              <a:t>Distribution of Applicants</a:t>
            </a:r>
            <a:endParaRPr lang="en-US" sz="3200" dirty="0"/>
          </a:p>
        </p:txBody>
      </p:sp>
      <p:sp>
        <p:nvSpPr>
          <p:cNvPr id="3" name="TextBox 2"/>
          <p:cNvSpPr txBox="1"/>
          <p:nvPr/>
        </p:nvSpPr>
        <p:spPr>
          <a:xfrm>
            <a:off x="4876800" y="5911334"/>
            <a:ext cx="304800" cy="369332"/>
          </a:xfrm>
          <a:prstGeom prst="rect">
            <a:avLst/>
          </a:prstGeom>
          <a:noFill/>
        </p:spPr>
        <p:txBody>
          <a:bodyPr wrap="square" rtlCol="0">
            <a:spAutoFit/>
          </a:bodyPr>
          <a:lstStyle/>
          <a:p>
            <a:r>
              <a:rPr lang="en-US" dirty="0" smtClean="0">
                <a:latin typeface="Arial"/>
                <a:cs typeface="Arial"/>
              </a:rPr>
              <a:t>*</a:t>
            </a:r>
            <a:endParaRPr lang="en-US" dirty="0">
              <a:latin typeface="Arial"/>
              <a:cs typeface="Arial"/>
            </a:endParaRPr>
          </a:p>
        </p:txBody>
      </p:sp>
      <p:sp>
        <p:nvSpPr>
          <p:cNvPr id="4" name="TextBox 3"/>
          <p:cNvSpPr txBox="1"/>
          <p:nvPr/>
        </p:nvSpPr>
        <p:spPr>
          <a:xfrm>
            <a:off x="2057400" y="6248400"/>
            <a:ext cx="5181600" cy="246221"/>
          </a:xfrm>
          <a:prstGeom prst="rect">
            <a:avLst/>
          </a:prstGeom>
          <a:noFill/>
        </p:spPr>
        <p:txBody>
          <a:bodyPr wrap="square" rtlCol="0">
            <a:spAutoFit/>
          </a:bodyPr>
          <a:lstStyle/>
          <a:p>
            <a:pPr algn="ctr"/>
            <a:r>
              <a:rPr lang="en-US" sz="1000" dirty="0" smtClean="0">
                <a:latin typeface="Arial"/>
                <a:cs typeface="Arial"/>
              </a:rPr>
              <a:t>*Some applicants indicated dual level status; not included</a:t>
            </a:r>
            <a:endParaRPr lang="en-US" sz="1000" dirty="0">
              <a:latin typeface="Arial"/>
              <a:cs typeface="Arial"/>
            </a:endParaRPr>
          </a:p>
        </p:txBody>
      </p:sp>
      <p:sp>
        <p:nvSpPr>
          <p:cNvPr id="11" name="TextBox 10"/>
          <p:cNvSpPr txBox="1"/>
          <p:nvPr/>
        </p:nvSpPr>
        <p:spPr>
          <a:xfrm>
            <a:off x="715926" y="5911334"/>
            <a:ext cx="304800" cy="369332"/>
          </a:xfrm>
          <a:prstGeom prst="rect">
            <a:avLst/>
          </a:prstGeom>
          <a:noFill/>
        </p:spPr>
        <p:txBody>
          <a:bodyPr wrap="square" rtlCol="0">
            <a:spAutoFit/>
          </a:bodyPr>
          <a:lstStyle/>
          <a:p>
            <a:r>
              <a:rPr lang="en-US" dirty="0" smtClean="0">
                <a:latin typeface="Arial"/>
                <a:cs typeface="Arial"/>
              </a:rPr>
              <a:t>*</a:t>
            </a:r>
            <a:endParaRPr lang="en-US" dirty="0">
              <a:latin typeface="Arial"/>
              <a:cs typeface="Arial"/>
            </a:endParaRPr>
          </a:p>
        </p:txBody>
      </p:sp>
      <p:sp>
        <p:nvSpPr>
          <p:cNvPr id="12" name="TextBox 11"/>
          <p:cNvSpPr txBox="1"/>
          <p:nvPr/>
        </p:nvSpPr>
        <p:spPr>
          <a:xfrm>
            <a:off x="2895600" y="5911334"/>
            <a:ext cx="304800" cy="369332"/>
          </a:xfrm>
          <a:prstGeom prst="rect">
            <a:avLst/>
          </a:prstGeom>
          <a:noFill/>
        </p:spPr>
        <p:txBody>
          <a:bodyPr wrap="square" rtlCol="0">
            <a:spAutoFit/>
          </a:bodyPr>
          <a:lstStyle/>
          <a:p>
            <a:r>
              <a:rPr lang="en-US" dirty="0" smtClean="0">
                <a:latin typeface="Arial"/>
                <a:cs typeface="Arial"/>
              </a:rPr>
              <a:t>*</a:t>
            </a:r>
            <a:endParaRPr lang="en-US" dirty="0">
              <a:latin typeface="Arial"/>
              <a:cs typeface="Arial"/>
            </a:endParaRPr>
          </a:p>
        </p:txBody>
      </p:sp>
      <p:cxnSp>
        <p:nvCxnSpPr>
          <p:cNvPr id="41" name="Straight Arrow Connector 40"/>
          <p:cNvCxnSpPr/>
          <p:nvPr/>
        </p:nvCxnSpPr>
        <p:spPr>
          <a:xfrm flipH="1">
            <a:off x="3647853" y="2630593"/>
            <a:ext cx="2286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3876453" y="2630593"/>
            <a:ext cx="1533747" cy="29110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219200" y="2261261"/>
            <a:ext cx="2895600" cy="369332"/>
          </a:xfrm>
          <a:prstGeom prst="rect">
            <a:avLst/>
          </a:prstGeom>
          <a:noFill/>
        </p:spPr>
        <p:txBody>
          <a:bodyPr wrap="square" rtlCol="0">
            <a:spAutoFit/>
          </a:bodyPr>
          <a:lstStyle/>
          <a:p>
            <a:pPr algn="ctr"/>
            <a:r>
              <a:rPr lang="en-US" dirty="0" smtClean="0">
                <a:solidFill>
                  <a:schemeClr val="accent3"/>
                </a:solidFill>
                <a:latin typeface="Arial" pitchFamily="34" charset="0"/>
                <a:cs typeface="Arial" pitchFamily="34" charset="0"/>
              </a:rPr>
              <a:t>72% women from 2011</a:t>
            </a:r>
            <a:endParaRPr lang="en-US" dirty="0">
              <a:solidFill>
                <a:schemeClr val="accent3"/>
              </a:solidFill>
              <a:latin typeface="Arial" pitchFamily="34" charset="0"/>
              <a:cs typeface="Arial" pitchFamily="34" charset="0"/>
            </a:endParaRPr>
          </a:p>
        </p:txBody>
      </p:sp>
      <p:cxnSp>
        <p:nvCxnSpPr>
          <p:cNvPr id="28" name="Straight Arrow Connector 27"/>
          <p:cNvCxnSpPr/>
          <p:nvPr/>
        </p:nvCxnSpPr>
        <p:spPr>
          <a:xfrm flipH="1">
            <a:off x="5715000" y="2057400"/>
            <a:ext cx="533400" cy="71874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32" name="Chart 31"/>
          <p:cNvGraphicFramePr>
            <a:graphicFrameLocks/>
          </p:cNvGraphicFramePr>
          <p:nvPr>
            <p:extLst>
              <p:ext uri="{D42A27DB-BD31-4B8C-83A1-F6EECF244321}">
                <p14:modId xmlns:p14="http://schemas.microsoft.com/office/powerpoint/2010/main" val="4218912796"/>
              </p:ext>
            </p:extLst>
          </p:nvPr>
        </p:nvGraphicFramePr>
        <p:xfrm>
          <a:off x="152400" y="3886200"/>
          <a:ext cx="8534400" cy="23622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7086600" y="5943600"/>
            <a:ext cx="304800" cy="369332"/>
          </a:xfrm>
          <a:prstGeom prst="rect">
            <a:avLst/>
          </a:prstGeom>
          <a:noFill/>
        </p:spPr>
        <p:txBody>
          <a:bodyPr wrap="square" rtlCol="0">
            <a:spAutoFit/>
          </a:bodyPr>
          <a:lstStyle/>
          <a:p>
            <a:r>
              <a:rPr lang="en-US" dirty="0" smtClean="0">
                <a:latin typeface="Arial"/>
                <a:cs typeface="Arial"/>
              </a:rPr>
              <a:t>*</a:t>
            </a:r>
            <a:endParaRPr lang="en-US" dirty="0">
              <a:latin typeface="Arial"/>
              <a:cs typeface="Arial"/>
            </a:endParaRPr>
          </a:p>
        </p:txBody>
      </p:sp>
      <p:sp>
        <p:nvSpPr>
          <p:cNvPr id="8" name="Up Arrow 7"/>
          <p:cNvSpPr/>
          <p:nvPr/>
        </p:nvSpPr>
        <p:spPr>
          <a:xfrm>
            <a:off x="6096000" y="1676400"/>
            <a:ext cx="228600" cy="3048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Up Arrow 17"/>
          <p:cNvSpPr/>
          <p:nvPr/>
        </p:nvSpPr>
        <p:spPr>
          <a:xfrm>
            <a:off x="1219200" y="2286000"/>
            <a:ext cx="228600" cy="3048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3619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8839200" cy="914400"/>
          </a:xfrm>
        </p:spPr>
        <p:txBody>
          <a:bodyPr>
            <a:normAutofit/>
          </a:bodyPr>
          <a:lstStyle/>
          <a:p>
            <a:r>
              <a:rPr lang="en-US" sz="3200" dirty="0" smtClean="0"/>
              <a:t>Distribution of Applicants</a:t>
            </a:r>
            <a:endParaRPr lang="en-US" sz="3200" dirty="0"/>
          </a:p>
        </p:txBody>
      </p:sp>
      <p:sp>
        <p:nvSpPr>
          <p:cNvPr id="4" name="TextBox 3"/>
          <p:cNvSpPr txBox="1"/>
          <p:nvPr/>
        </p:nvSpPr>
        <p:spPr>
          <a:xfrm>
            <a:off x="838200" y="5867400"/>
            <a:ext cx="6781800" cy="246221"/>
          </a:xfrm>
          <a:prstGeom prst="rect">
            <a:avLst/>
          </a:prstGeom>
          <a:noFill/>
        </p:spPr>
        <p:txBody>
          <a:bodyPr wrap="square" rtlCol="0">
            <a:spAutoFit/>
          </a:bodyPr>
          <a:lstStyle/>
          <a:p>
            <a:pPr algn="ctr"/>
            <a:r>
              <a:rPr lang="en-US" sz="1000" dirty="0" smtClean="0">
                <a:latin typeface="Arial"/>
                <a:cs typeface="Arial"/>
              </a:rPr>
              <a:t>*URM includes: Multi Racial/ Other, Native American, Pacific Islander , Hispanic/Latino, African American</a:t>
            </a:r>
            <a:endParaRPr lang="en-US" sz="1000" dirty="0">
              <a:latin typeface="Arial"/>
              <a:cs typeface="Arial"/>
            </a:endParaRPr>
          </a:p>
        </p:txBody>
      </p:sp>
      <p:cxnSp>
        <p:nvCxnSpPr>
          <p:cNvPr id="35" name="Straight Arrow Connector 34"/>
          <p:cNvCxnSpPr/>
          <p:nvPr/>
        </p:nvCxnSpPr>
        <p:spPr>
          <a:xfrm flipH="1" flipV="1">
            <a:off x="2971800" y="3505200"/>
            <a:ext cx="3448494" cy="99582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31" idx="1"/>
          </p:cNvCxnSpPr>
          <p:nvPr/>
        </p:nvCxnSpPr>
        <p:spPr>
          <a:xfrm flipH="1" flipV="1">
            <a:off x="3962401" y="2743200"/>
            <a:ext cx="2537636" cy="175782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500037" y="3623859"/>
            <a:ext cx="2590800" cy="1754326"/>
          </a:xfrm>
          <a:prstGeom prst="rect">
            <a:avLst/>
          </a:prstGeom>
          <a:noFill/>
        </p:spPr>
        <p:txBody>
          <a:bodyPr wrap="square" rtlCol="0">
            <a:spAutoFit/>
          </a:bodyPr>
          <a:lstStyle/>
          <a:p>
            <a:pPr algn="ctr"/>
            <a:r>
              <a:rPr lang="en-US" dirty="0" smtClean="0">
                <a:solidFill>
                  <a:schemeClr val="accent3"/>
                </a:solidFill>
                <a:latin typeface="Arial" pitchFamily="34" charset="0"/>
                <a:cs typeface="Arial" pitchFamily="34" charset="0"/>
              </a:rPr>
              <a:t>Underrepresented Minority applicants </a:t>
            </a:r>
            <a:r>
              <a:rPr lang="en-US" b="1" dirty="0">
                <a:solidFill>
                  <a:schemeClr val="accent3"/>
                </a:solidFill>
                <a:latin typeface="Arial" pitchFamily="34" charset="0"/>
                <a:cs typeface="Arial" pitchFamily="34" charset="0"/>
              </a:rPr>
              <a:t> </a:t>
            </a:r>
            <a:r>
              <a:rPr lang="en-US" b="1" dirty="0" smtClean="0">
                <a:solidFill>
                  <a:schemeClr val="accent3"/>
                </a:solidFill>
                <a:latin typeface="Arial" pitchFamily="34" charset="0"/>
                <a:cs typeface="Arial" pitchFamily="34" charset="0"/>
              </a:rPr>
              <a:t>nearly doubled</a:t>
            </a:r>
          </a:p>
          <a:p>
            <a:pPr algn="ctr"/>
            <a:r>
              <a:rPr lang="en-US" dirty="0">
                <a:solidFill>
                  <a:schemeClr val="accent3"/>
                </a:solidFill>
                <a:latin typeface="Arial" pitchFamily="34" charset="0"/>
                <a:cs typeface="Arial" pitchFamily="34" charset="0"/>
              </a:rPr>
              <a:t>f</a:t>
            </a:r>
            <a:r>
              <a:rPr lang="en-US" dirty="0" smtClean="0">
                <a:solidFill>
                  <a:schemeClr val="accent3"/>
                </a:solidFill>
                <a:latin typeface="Arial" pitchFamily="34" charset="0"/>
                <a:cs typeface="Arial" pitchFamily="34" charset="0"/>
              </a:rPr>
              <a:t>rom 2011 and saw a 59% increase from 2012 to 2013</a:t>
            </a:r>
            <a:endParaRPr lang="en-US" dirty="0">
              <a:solidFill>
                <a:schemeClr val="accent3"/>
              </a:solidFill>
              <a:latin typeface="Arial" pitchFamily="34" charset="0"/>
              <a:cs typeface="Arial" pitchFamily="34" charset="0"/>
            </a:endParaRPr>
          </a:p>
        </p:txBody>
      </p:sp>
      <p:cxnSp>
        <p:nvCxnSpPr>
          <p:cNvPr id="27" name="Straight Arrow Connector 26"/>
          <p:cNvCxnSpPr>
            <a:stCxn id="31" idx="1"/>
          </p:cNvCxnSpPr>
          <p:nvPr/>
        </p:nvCxnSpPr>
        <p:spPr>
          <a:xfrm flipH="1" flipV="1">
            <a:off x="2286000" y="4305300"/>
            <a:ext cx="4214037" cy="19572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1" name="Chart 10"/>
          <p:cNvGraphicFramePr>
            <a:graphicFrameLocks/>
          </p:cNvGraphicFramePr>
          <p:nvPr>
            <p:extLst>
              <p:ext uri="{D42A27DB-BD31-4B8C-83A1-F6EECF244321}">
                <p14:modId xmlns:p14="http://schemas.microsoft.com/office/powerpoint/2010/main" val="186406148"/>
              </p:ext>
            </p:extLst>
          </p:nvPr>
        </p:nvGraphicFramePr>
        <p:xfrm>
          <a:off x="381000" y="1524000"/>
          <a:ext cx="6400800" cy="41147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11271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839200" cy="914400"/>
          </a:xfrm>
        </p:spPr>
        <p:txBody>
          <a:bodyPr>
            <a:normAutofit/>
          </a:bodyPr>
          <a:lstStyle/>
          <a:p>
            <a:r>
              <a:rPr lang="en-US" sz="3200" dirty="0" smtClean="0"/>
              <a:t>Percentage of Female Applicants by Year</a:t>
            </a:r>
            <a:endParaRPr lang="en-US" sz="3200" dirty="0"/>
          </a:p>
        </p:txBody>
      </p:sp>
      <p:graphicFrame>
        <p:nvGraphicFramePr>
          <p:cNvPr id="5" name="Chart 4"/>
          <p:cNvGraphicFramePr>
            <a:graphicFrameLocks/>
          </p:cNvGraphicFramePr>
          <p:nvPr>
            <p:extLst>
              <p:ext uri="{D42A27DB-BD31-4B8C-83A1-F6EECF244321}">
                <p14:modId xmlns:p14="http://schemas.microsoft.com/office/powerpoint/2010/main" val="675054723"/>
              </p:ext>
            </p:extLst>
          </p:nvPr>
        </p:nvGraphicFramePr>
        <p:xfrm>
          <a:off x="914400" y="1676400"/>
          <a:ext cx="723900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453572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5557</TotalTime>
  <Words>1719</Words>
  <Application>Microsoft Office PowerPoint</Application>
  <PresentationFormat>On-screen Show (4:3)</PresentationFormat>
  <Paragraphs>328</Paragraphs>
  <Slides>24</Slides>
  <Notes>15</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Urban</vt:lpstr>
      <vt:lpstr>CISE REU Evaluation Toolkit</vt:lpstr>
      <vt:lpstr>PowerPoint Presentation</vt:lpstr>
      <vt:lpstr>History of Evaluation Project</vt:lpstr>
      <vt:lpstr>Toolkit Expansion Project</vt:lpstr>
      <vt:lpstr>The Common Application</vt:lpstr>
      <vt:lpstr>4 Year Trends in Common Applications</vt:lpstr>
      <vt:lpstr>Distribution of Applicants</vt:lpstr>
      <vt:lpstr>Distribution of Applicants</vt:lpstr>
      <vt:lpstr>Percentage of Female Applicants by Year</vt:lpstr>
      <vt:lpstr>Percentage of Applicants by Ethnicity</vt:lpstr>
      <vt:lpstr>Common Applications: Graduate School Plans</vt:lpstr>
      <vt:lpstr>The A la Carte Student Survey</vt:lpstr>
      <vt:lpstr>A la Carte Student Survey</vt:lpstr>
      <vt:lpstr>A la Carte 2013 Outcomes</vt:lpstr>
      <vt:lpstr>A la Carte 2013 Outcomes</vt:lpstr>
      <vt:lpstr>Post Program Evaluation</vt:lpstr>
      <vt:lpstr>Post Program Evaluation</vt:lpstr>
      <vt:lpstr>What does it all mean?</vt:lpstr>
      <vt:lpstr>Next Steps</vt:lpstr>
      <vt:lpstr>Thank you audrey.rorrer@uncc.edu</vt:lpstr>
      <vt:lpstr>Appendices</vt:lpstr>
      <vt:lpstr>Participating Sites</vt:lpstr>
      <vt:lpstr>A la Carte Methodology</vt:lpstr>
      <vt:lpstr>A la Carte Student Survey Participants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anonymous</dc:creator>
  <cp:lastModifiedBy>test</cp:lastModifiedBy>
  <cp:revision>411</cp:revision>
  <dcterms:created xsi:type="dcterms:W3CDTF">2012-02-11T01:31:34Z</dcterms:created>
  <dcterms:modified xsi:type="dcterms:W3CDTF">2014-08-27T15:22:34Z</dcterms:modified>
</cp:coreProperties>
</file>