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8"/>
  </p:notesMasterIdLst>
  <p:sldIdLst>
    <p:sldId id="256" r:id="rId2"/>
    <p:sldId id="259" r:id="rId3"/>
    <p:sldId id="283" r:id="rId4"/>
    <p:sldId id="284" r:id="rId5"/>
    <p:sldId id="285" r:id="rId6"/>
    <p:sldId id="286" r:id="rId7"/>
    <p:sldId id="288" r:id="rId8"/>
    <p:sldId id="287" r:id="rId9"/>
    <p:sldId id="265" r:id="rId10"/>
    <p:sldId id="295" r:id="rId11"/>
    <p:sldId id="296" r:id="rId12"/>
    <p:sldId id="260" r:id="rId13"/>
    <p:sldId id="282" r:id="rId14"/>
    <p:sldId id="281" r:id="rId15"/>
    <p:sldId id="290" r:id="rId16"/>
    <p:sldId id="269" r:id="rId17"/>
    <p:sldId id="291" r:id="rId18"/>
    <p:sldId id="297" r:id="rId19"/>
    <p:sldId id="289" r:id="rId20"/>
    <p:sldId id="298" r:id="rId21"/>
    <p:sldId id="294" r:id="rId22"/>
    <p:sldId id="277" r:id="rId23"/>
    <p:sldId id="272" r:id="rId24"/>
    <p:sldId id="293" r:id="rId25"/>
    <p:sldId id="275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2" autoAdjust="0"/>
    <p:restoredTop sz="90580" autoAdjust="0"/>
  </p:normalViewPr>
  <p:slideViewPr>
    <p:cSldViewPr>
      <p:cViewPr varScale="1">
        <p:scale>
          <a:sx n="82" d="100"/>
          <a:sy n="82" d="100"/>
        </p:scale>
        <p:origin x="-12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3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Final%20Presentation\BLG%20dat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5"/>
  <c:chart>
    <c:title>
      <c:tx>
        <c:rich>
          <a:bodyPr/>
          <a:lstStyle/>
          <a:p>
            <a:pPr>
              <a:defRPr/>
            </a:pPr>
            <a:r>
              <a:rPr lang="en-US" sz="1800" b="1" i="0" baseline="0"/>
              <a:t>If point limitation is implemented into the game, which method would you prefer?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cat>
            <c:strRef>
              <c:f>Sheet1!$A$19:$A$20</c:f>
              <c:strCache>
                <c:ptCount val="2"/>
                <c:pt idx="0">
                  <c:v>Set Points</c:v>
                </c:pt>
                <c:pt idx="1">
                  <c:v>Unlock More Points</c:v>
                </c:pt>
              </c:strCache>
            </c:strRef>
          </c:cat>
          <c:val>
            <c:numRef>
              <c:f>Sheet1!$B$19:$B$20</c:f>
              <c:numCache>
                <c:formatCode>General</c:formatCode>
                <c:ptCount val="2"/>
                <c:pt idx="0">
                  <c:v>12</c:v>
                </c:pt>
                <c:pt idx="1">
                  <c:v>27</c:v>
                </c:pt>
              </c:numCache>
            </c:numRef>
          </c:val>
        </c:ser>
        <c:axId val="65741952"/>
        <c:axId val="65744256"/>
      </c:barChart>
      <c:catAx>
        <c:axId val="65741952"/>
        <c:scaling>
          <c:orientation val="minMax"/>
        </c:scaling>
        <c:axPos val="b"/>
        <c:majorGridlines/>
        <c:tickLblPos val="nextTo"/>
        <c:crossAx val="65744256"/>
        <c:crosses val="autoZero"/>
        <c:auto val="1"/>
        <c:lblAlgn val="ctr"/>
        <c:lblOffset val="100"/>
      </c:catAx>
      <c:valAx>
        <c:axId val="65744256"/>
        <c:scaling>
          <c:orientation val="minMax"/>
        </c:scaling>
        <c:axPos val="l"/>
        <c:majorGridlines/>
        <c:numFmt formatCode="General" sourceLinked="1"/>
        <c:tickLblPos val="nextTo"/>
        <c:crossAx val="65741952"/>
        <c:crosses val="autoZero"/>
        <c:crossBetween val="between"/>
      </c:valAx>
      <c:spPr>
        <a:noFill/>
        <a:ln w="25400">
          <a:noFill/>
        </a:ln>
      </c:spPr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DCFEFC-B40F-4B6C-B562-274038204A8F}" type="datetimeFigureOut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D25DA-AD1D-43B2-A090-97484B9503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Doesn’t teach iteration and layering</a:t>
            </a:r>
            <a:r>
              <a:rPr lang="en-US" baseline="0" dirty="0" smtClean="0"/>
              <a:t> -&gt; BLG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25DA-AD1D-43B2-A090-97484B95033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Point out x1,y1   x2,y2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25DA-AD1D-43B2-A090-97484B95033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Live 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25DA-AD1D-43B2-A090-97484B950334}" type="slidenum">
              <a:rPr lang="en-US" smtClean="0"/>
              <a:pPr/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Opinion survey on tutorials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25DA-AD1D-43B2-A090-97484B950334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Add % on bar</a:t>
            </a:r>
            <a:r>
              <a:rPr lang="en-US" baseline="0" dirty="0" smtClean="0"/>
              <a:t> graph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25DA-AD1D-43B2-A090-97484B95033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Retro bead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25DA-AD1D-43B2-A090-97484B950334}" type="slidenum">
              <a:rPr lang="en-US" smtClean="0"/>
              <a:pPr/>
              <a:t>22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DD25DA-AD1D-43B2-A090-97484B95033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19353E-2AC8-42AE-BD1E-B7A850E3AA5F}" type="slidenum">
              <a:rPr lang="en-US" smtClean="0"/>
              <a:pPr/>
              <a:t>26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2DFD6CE-658A-4912-BA84-B2534471BBA4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260988D-38D3-4D19-A2AD-91F376BAF0AB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C8BC72-047E-4D50-B17B-97A3FE4ED332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B2565D-A388-46CC-A3D6-5966697A5FED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9AC95A2-4C3A-460D-BBC3-6B220009105D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D8F0B3-2149-43FB-857D-111C6C303845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8B4B364-A03E-4EE6-9302-8F05D17BBC4F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190D879-84FC-4C82-85F0-A557BF219D67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A9F7FA-CE40-4AFB-8F4B-DCC5135BAC70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80E5FF-470A-4491-855A-173C9E3A4297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F55C53A-25CC-45AA-9E98-4526A5B0E07D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0ECF0D8-D0EB-459A-B8E7-C7FBD39711D0}" type="datetime1">
              <a:rPr lang="en-US" smtClean="0"/>
              <a:pPr/>
              <a:t>7/28/2011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2118DA4-97DC-4655-9C5F-70F2C71EE7B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Final%20Presentation\Point%20Function%20Tutorial%20Video.wmv" TargetMode="Externa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62332"/>
            <a:ext cx="8305800" cy="14618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BeadLoom Game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590800"/>
            <a:ext cx="8305800" cy="2252004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by Jonathan Curry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pPr algn="l"/>
            <a:r>
              <a:rPr lang="en-US" dirty="0" smtClean="0"/>
              <a:t>	Acey Boyce		David Brickler</a:t>
            </a:r>
          </a:p>
          <a:p>
            <a:pPr algn="l"/>
            <a:r>
              <a:rPr lang="en-US" dirty="0" smtClean="0"/>
              <a:t>	Derek Mayfield		Dr. Tiffany Barnes</a:t>
            </a:r>
            <a:endParaRPr lang="en-US" dirty="0"/>
          </a:p>
        </p:txBody>
      </p:sp>
      <p:pic>
        <p:nvPicPr>
          <p:cNvPr id="32772" name="Picture 4" descr="http://community.game2learn.com/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5867400"/>
            <a:ext cx="3240538" cy="83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2" descr="http://brand.uncc.edu/sites/brand.uncc.edu/files/media/brand/SubBrand_Stationery_Logos/Computing_Info/Logos/Standard/UNCC_CompInfo_Logo_1c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394351"/>
            <a:ext cx="2819400" cy="13112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instruction</a:t>
            </a:r>
          </a:p>
          <a:p>
            <a:endParaRPr lang="en-US" dirty="0" smtClean="0"/>
          </a:p>
          <a:p>
            <a:r>
              <a:rPr lang="en-US" dirty="0" smtClean="0"/>
              <a:t>Catch common errors associated with BLG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Tutorial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00400"/>
            <a:ext cx="4657725" cy="30099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Reengineering BLG code</a:t>
            </a:r>
          </a:p>
          <a:p>
            <a:endParaRPr lang="en-US" dirty="0" smtClean="0"/>
          </a:p>
          <a:p>
            <a:r>
              <a:rPr lang="en-US" dirty="0" smtClean="0"/>
              <a:t>Visual </a:t>
            </a:r>
            <a:r>
              <a:rPr lang="en-US" dirty="0" smtClean="0"/>
              <a:t>approximation</a:t>
            </a:r>
          </a:p>
          <a:p>
            <a:endParaRPr lang="en-US" dirty="0" smtClean="0"/>
          </a:p>
          <a:p>
            <a:r>
              <a:rPr lang="en-US" dirty="0" smtClean="0"/>
              <a:t>Time constraints 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 Hardships</a:t>
            </a:r>
            <a:endParaRPr lang="en-US" dirty="0"/>
          </a:p>
        </p:txBody>
      </p:sp>
      <p:pic>
        <p:nvPicPr>
          <p:cNvPr id="24578" name="Picture 2" descr="http://www.3waylinks.com/images/search%20engine%20optimization%20made%20eas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438400"/>
            <a:ext cx="3814465" cy="3933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Tutorial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pic>
        <p:nvPicPr>
          <p:cNvPr id="9" name="Point Function Tutorial Video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416797" y="1135459"/>
            <a:ext cx="6310406" cy="4587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328" y="533400"/>
            <a:ext cx="8017344" cy="57912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37" t="3385" b="3385"/>
          <a:stretch>
            <a:fillRect/>
          </a:stretch>
        </p:blipFill>
        <p:spPr bwMode="auto">
          <a:xfrm>
            <a:off x="1782366" y="1828800"/>
            <a:ext cx="5579269" cy="32004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`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0"/>
          <a:stretch>
            <a:fillRect/>
          </a:stretch>
        </p:blipFill>
        <p:spPr bwMode="auto">
          <a:xfrm>
            <a:off x="685800" y="626269"/>
            <a:ext cx="7785653" cy="5605463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Studies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1 Camp</a:t>
            </a:r>
          </a:p>
          <a:p>
            <a:pPr lvl="1"/>
            <a:r>
              <a:rPr lang="en-US" dirty="0" smtClean="0"/>
              <a:t>1- Middle School Gamemaker</a:t>
            </a:r>
          </a:p>
          <a:p>
            <a:pPr lvl="1"/>
            <a:r>
              <a:rPr lang="en-US" dirty="0" smtClean="0"/>
              <a:t>13 participants 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Data Collection</a:t>
            </a:r>
          </a:p>
          <a:p>
            <a:pPr lvl="1"/>
            <a:r>
              <a:rPr lang="en-US" dirty="0" smtClean="0"/>
              <a:t>Observations</a:t>
            </a:r>
          </a:p>
          <a:p>
            <a:pPr lvl="1"/>
            <a:r>
              <a:rPr lang="en-US" dirty="0" smtClean="0"/>
              <a:t>User Feedback</a:t>
            </a:r>
          </a:p>
        </p:txBody>
      </p:sp>
      <p:pic>
        <p:nvPicPr>
          <p:cNvPr id="18434" name="Picture 2" descr="Coloring page boy with a lapto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209800"/>
            <a:ext cx="2589581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Strong need for Tutorial Mode</a:t>
            </a:r>
          </a:p>
          <a:p>
            <a:endParaRPr lang="en-US" dirty="0" smtClean="0"/>
          </a:p>
          <a:p>
            <a:r>
              <a:rPr lang="en-US" dirty="0" smtClean="0"/>
              <a:t>Visual cues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9575" y="2209800"/>
            <a:ext cx="4162425" cy="3863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for Custom Puzzles Challenge</a:t>
            </a:r>
          </a:p>
          <a:p>
            <a:pPr lvl="1"/>
            <a:r>
              <a:rPr lang="en-US" dirty="0" smtClean="0"/>
              <a:t>Simplicity of puzzle creation</a:t>
            </a:r>
          </a:p>
          <a:p>
            <a:endParaRPr lang="en-US" dirty="0" smtClean="0"/>
          </a:p>
          <a:p>
            <a:r>
              <a:rPr lang="en-US" dirty="0" smtClean="0"/>
              <a:t>Function Mastery</a:t>
            </a:r>
          </a:p>
          <a:p>
            <a:pPr lvl="1"/>
            <a:r>
              <a:rPr lang="en-US" dirty="0" smtClean="0"/>
              <a:t>Iteration on all puzzles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Challenge	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19400"/>
            <a:ext cx="4455633" cy="32004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8012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006"/>
                <a:gridCol w="411400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 Used</a:t>
                      </a:r>
                      <a:endParaRPr lang="en-US" dirty="0"/>
                    </a:p>
                  </a:txBody>
                  <a:tcPr marL="228556" marR="2285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Point Value</a:t>
                      </a:r>
                      <a:endParaRPr lang="en-US" dirty="0"/>
                    </a:p>
                  </a:txBody>
                  <a:tcPr marL="228556" marR="22855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Point</a:t>
                      </a:r>
                    </a:p>
                  </a:txBody>
                  <a:tcPr marL="228556" marR="2285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r>
                        <a:rPr lang="en-US" baseline="0" dirty="0" smtClean="0"/>
                        <a:t> points</a:t>
                      </a:r>
                      <a:endParaRPr lang="en-US" dirty="0"/>
                    </a:p>
                  </a:txBody>
                  <a:tcPr marL="228556" marR="22855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 </a:t>
                      </a:r>
                      <a:endParaRPr lang="en-US" dirty="0"/>
                    </a:p>
                  </a:txBody>
                  <a:tcPr marL="228556" marR="2285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 points</a:t>
                      </a:r>
                    </a:p>
                  </a:txBody>
                  <a:tcPr marL="228556" marR="22855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Rectangle</a:t>
                      </a:r>
                      <a:endParaRPr lang="en-US" dirty="0"/>
                    </a:p>
                  </a:txBody>
                  <a:tcPr marL="228556" marR="2285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 points</a:t>
                      </a:r>
                      <a:endParaRPr lang="en-US" dirty="0"/>
                    </a:p>
                  </a:txBody>
                  <a:tcPr marL="228556" marR="22855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Triangle</a:t>
                      </a:r>
                      <a:endParaRPr lang="en-US" dirty="0"/>
                    </a:p>
                  </a:txBody>
                  <a:tcPr marL="228556" marR="2285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 points</a:t>
                      </a:r>
                      <a:endParaRPr lang="en-US" dirty="0"/>
                    </a:p>
                  </a:txBody>
                  <a:tcPr marL="228556" marR="22855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Triangle Iteration</a:t>
                      </a:r>
                      <a:endParaRPr lang="en-US" dirty="0"/>
                    </a:p>
                  </a:txBody>
                  <a:tcPr marL="228556" marR="2285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point</a:t>
                      </a:r>
                      <a:endParaRPr lang="en-US" dirty="0"/>
                    </a:p>
                  </a:txBody>
                  <a:tcPr marL="228556" marR="22855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Linear Iteration</a:t>
                      </a:r>
                      <a:endParaRPr lang="en-US" dirty="0"/>
                    </a:p>
                  </a:txBody>
                  <a:tcPr marL="228556" marR="22855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 point</a:t>
                      </a:r>
                      <a:endParaRPr lang="en-US" dirty="0"/>
                    </a:p>
                  </a:txBody>
                  <a:tcPr marL="228556" marR="228556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Challenge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Designed to teach Cartesian Coordinates, symmetry, geometry, and iteration through the creation of Native American bead art</a:t>
            </a:r>
          </a:p>
          <a:p>
            <a:endParaRPr lang="en-US" dirty="0" smtClean="0"/>
          </a:p>
          <a:p>
            <a:r>
              <a:rPr lang="en-US" dirty="0" smtClean="0"/>
              <a:t>Students use six functions that place virtual beads on a grid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Virtual Bead Loom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1562100" cy="1876425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670540"/>
            <a:ext cx="1987550" cy="281257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53340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Pencil and Paper Trial</a:t>
            </a:r>
          </a:p>
          <a:p>
            <a:endParaRPr lang="en-US" dirty="0" smtClean="0"/>
          </a:p>
          <a:p>
            <a:r>
              <a:rPr lang="en-US" dirty="0" smtClean="0"/>
              <a:t>Participants</a:t>
            </a:r>
          </a:p>
          <a:p>
            <a:pPr lvl="1"/>
            <a:r>
              <a:rPr lang="en-US" dirty="0" smtClean="0"/>
              <a:t>36 completed</a:t>
            </a:r>
          </a:p>
          <a:p>
            <a:pPr lvl="1"/>
            <a:r>
              <a:rPr lang="en-US" dirty="0" smtClean="0"/>
              <a:t>18 on going</a:t>
            </a:r>
          </a:p>
          <a:p>
            <a:pPr lvl="1"/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Methods</a:t>
            </a:r>
            <a:endParaRPr lang="en-US" dirty="0"/>
          </a:p>
        </p:txBody>
      </p:sp>
      <p:pic>
        <p:nvPicPr>
          <p:cNvPr id="14338" name="Picture 2" descr="http://www.marketresearchlatinamerica.com/wp-content/market-research-method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2590800"/>
            <a:ext cx="28956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Advanced motivation</a:t>
            </a:r>
          </a:p>
          <a:p>
            <a:endParaRPr lang="en-US" dirty="0" smtClean="0"/>
          </a:p>
          <a:p>
            <a:r>
              <a:rPr lang="en-US" dirty="0" smtClean="0"/>
              <a:t>Preferred 100 point</a:t>
            </a:r>
          </a:p>
          <a:p>
            <a:pPr>
              <a:buNone/>
            </a:pPr>
            <a:r>
              <a:rPr lang="en-US" dirty="0" smtClean="0"/>
              <a:t> challenge </a:t>
            </a:r>
          </a:p>
          <a:p>
            <a:endParaRPr lang="en-US" dirty="0" smtClean="0"/>
          </a:p>
          <a:p>
            <a:r>
              <a:rPr lang="en-US" dirty="0" smtClean="0"/>
              <a:t>High complexity</a:t>
            </a:r>
          </a:p>
          <a:p>
            <a:pPr>
              <a:buNone/>
            </a:pPr>
            <a:r>
              <a:rPr lang="en-US" dirty="0" smtClean="0"/>
              <a:t>using 25 and 50 pts.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game2learn Jonathan Curry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Challenge Results</a:t>
            </a:r>
            <a:endParaRPr lang="en-US" dirty="0"/>
          </a:p>
        </p:txBody>
      </p:sp>
      <p:graphicFrame>
        <p:nvGraphicFramePr>
          <p:cNvPr id="11" name="Chart 10"/>
          <p:cNvGraphicFramePr/>
          <p:nvPr/>
        </p:nvGraphicFramePr>
        <p:xfrm>
          <a:off x="3962400" y="2209800"/>
          <a:ext cx="5181600" cy="320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57800" y="449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31%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7543800" y="41910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69%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Creation Challenge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2286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100 Challenge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528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50 Challenge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324600" y="46482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25Challenge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3206" t="12043" r="3808" b="1935"/>
          <a:stretch>
            <a:fillRect/>
          </a:stretch>
        </p:blipFill>
        <p:spPr bwMode="auto">
          <a:xfrm>
            <a:off x="6248400" y="1524000"/>
            <a:ext cx="2819400" cy="2430517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1588970"/>
            <a:ext cx="2819400" cy="2403909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183" y="1524000"/>
            <a:ext cx="3004817" cy="2531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Tutorial Mode</a:t>
            </a:r>
          </a:p>
          <a:p>
            <a:pPr lvl="1"/>
            <a:r>
              <a:rPr lang="en-US" dirty="0" smtClean="0"/>
              <a:t>Full integration </a:t>
            </a:r>
          </a:p>
          <a:p>
            <a:endParaRPr lang="en-US" dirty="0" smtClean="0"/>
          </a:p>
          <a:p>
            <a:r>
              <a:rPr lang="en-US" dirty="0" smtClean="0"/>
              <a:t>Creation Challenge</a:t>
            </a:r>
          </a:p>
          <a:p>
            <a:pPr lvl="1"/>
            <a:r>
              <a:rPr lang="en-US" dirty="0" smtClean="0"/>
              <a:t>Unlocking Points vs. Set Point Limits</a:t>
            </a:r>
          </a:p>
          <a:p>
            <a:pPr lvl="1"/>
            <a:r>
              <a:rPr lang="en-US" dirty="0" smtClean="0"/>
              <a:t>Full integration </a:t>
            </a:r>
          </a:p>
          <a:p>
            <a:pPr lvl="1"/>
            <a:r>
              <a:rPr lang="en-US" dirty="0" smtClean="0"/>
              <a:t>Study on full impact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114800"/>
            <a:ext cx="4543425" cy="188595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Audience: 6-12</a:t>
            </a:r>
          </a:p>
          <a:p>
            <a:endParaRPr lang="en-US" dirty="0" smtClean="0"/>
          </a:p>
          <a:p>
            <a:r>
              <a:rPr lang="en-US" dirty="0" smtClean="0"/>
              <a:t>Purpose: </a:t>
            </a:r>
          </a:p>
          <a:p>
            <a:pPr lvl="1"/>
            <a:r>
              <a:rPr lang="en-US" dirty="0" smtClean="0"/>
              <a:t>to teach middle</a:t>
            </a:r>
          </a:p>
          <a:p>
            <a:pPr>
              <a:buNone/>
            </a:pPr>
            <a:r>
              <a:rPr lang="en-US" dirty="0" smtClean="0"/>
              <a:t>	  </a:t>
            </a:r>
            <a:r>
              <a:rPr lang="en-US" sz="2300" dirty="0" smtClean="0"/>
              <a:t>school students iteration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STARS Artifact</a:t>
            </a:r>
            <a:endParaRPr 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457200"/>
            <a:ext cx="2857500" cy="558165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Jonathan Curry</a:t>
            </a:r>
          </a:p>
          <a:p>
            <a:pPr algn="ctr"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jcurry16@uncc.edu</a:t>
            </a:r>
          </a:p>
          <a:p>
            <a:pPr>
              <a:buFont typeface="Wingdings" pitchFamily="2" charset="2"/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Acey Boyce			    	Dr. Tiffany Barnes</a:t>
            </a:r>
          </a:p>
          <a:p>
            <a:pPr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akboyce@uncc.edu 	           tiffany.barnes@uncc.edu</a:t>
            </a:r>
          </a:p>
          <a:p>
            <a:pPr>
              <a:buNone/>
            </a:pP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Wingdings" pitchFamily="2" charset="2"/>
              <a:buNone/>
            </a:pPr>
            <a:r>
              <a:rPr lang="en-US" sz="4500" dirty="0" smtClean="0">
                <a:latin typeface="Times New Roman" pitchFamily="18" charset="0"/>
                <a:cs typeface="Times New Roman" pitchFamily="18" charset="0"/>
              </a:rPr>
              <a:t>UNC Charlotte</a:t>
            </a:r>
          </a:p>
          <a:p>
            <a:pPr algn="ctr">
              <a:buFont typeface="Wingdings" pitchFamily="2" charset="2"/>
              <a:buNone/>
            </a:pPr>
            <a:endParaRPr lang="en-US" sz="4500" dirty="0" smtClean="0">
              <a:latin typeface="Copperplate Gothic Bold" pitchFamily="34" charset="0"/>
            </a:endParaRPr>
          </a:p>
          <a:p>
            <a:pPr algn="ctr">
              <a:buFont typeface="Wingdings" pitchFamily="2" charset="2"/>
              <a:buNone/>
            </a:pPr>
            <a:endParaRPr lang="en-US" sz="4500" dirty="0" smtClean="0">
              <a:latin typeface="Copperplate Gothic Bold" pitchFamily="34" charset="0"/>
            </a:endParaRPr>
          </a:p>
        </p:txBody>
      </p:sp>
      <p:pic>
        <p:nvPicPr>
          <p:cNvPr id="8196" name="Picture 15" descr="Game2Learn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4541837"/>
            <a:ext cx="6248400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Point Function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Places a singles bead</a:t>
            </a:r>
          </a:p>
          <a:p>
            <a:pPr lvl="1"/>
            <a:r>
              <a:rPr lang="en-US" dirty="0" smtClean="0"/>
              <a:t>X</a:t>
            </a:r>
          </a:p>
          <a:p>
            <a:pPr lvl="1"/>
            <a:r>
              <a:rPr lang="en-US" dirty="0" smtClean="0"/>
              <a:t>Y</a:t>
            </a:r>
          </a:p>
          <a:p>
            <a:r>
              <a:rPr lang="en-US" dirty="0" smtClean="0"/>
              <a:t>2 values</a:t>
            </a:r>
            <a:endParaRPr lang="en-US" dirty="0"/>
          </a:p>
        </p:txBody>
      </p:sp>
      <p:pic>
        <p:nvPicPr>
          <p:cNvPr id="7" name="Picture 6" descr="Tut1-Tutorial-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33600"/>
            <a:ext cx="3504864" cy="3484367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 Function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3400" y="1447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Places a line of beads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X1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Y1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X2</a:t>
            </a:r>
          </a:p>
          <a:p>
            <a:pPr marL="621792" marR="0" lvl="1" indent="-22860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>
                <a:schemeClr val="accent1"/>
              </a:buClr>
              <a:buSzTx/>
              <a:buFont typeface="Verdana"/>
              <a:buChar char="◦"/>
              <a:tabLst/>
              <a:defRPr/>
            </a:pPr>
            <a:r>
              <a:rPr kumimoji="0" lang="en-US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Y2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 values</a:t>
            </a:r>
            <a:endParaRPr kumimoji="0" lang="en-US" sz="27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Tut2-Tutorial-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1999" y="2133600"/>
            <a:ext cx="3442419" cy="3428999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029200" y="2971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(X1,Y1)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477000" y="43434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(X2,Y2)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Rectangle Function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Places a rectangle of beads between two points</a:t>
            </a:r>
          </a:p>
          <a:p>
            <a:pPr lvl="1"/>
            <a:r>
              <a:rPr lang="en-US" dirty="0" smtClean="0"/>
              <a:t>X1</a:t>
            </a:r>
          </a:p>
          <a:p>
            <a:pPr lvl="1"/>
            <a:r>
              <a:rPr lang="en-US" dirty="0" smtClean="0"/>
              <a:t>Y1</a:t>
            </a:r>
          </a:p>
          <a:p>
            <a:pPr lvl="1"/>
            <a:r>
              <a:rPr lang="en-US" dirty="0" smtClean="0"/>
              <a:t>X2</a:t>
            </a:r>
          </a:p>
          <a:p>
            <a:pPr lvl="1"/>
            <a:r>
              <a:rPr lang="en-US" dirty="0" smtClean="0"/>
              <a:t>Y2</a:t>
            </a:r>
          </a:p>
          <a:p>
            <a:r>
              <a:rPr lang="en-US" dirty="0" smtClean="0"/>
              <a:t>4 values</a:t>
            </a:r>
          </a:p>
        </p:txBody>
      </p:sp>
      <p:pic>
        <p:nvPicPr>
          <p:cNvPr id="7" name="Picture 6" descr="Tut3-Tutorial-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33600"/>
            <a:ext cx="3449170" cy="34290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495800" y="2743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(X1,Y1)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43600" y="3276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(X2,Y2)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257800" y="45720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(X1,Y1)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162800" y="4038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(X2,Y2)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Function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Places a triangle of beads between three points</a:t>
            </a:r>
          </a:p>
          <a:p>
            <a:pPr lvl="1"/>
            <a:r>
              <a:rPr lang="en-US" dirty="0" smtClean="0"/>
              <a:t>X1</a:t>
            </a:r>
          </a:p>
          <a:p>
            <a:pPr lvl="1"/>
            <a:r>
              <a:rPr lang="en-US" dirty="0" smtClean="0"/>
              <a:t>Y1</a:t>
            </a:r>
          </a:p>
          <a:p>
            <a:pPr lvl="1"/>
            <a:r>
              <a:rPr lang="en-US" dirty="0" smtClean="0"/>
              <a:t>X2</a:t>
            </a:r>
          </a:p>
          <a:p>
            <a:pPr lvl="1"/>
            <a:r>
              <a:rPr lang="en-US" dirty="0" smtClean="0"/>
              <a:t>Y2</a:t>
            </a:r>
          </a:p>
          <a:p>
            <a:pPr lvl="1"/>
            <a:r>
              <a:rPr lang="en-US" dirty="0" smtClean="0"/>
              <a:t>X3</a:t>
            </a:r>
          </a:p>
          <a:p>
            <a:pPr lvl="1"/>
            <a:r>
              <a:rPr lang="en-US" dirty="0" smtClean="0"/>
              <a:t>Y3</a:t>
            </a:r>
          </a:p>
          <a:p>
            <a:r>
              <a:rPr lang="en-US" dirty="0" smtClean="0"/>
              <a:t>6 values</a:t>
            </a:r>
            <a:endParaRPr lang="en-US" dirty="0"/>
          </a:p>
        </p:txBody>
      </p:sp>
      <p:pic>
        <p:nvPicPr>
          <p:cNvPr id="10" name="Picture 9" descr="Tut4-Tutorial-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2133600"/>
            <a:ext cx="3435697" cy="34290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876800" y="33528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(X1,Y1)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48400" y="42672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(X2,Y2)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953000" y="5181600"/>
            <a:ext cx="99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(X3,Y3)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Iteration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Draws a line of beads then iteratively redraws that line</a:t>
            </a:r>
          </a:p>
          <a:p>
            <a:r>
              <a:rPr lang="en-US" b="1" dirty="0" smtClean="0"/>
              <a:t>A</a:t>
            </a:r>
            <a:r>
              <a:rPr lang="en-US" dirty="0" smtClean="0"/>
              <a:t> Beads</a:t>
            </a:r>
          </a:p>
          <a:p>
            <a:r>
              <a:rPr lang="en-US" dirty="0" smtClean="0"/>
              <a:t>Starting at point </a:t>
            </a:r>
            <a:r>
              <a:rPr lang="en-US" b="1" dirty="0" smtClean="0"/>
              <a:t>B</a:t>
            </a:r>
            <a:r>
              <a:rPr lang="en-US" dirty="0" smtClean="0"/>
              <a:t> (</a:t>
            </a:r>
            <a:r>
              <a:rPr lang="en-US" b="1" dirty="0" smtClean="0"/>
              <a:t>B.x, B.y</a:t>
            </a:r>
            <a:r>
              <a:rPr lang="en-US" dirty="0" smtClean="0"/>
              <a:t>)</a:t>
            </a:r>
          </a:p>
          <a:p>
            <a:r>
              <a:rPr lang="en-US" dirty="0" smtClean="0"/>
              <a:t>Add </a:t>
            </a:r>
            <a:r>
              <a:rPr lang="en-US" b="1" dirty="0" smtClean="0"/>
              <a:t>C </a:t>
            </a:r>
            <a:r>
              <a:rPr lang="en-US" dirty="0" smtClean="0"/>
              <a:t>to one end</a:t>
            </a:r>
          </a:p>
          <a:p>
            <a:r>
              <a:rPr lang="en-US" dirty="0" smtClean="0"/>
              <a:t>Add </a:t>
            </a:r>
            <a:r>
              <a:rPr lang="en-US" b="1" dirty="0" smtClean="0"/>
              <a:t>D</a:t>
            </a:r>
            <a:r>
              <a:rPr lang="en-US" dirty="0" smtClean="0"/>
              <a:t> to the other end</a:t>
            </a:r>
          </a:p>
          <a:p>
            <a:r>
              <a:rPr lang="en-US" dirty="0" smtClean="0"/>
              <a:t>For </a:t>
            </a:r>
            <a:r>
              <a:rPr lang="en-US" b="1" dirty="0" smtClean="0"/>
              <a:t>E</a:t>
            </a:r>
            <a:r>
              <a:rPr lang="en-US" dirty="0" smtClean="0"/>
              <a:t> rows in total</a:t>
            </a:r>
          </a:p>
          <a:p>
            <a:r>
              <a:rPr lang="en-US" dirty="0" smtClean="0"/>
              <a:t>In a </a:t>
            </a:r>
            <a:r>
              <a:rPr lang="en-US" b="1" dirty="0" smtClean="0"/>
              <a:t>Certain Direction</a:t>
            </a:r>
            <a:endParaRPr lang="en-US" dirty="0" smtClean="0"/>
          </a:p>
          <a:p>
            <a:r>
              <a:rPr lang="en-US" dirty="0" smtClean="0"/>
              <a:t>7 values</a:t>
            </a: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18288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1981200"/>
            <a:ext cx="1828800" cy="3886200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Iteration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Draws a single bead then iteratively creates a triangle</a:t>
            </a:r>
          </a:p>
          <a:p>
            <a:pPr lvl="1"/>
            <a:r>
              <a:rPr lang="en-US" dirty="0" smtClean="0"/>
              <a:t>Starting at a point </a:t>
            </a:r>
            <a:r>
              <a:rPr lang="en-US" b="1" dirty="0" smtClean="0"/>
              <a:t>F</a:t>
            </a:r>
            <a:r>
              <a:rPr lang="en-US" dirty="0" smtClean="0"/>
              <a:t> (</a:t>
            </a:r>
            <a:r>
              <a:rPr lang="en-US" b="1" dirty="0" smtClean="0"/>
              <a:t>F.x, F.y)</a:t>
            </a:r>
          </a:p>
          <a:p>
            <a:pPr lvl="1"/>
            <a:r>
              <a:rPr lang="en-US" dirty="0" smtClean="0"/>
              <a:t>Every </a:t>
            </a:r>
            <a:r>
              <a:rPr lang="en-US" b="1" dirty="0" smtClean="0"/>
              <a:t>G</a:t>
            </a:r>
            <a:r>
              <a:rPr lang="en-US" dirty="0" smtClean="0"/>
              <a:t> rows</a:t>
            </a:r>
          </a:p>
          <a:p>
            <a:pPr lvl="1"/>
            <a:r>
              <a:rPr lang="en-US" dirty="0" smtClean="0"/>
              <a:t>Add </a:t>
            </a:r>
            <a:r>
              <a:rPr lang="en-US" b="1" dirty="0" smtClean="0"/>
              <a:t>H</a:t>
            </a:r>
            <a:r>
              <a:rPr lang="en-US" dirty="0" smtClean="0"/>
              <a:t> beads to both sides</a:t>
            </a:r>
          </a:p>
          <a:p>
            <a:pPr lvl="1"/>
            <a:r>
              <a:rPr lang="en-US" dirty="0" smtClean="0"/>
              <a:t>For </a:t>
            </a:r>
            <a:r>
              <a:rPr lang="en-US" b="1" dirty="0" smtClean="0"/>
              <a:t>I</a:t>
            </a:r>
            <a:r>
              <a:rPr lang="en-US" dirty="0" smtClean="0"/>
              <a:t> rows in total</a:t>
            </a:r>
          </a:p>
          <a:p>
            <a:pPr lvl="1"/>
            <a:r>
              <a:rPr lang="en-US" dirty="0" smtClean="0"/>
              <a:t>In a </a:t>
            </a:r>
            <a:r>
              <a:rPr lang="en-US" b="1" dirty="0" smtClean="0"/>
              <a:t>Certain Direction</a:t>
            </a:r>
            <a:endParaRPr lang="en-US" dirty="0" smtClean="0"/>
          </a:p>
          <a:p>
            <a:r>
              <a:rPr lang="en-US" dirty="0" smtClean="0"/>
              <a:t>6 values</a:t>
            </a:r>
          </a:p>
          <a:p>
            <a:pPr lvl="1"/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1981200"/>
            <a:ext cx="2028825" cy="3669152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Added Custom Puzzle Mode</a:t>
            </a:r>
          </a:p>
          <a:p>
            <a:endParaRPr lang="en-US" dirty="0" smtClean="0"/>
          </a:p>
          <a:p>
            <a:r>
              <a:rPr lang="en-US" dirty="0" smtClean="0"/>
              <a:t>Competition </a:t>
            </a:r>
          </a:p>
          <a:p>
            <a:endParaRPr lang="en-US" dirty="0" smtClean="0"/>
          </a:p>
          <a:p>
            <a:r>
              <a:rPr lang="en-US" dirty="0" err="1" smtClean="0"/>
              <a:t>BeadLoom</a:t>
            </a:r>
            <a:r>
              <a:rPr lang="en-US" dirty="0" smtClean="0"/>
              <a:t> Game is more effective than Virtual Bead Loom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BeadLoom</a:t>
            </a:r>
            <a:r>
              <a:rPr lang="en-US" dirty="0" smtClean="0"/>
              <a:t> Game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118DA4-97DC-4655-9C5F-70F2C71EE7B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game2learn Jonathan Curry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1508</TotalTime>
  <Words>538</Words>
  <Application>Microsoft Office PowerPoint</Application>
  <PresentationFormat>On-screen Show (4:3)</PresentationFormat>
  <Paragraphs>226</Paragraphs>
  <Slides>26</Slides>
  <Notes>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Concourse</vt:lpstr>
      <vt:lpstr>BeadLoom Game  </vt:lpstr>
      <vt:lpstr>Virtual Bead Loom</vt:lpstr>
      <vt:lpstr>Point Function</vt:lpstr>
      <vt:lpstr>Line Function</vt:lpstr>
      <vt:lpstr>Rectangle Function</vt:lpstr>
      <vt:lpstr>Triangle Function</vt:lpstr>
      <vt:lpstr>Linear Iteration</vt:lpstr>
      <vt:lpstr>Triangle Iteration</vt:lpstr>
      <vt:lpstr>BeadLoom Game</vt:lpstr>
      <vt:lpstr>Need for Tutorial</vt:lpstr>
      <vt:lpstr>Tutorial Hardships</vt:lpstr>
      <vt:lpstr>Tutorial</vt:lpstr>
      <vt:lpstr>Slide 13</vt:lpstr>
      <vt:lpstr>Slide 14</vt:lpstr>
      <vt:lpstr>`</vt:lpstr>
      <vt:lpstr>Research Studies</vt:lpstr>
      <vt:lpstr>Results</vt:lpstr>
      <vt:lpstr>Creation Challenge </vt:lpstr>
      <vt:lpstr>Creation Challenge</vt:lpstr>
      <vt:lpstr>Research Methods</vt:lpstr>
      <vt:lpstr>Creation Challenge Results</vt:lpstr>
      <vt:lpstr>Creation Challenge</vt:lpstr>
      <vt:lpstr>Future Work</vt:lpstr>
      <vt:lpstr>STARS Artifact</vt:lpstr>
      <vt:lpstr>Questions?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BeadLoom Game</dc:title>
  <dc:creator>John</dc:creator>
  <cp:lastModifiedBy>John</cp:lastModifiedBy>
  <cp:revision>136</cp:revision>
  <dcterms:created xsi:type="dcterms:W3CDTF">2011-07-22T02:22:43Z</dcterms:created>
  <dcterms:modified xsi:type="dcterms:W3CDTF">2011-07-28T14:09:12Z</dcterms:modified>
</cp:coreProperties>
</file>