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74" r:id="rId3"/>
    <p:sldId id="285" r:id="rId4"/>
    <p:sldId id="275" r:id="rId5"/>
    <p:sldId id="257" r:id="rId6"/>
    <p:sldId id="260" r:id="rId7"/>
    <p:sldId id="259" r:id="rId8"/>
    <p:sldId id="258" r:id="rId9"/>
    <p:sldId id="276" r:id="rId10"/>
    <p:sldId id="261" r:id="rId11"/>
    <p:sldId id="277" r:id="rId12"/>
    <p:sldId id="262" r:id="rId13"/>
    <p:sldId id="270" r:id="rId14"/>
    <p:sldId id="265" r:id="rId15"/>
    <p:sldId id="278" r:id="rId16"/>
    <p:sldId id="266" r:id="rId17"/>
    <p:sldId id="267" r:id="rId18"/>
    <p:sldId id="268" r:id="rId19"/>
    <p:sldId id="280" r:id="rId20"/>
    <p:sldId id="281" r:id="rId21"/>
    <p:sldId id="282" r:id="rId22"/>
    <p:sldId id="283" r:id="rId23"/>
    <p:sldId id="271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6ACF0B-5F06-4E51-B002-2AC8163DCE3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1CED8-69D5-494D-9A22-A3F1A63DD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Visualization of Storm Surge Time-Varying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Rye Yauilla</a:t>
            </a:r>
          </a:p>
          <a:p>
            <a:r>
              <a:rPr lang="en-US" dirty="0" smtClean="0"/>
              <a:t>Visualization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 t="3607" r="68981" b="24245"/>
          <a:stretch>
            <a:fillRect/>
          </a:stretch>
        </p:blipFill>
        <p:spPr bwMode="auto">
          <a:xfrm>
            <a:off x="609600" y="1676400"/>
            <a:ext cx="3733800" cy="347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t="3600" r="68910" b="24400"/>
          <a:stretch>
            <a:fillRect/>
          </a:stretch>
        </p:blipFill>
        <p:spPr bwMode="auto">
          <a:xfrm>
            <a:off x="4495800" y="1676399"/>
            <a:ext cx="3733800" cy="34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5257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5257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Darker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332037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visualization became darker after color change</a:t>
            </a:r>
          </a:p>
          <a:p>
            <a:r>
              <a:rPr lang="en-US" dirty="0" smtClean="0"/>
              <a:t>Changed properties of light and materials</a:t>
            </a:r>
          </a:p>
          <a:p>
            <a:r>
              <a:rPr lang="en-US" dirty="0" smtClean="0"/>
              <a:t>Light: light position and light ambiance</a:t>
            </a:r>
          </a:p>
          <a:p>
            <a:r>
              <a:rPr lang="en-US" dirty="0" smtClean="0"/>
              <a:t>Materials: emission, ambiance, </a:t>
            </a:r>
            <a:r>
              <a:rPr lang="en-US" dirty="0" err="1" smtClean="0"/>
              <a:t>specular</a:t>
            </a:r>
            <a:r>
              <a:rPr lang="en-US" dirty="0" smtClean="0"/>
              <a:t> and shininess</a:t>
            </a:r>
          </a:p>
          <a:p>
            <a:r>
              <a:rPr lang="en-US" dirty="0" smtClean="0"/>
              <a:t>brightened visualization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846" t="9225" r="76282" b="40640"/>
          <a:stretch>
            <a:fillRect/>
          </a:stretch>
        </p:blipFill>
        <p:spPr bwMode="auto">
          <a:xfrm>
            <a:off x="914400" y="1524000"/>
            <a:ext cx="2853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46482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GLfloat</a:t>
            </a:r>
            <a:r>
              <a:rPr lang="en-US" sz="1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light_position</a:t>
            </a:r>
            <a:r>
              <a:rPr lang="en-US" sz="1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[] = { 0.0, 1.0, 1.0, 0.0 };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GLfloat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LightAmbient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[]= { 0.0, 0.0, 0.0, 1.0 };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51923" t="8015" r="16894" b="19557"/>
          <a:stretch>
            <a:fillRect/>
          </a:stretch>
        </p:blipFill>
        <p:spPr bwMode="auto">
          <a:xfrm>
            <a:off x="381000" y="1752600"/>
            <a:ext cx="3886200" cy="36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t="2806" r="68910" b="23840"/>
          <a:stretch>
            <a:fillRect/>
          </a:stretch>
        </p:blipFill>
        <p:spPr bwMode="auto">
          <a:xfrm>
            <a:off x="4419600" y="1752600"/>
            <a:ext cx="38774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Lighting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Lighting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Visualization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3606" r="62821" b="21275"/>
          <a:stretch>
            <a:fillRect/>
          </a:stretch>
        </p:blipFill>
        <p:spPr bwMode="auto">
          <a:xfrm>
            <a:off x="457200" y="1600200"/>
            <a:ext cx="50886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r="48397"/>
          <a:stretch>
            <a:fillRect/>
          </a:stretch>
        </p:blipFill>
        <p:spPr bwMode="auto">
          <a:xfrm>
            <a:off x="5181600" y="1295400"/>
            <a:ext cx="343509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r="48558" b="-160"/>
          <a:stretch>
            <a:fillRect/>
          </a:stretch>
        </p:blipFill>
        <p:spPr bwMode="auto">
          <a:xfrm>
            <a:off x="4800600" y="3733800"/>
            <a:ext cx="380969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Direction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48397"/>
          <a:stretch>
            <a:fillRect/>
          </a:stretch>
        </p:blipFill>
        <p:spPr bwMode="auto">
          <a:xfrm>
            <a:off x="1600200" y="1371600"/>
            <a:ext cx="5644896" cy="438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579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white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color to lines to also show wind speed</a:t>
            </a:r>
          </a:p>
          <a:p>
            <a:r>
              <a:rPr lang="en-US" dirty="0" smtClean="0"/>
              <a:t>different information is more effectively presented in single visualization</a:t>
            </a:r>
          </a:p>
          <a:p>
            <a:r>
              <a:rPr lang="en-US" dirty="0" smtClean="0"/>
              <a:t>because they are lines, you can show other things in the background such as water elevation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Shades of Red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48397"/>
          <a:stretch>
            <a:fillRect/>
          </a:stretch>
        </p:blipFill>
        <p:spPr bwMode="auto">
          <a:xfrm>
            <a:off x="457200" y="2514600"/>
            <a:ext cx="4876800" cy="378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2941637"/>
            <a:ext cx="34290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different values of a single color to show wind speed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Color Scale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4088" r="61509" b="5972"/>
          <a:stretch>
            <a:fillRect/>
          </a:stretch>
        </p:blipFill>
        <p:spPr bwMode="auto">
          <a:xfrm>
            <a:off x="381000" y="2209800"/>
            <a:ext cx="40697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667000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Uses the color scale for water elevation to show wind speed</a:t>
            </a:r>
          </a:p>
          <a:p>
            <a:pPr marL="342900" indent="-342900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Uses an array to project multiple colors from the scale onto the lines</a:t>
            </a:r>
          </a:p>
          <a:p>
            <a:pPr marL="342900" indent="-342900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 to see patterns with this visualization/ too much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3763" r="61560" b="5934"/>
          <a:stretch>
            <a:fillRect/>
          </a:stretch>
        </p:blipFill>
        <p:spPr bwMode="auto">
          <a:xfrm>
            <a:off x="457200" y="2514600"/>
            <a:ext cx="4114800" cy="38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2362200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Created a new color scale</a:t>
            </a:r>
          </a:p>
          <a:p>
            <a:pPr marL="342900" marR="0" lvl="0" indent="-342900"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 closely related colors: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white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yellow, orange, and red</a:t>
            </a:r>
          </a:p>
          <a:p>
            <a:pPr marL="342900" marR="0" lvl="0" indent="-342900"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values from original color bar to stay in same family</a:t>
            </a:r>
          </a:p>
          <a:p>
            <a:pPr marL="342900" indent="-3429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Sequential Color Scheme: luminosity scale</a:t>
            </a:r>
          </a:p>
          <a:p>
            <a:pPr marL="342900" marR="0" lvl="0" indent="-342900"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Visualization and patterns more 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Steps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3606" r="62821" b="21275"/>
          <a:stretch>
            <a:fillRect/>
          </a:stretch>
        </p:blipFill>
        <p:spPr bwMode="auto">
          <a:xfrm>
            <a:off x="381001" y="2438400"/>
            <a:ext cx="461749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789237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can display three different time steps</a:t>
            </a:r>
          </a:p>
          <a:p>
            <a:pPr marL="342900" indent="-3429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experimented with blend functions and transparency</a:t>
            </a:r>
          </a:p>
          <a:p>
            <a:pPr marL="342900" indent="-3429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transparency used to suggest older time steps in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590800"/>
            <a:ext cx="7640638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Hurricane Isabel: Outer Banks of North Carolina.</a:t>
            </a:r>
          </a:p>
          <a:p>
            <a:r>
              <a:rPr lang="en-US" dirty="0" smtClean="0"/>
              <a:t>The dataset: </a:t>
            </a:r>
          </a:p>
          <a:p>
            <a:pPr lvl="1"/>
            <a:r>
              <a:rPr lang="en-US" dirty="0" smtClean="0"/>
              <a:t>ADCIRC storm surge model</a:t>
            </a:r>
          </a:p>
          <a:p>
            <a:pPr lvl="1"/>
            <a:r>
              <a:rPr lang="en-US" dirty="0" smtClean="0"/>
              <a:t>has been approved by FEMA</a:t>
            </a:r>
          </a:p>
          <a:p>
            <a:pPr lvl="1"/>
            <a:r>
              <a:rPr lang="en-US" dirty="0" smtClean="0"/>
              <a:t>792 time steps </a:t>
            </a:r>
          </a:p>
          <a:p>
            <a:pPr lvl="1"/>
            <a:r>
              <a:rPr lang="en-US" dirty="0" smtClean="0"/>
              <a:t>520,000 triangles </a:t>
            </a:r>
          </a:p>
          <a:p>
            <a:pPr lvl="1"/>
            <a:r>
              <a:rPr lang="en-US" dirty="0" smtClean="0"/>
              <a:t>260,000 vertices.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Open GL</a:t>
            </a:r>
          </a:p>
          <a:p>
            <a:r>
              <a:rPr lang="en-US" dirty="0" smtClean="0"/>
              <a:t>creates 3D applications, hardware independent interfaces, and uses C++</a:t>
            </a:r>
          </a:p>
          <a:p>
            <a:r>
              <a:rPr lang="en-US" dirty="0" smtClean="0"/>
              <a:t>Background in web design and graphic design</a:t>
            </a:r>
          </a:p>
          <a:p>
            <a:r>
              <a:rPr lang="en-US" dirty="0" smtClean="0"/>
              <a:t>Learning to work in the program was my biggest personal challenge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86" b="1" dirty="0" smtClean="0"/>
              <a:t>Helps scientists to visualize temporal datasets</a:t>
            </a:r>
            <a:endParaRPr lang="en-US" sz="3286" b="1" dirty="0" smtClean="0"/>
          </a:p>
          <a:p>
            <a:pPr lvl="1"/>
            <a:r>
              <a:rPr lang="en-US" dirty="0" smtClean="0"/>
              <a:t>Time in two </a:t>
            </a:r>
            <a:r>
              <a:rPr lang="en-US" dirty="0" smtClean="0"/>
              <a:t>and t</a:t>
            </a:r>
            <a:r>
              <a:rPr lang="en-US" dirty="0" smtClean="0"/>
              <a:t>hree dimensions</a:t>
            </a:r>
          </a:p>
          <a:p>
            <a:pPr lvl="1"/>
            <a:r>
              <a:rPr lang="en-US" dirty="0" smtClean="0"/>
              <a:t>Transparency and illustration </a:t>
            </a:r>
            <a:r>
              <a:rPr lang="en-US" dirty="0" smtClean="0"/>
              <a:t>techniques</a:t>
            </a:r>
          </a:p>
          <a:p>
            <a:r>
              <a:rPr lang="en-US" sz="3243" b="1" dirty="0" smtClean="0"/>
              <a:t>Improves comparative visualization</a:t>
            </a:r>
          </a:p>
          <a:p>
            <a:pPr lvl="1"/>
            <a:r>
              <a:rPr lang="en-US" dirty="0" smtClean="0"/>
              <a:t>time steps are shown simultaneously</a:t>
            </a:r>
          </a:p>
          <a:p>
            <a:pPr lvl="1"/>
            <a:r>
              <a:rPr lang="en-US" dirty="0" smtClean="0"/>
              <a:t>More details</a:t>
            </a:r>
          </a:p>
          <a:p>
            <a:r>
              <a:rPr lang="en-US" sz="3243" b="1" dirty="0" smtClean="0"/>
              <a:t>Introduces more aesthetics and design into scientific visualization. </a:t>
            </a:r>
            <a:endParaRPr lang="en-US" sz="3243" dirty="0" smtClean="0"/>
          </a:p>
          <a:p>
            <a:pPr lvl="1"/>
            <a:r>
              <a:rPr lang="en-US" sz="2443" dirty="0" smtClean="0"/>
              <a:t>Smart color relationships can emphasize data patterns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method of showing multiple time steps within the three dimensional framework is a much more effective technique than using the original animation scheme.</a:t>
            </a:r>
          </a:p>
          <a:p>
            <a:r>
              <a:rPr lang="en-US" dirty="0" smtClean="0"/>
              <a:t>Because of the movement of the hurricane, it is easy to compare time steps side by </a:t>
            </a:r>
            <a:r>
              <a:rPr lang="en-US" dirty="0" smtClean="0"/>
              <a:t>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3606" r="62821" b="21275"/>
          <a:stretch>
            <a:fillRect/>
          </a:stretch>
        </p:blipFill>
        <p:spPr bwMode="auto">
          <a:xfrm>
            <a:off x="92935" y="2133600"/>
            <a:ext cx="50886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2514600"/>
            <a:ext cx="3962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 work will add other methods besides transparency. </a:t>
            </a:r>
          </a:p>
          <a:p>
            <a:pPr marL="342900" indent="-34290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is hoped that this project will add something new to the existing temporal data display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2316162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a combination of time steps in a way that makes their relationships easier to </a:t>
            </a:r>
            <a:r>
              <a:rPr lang="en-US" dirty="0" smtClean="0"/>
              <a:t>understand</a:t>
            </a:r>
          </a:p>
          <a:p>
            <a:r>
              <a:rPr lang="en-US" dirty="0" smtClean="0"/>
              <a:t>contribute </a:t>
            </a:r>
            <a:r>
              <a:rPr lang="en-US" dirty="0" smtClean="0"/>
              <a:t>something new to the existing temporal data display methods.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64379"/>
            <a:ext cx="1828800" cy="24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230863"/>
            <a:ext cx="2852737" cy="17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3590831"/>
            <a:ext cx="3830639" cy="3267169"/>
          </a:xfrm>
        </p:spPr>
        <p:txBody>
          <a:bodyPr>
            <a:normAutofit fontScale="70000" lnSpcReduction="20000"/>
          </a:bodyPr>
          <a:lstStyle/>
          <a:p>
            <a:r>
              <a:rPr lang="en-US" sz="2400" i="1" dirty="0" smtClean="0"/>
              <a:t>Illustration-inspired techniques for visualizing time-varying data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/>
              <a:t>Alark</a:t>
            </a:r>
            <a:r>
              <a:rPr lang="en-US" i="1" dirty="0" smtClean="0"/>
              <a:t> Joshi and Penny </a:t>
            </a:r>
            <a:r>
              <a:rPr lang="en-US" i="1" dirty="0" err="1" smtClean="0"/>
              <a:t>Rheingans</a:t>
            </a:r>
            <a:endParaRPr lang="en-US" dirty="0" smtClean="0"/>
          </a:p>
          <a:p>
            <a:r>
              <a:rPr lang="en-US" sz="2400" i="1" dirty="0" err="1" smtClean="0"/>
              <a:t>Chronovolumes</a:t>
            </a:r>
            <a:r>
              <a:rPr lang="en-US" sz="2400" i="1" dirty="0" smtClean="0"/>
              <a:t>: A Direct Rendering Technique for Visualizing Time- Varying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Jonathan </a:t>
            </a:r>
            <a:r>
              <a:rPr lang="en-US" i="1" dirty="0" err="1" smtClean="0"/>
              <a:t>Woodring</a:t>
            </a:r>
            <a:r>
              <a:rPr lang="en-US" i="1" dirty="0" smtClean="0"/>
              <a:t> and Han-Wei </a:t>
            </a:r>
            <a:r>
              <a:rPr lang="en-US" i="1" dirty="0" err="1" smtClean="0"/>
              <a:t>Shen</a:t>
            </a:r>
            <a:endParaRPr lang="en-US" dirty="0" smtClean="0"/>
          </a:p>
          <a:p>
            <a:r>
              <a:rPr lang="en-US" sz="2400" i="1" dirty="0" smtClean="0"/>
              <a:t>Depicting Time Evolving Flow with Illustrative Visualization Techniques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Wei-</a:t>
            </a:r>
            <a:r>
              <a:rPr lang="en-US" i="1" dirty="0" err="1" smtClean="0"/>
              <a:t>Hsien</a:t>
            </a:r>
            <a:r>
              <a:rPr lang="en-US" i="1" dirty="0" smtClean="0"/>
              <a:t> Hsu, </a:t>
            </a:r>
            <a:r>
              <a:rPr lang="en-US" i="1" dirty="0" err="1" smtClean="0"/>
              <a:t>Jianqiang</a:t>
            </a:r>
            <a:r>
              <a:rPr lang="en-US" i="1" dirty="0" smtClean="0"/>
              <a:t> Mei, Carlos D. Correa, and Kwan-Liu Ma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 lines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685925"/>
            <a:ext cx="2924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ribbons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382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Strobe silhouettes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371600"/>
            <a:ext cx="4648200" cy="19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95800" y="2505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non-photorealistic rendering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Aesthetics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3607" r="68981" b="24245"/>
          <a:stretch>
            <a:fillRect/>
          </a:stretch>
        </p:blipFill>
        <p:spPr bwMode="auto">
          <a:xfrm>
            <a:off x="2133600" y="1295400"/>
            <a:ext cx="48646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Colors: Inspiration</a:t>
            </a:r>
            <a:endParaRPr lang="en-US" dirty="0"/>
          </a:p>
        </p:txBody>
      </p:sp>
      <p:pic>
        <p:nvPicPr>
          <p:cNvPr id="4" name="Content Placeholder 3" descr="H:\My Documents\images\Final_Homeworld_Map_v_1_by_Norsehound[1].png"/>
          <p:cNvPicPr>
            <a:picLocks noGrp="1"/>
          </p:cNvPicPr>
          <p:nvPr>
            <p:ph idx="1"/>
          </p:nvPr>
        </p:nvPicPr>
        <p:blipFill>
          <a:blip r:embed="rId2" cstate="print"/>
          <a:srcRect l="30293" t="690" r="340" b="4226"/>
          <a:stretch>
            <a:fillRect/>
          </a:stretch>
        </p:blipFill>
        <p:spPr bwMode="auto">
          <a:xfrm>
            <a:off x="381000" y="2362199"/>
            <a:ext cx="3810000" cy="38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2438400"/>
            <a:ext cx="47244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perceptual dimensions of color: </a:t>
            </a:r>
          </a:p>
          <a:p>
            <a:pPr marL="800100" lvl="1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Saturation</a:t>
            </a:r>
          </a:p>
          <a:p>
            <a:pPr marL="800100" lvl="1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Luminosity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Family: difference in hue, with similar low saturation and dark luminosity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ColorBrewer.org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An Online Tool for Selecting </a:t>
            </a:r>
            <a:r>
              <a:rPr lang="en-US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Colour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Schemes for Maps </a:t>
            </a:r>
            <a:b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 </a:t>
            </a:r>
            <a:r>
              <a:rPr lang="en-US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Harrowerand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Cynthia A. Brewer</a:t>
            </a:r>
            <a:b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Cartographic Journal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pic>
        <p:nvPicPr>
          <p:cNvPr id="4" name="Content Placeholder 3" descr="C:\Documents and Settings\ayauilla\Desktop\Storm_Rendering_new\snapshots\710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1"/>
            <a:ext cx="3886200" cy="36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My Documents\images\Storm-Rendering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86873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638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638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Photoshop Rendering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Colors</a:t>
            </a:r>
            <a:endParaRPr lang="en-US" dirty="0"/>
          </a:p>
        </p:txBody>
      </p:sp>
      <p:pic>
        <p:nvPicPr>
          <p:cNvPr id="5" name="Content Placeholder 8"/>
          <p:cNvPicPr>
            <a:picLocks/>
          </p:cNvPicPr>
          <p:nvPr/>
        </p:nvPicPr>
        <p:blipFill>
          <a:blip r:embed="rId2" cstate="print"/>
          <a:srcRect t="3607" r="68981" b="24245"/>
          <a:stretch>
            <a:fillRect/>
          </a:stretch>
        </p:blipFill>
        <p:spPr bwMode="auto">
          <a:xfrm>
            <a:off x="304800" y="1676400"/>
            <a:ext cx="3733800" cy="347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4" t="3857" r="69051" b="24609"/>
          <a:stretch>
            <a:fillRect/>
          </a:stretch>
        </p:blipFill>
        <p:spPr bwMode="auto">
          <a:xfrm>
            <a:off x="3962400" y="1828799"/>
            <a:ext cx="4617256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Same colors: different order and value</a:t>
            </a:r>
          </a:p>
          <a:p>
            <a:r>
              <a:rPr lang="en-US" dirty="0" smtClean="0"/>
              <a:t>New Color Order: based on Homeland Security Advisory System</a:t>
            </a:r>
          </a:p>
          <a:p>
            <a:r>
              <a:rPr lang="en-US" dirty="0" smtClean="0"/>
              <a:t>It uses threat levels Green, Blue, Yellow, Orange and Red, to show increasing danger </a:t>
            </a:r>
          </a:p>
          <a:p>
            <a:r>
              <a:rPr lang="en-US" dirty="0" smtClean="0"/>
              <a:t>shows increasing water level</a:t>
            </a:r>
          </a:p>
          <a:p>
            <a:r>
              <a:rPr lang="en-US" dirty="0" smtClean="0"/>
              <a:t>not only an aesthetic aspect, but can also be used to show information based on a scale.</a:t>
            </a:r>
          </a:p>
          <a:p>
            <a:r>
              <a:rPr lang="en-US" dirty="0" smtClean="0"/>
              <a:t>Colors in same color family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1454</TotalTime>
  <Words>662</Words>
  <Application>Microsoft Macintosh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Genesis</vt:lpstr>
      <vt:lpstr>Visualization of Storm Surge Time-Varying Data</vt:lpstr>
      <vt:lpstr>Introduction</vt:lpstr>
      <vt:lpstr>Objectives</vt:lpstr>
      <vt:lpstr>Previous Research</vt:lpstr>
      <vt:lpstr>Part I: Aesthetics</vt:lpstr>
      <vt:lpstr>New Colors: Inspiration</vt:lpstr>
      <vt:lpstr>Plans</vt:lpstr>
      <vt:lpstr>New Colors</vt:lpstr>
      <vt:lpstr>Color</vt:lpstr>
      <vt:lpstr>Lighting</vt:lpstr>
      <vt:lpstr>Lighting</vt:lpstr>
      <vt:lpstr>Lighting</vt:lpstr>
      <vt:lpstr>Part II: Visualization</vt:lpstr>
      <vt:lpstr>Wind Direction</vt:lpstr>
      <vt:lpstr>Wind Direction</vt:lpstr>
      <vt:lpstr>Shades of Red</vt:lpstr>
      <vt:lpstr>Elevation Color Scale</vt:lpstr>
      <vt:lpstr>Solution</vt:lpstr>
      <vt:lpstr>Time Steps</vt:lpstr>
      <vt:lpstr>Implementation</vt:lpstr>
      <vt:lpstr>Impact</vt:lpstr>
      <vt:lpstr>Conclusions</vt:lpstr>
      <vt:lpstr>Future Work</vt:lpstr>
      <vt:lpstr>Thank you! Questions?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Visualization</dc:title>
  <dc:creator>ashley yauilla</dc:creator>
  <cp:lastModifiedBy>Ashley Yauilla</cp:lastModifiedBy>
  <cp:revision>68</cp:revision>
  <dcterms:created xsi:type="dcterms:W3CDTF">2010-07-29T11:41:35Z</dcterms:created>
  <dcterms:modified xsi:type="dcterms:W3CDTF">2010-07-29T11:51:39Z</dcterms:modified>
</cp:coreProperties>
</file>